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Lst>
  <p:notesMasterIdLst>
    <p:notesMasterId r:id="rId46"/>
  </p:notesMasterIdLst>
  <p:sldIdLst>
    <p:sldId id="256" r:id="rId2"/>
    <p:sldId id="258" r:id="rId3"/>
    <p:sldId id="257" r:id="rId4"/>
    <p:sldId id="11592" r:id="rId5"/>
    <p:sldId id="11594" r:id="rId6"/>
    <p:sldId id="2317" r:id="rId7"/>
    <p:sldId id="2319" r:id="rId8"/>
    <p:sldId id="2320" r:id="rId9"/>
    <p:sldId id="2324" r:id="rId10"/>
    <p:sldId id="2311" r:id="rId11"/>
    <p:sldId id="2326" r:id="rId12"/>
    <p:sldId id="11601" r:id="rId13"/>
    <p:sldId id="2323" r:id="rId14"/>
    <p:sldId id="2327" r:id="rId15"/>
    <p:sldId id="2328" r:id="rId16"/>
    <p:sldId id="2330" r:id="rId17"/>
    <p:sldId id="2331" r:id="rId18"/>
    <p:sldId id="11596" r:id="rId19"/>
    <p:sldId id="2333" r:id="rId20"/>
    <p:sldId id="424" r:id="rId21"/>
    <p:sldId id="11630" r:id="rId22"/>
    <p:sldId id="11631" r:id="rId23"/>
    <p:sldId id="11633" r:id="rId24"/>
    <p:sldId id="11632" r:id="rId25"/>
    <p:sldId id="11634" r:id="rId26"/>
    <p:sldId id="4150" r:id="rId27"/>
    <p:sldId id="4151" r:id="rId28"/>
    <p:sldId id="11635" r:id="rId29"/>
    <p:sldId id="11597" r:id="rId30"/>
    <p:sldId id="2335" r:id="rId31"/>
    <p:sldId id="362" r:id="rId32"/>
    <p:sldId id="11598" r:id="rId33"/>
    <p:sldId id="427" r:id="rId34"/>
    <p:sldId id="4132" r:id="rId35"/>
    <p:sldId id="11636" r:id="rId36"/>
    <p:sldId id="4133" r:id="rId37"/>
    <p:sldId id="2306" r:id="rId38"/>
    <p:sldId id="11599" r:id="rId39"/>
    <p:sldId id="4128" r:id="rId40"/>
    <p:sldId id="4134" r:id="rId41"/>
    <p:sldId id="2298" r:id="rId42"/>
    <p:sldId id="11637" r:id="rId43"/>
    <p:sldId id="288" r:id="rId44"/>
    <p:sldId id="296" r:id="rId45"/>
  </p:sldIdLst>
  <p:sldSz cx="9144000" cy="5143500" type="screen16x9"/>
  <p:notesSz cx="6858000" cy="9144000"/>
  <p:embeddedFontLst>
    <p:embeddedFont>
      <p:font typeface="ＭＳ Ｐゴシック" panose="020B0600070205080204" pitchFamily="34" charset="-128"/>
      <p:regular r:id="rId47"/>
    </p:embeddedFont>
    <p:embeddedFont>
      <p:font typeface="Anaheim" pitchFamily="2" charset="77"/>
      <p:regular r:id="rId48"/>
      <p:bold r:id="rId49"/>
    </p:embeddedFont>
    <p:embeddedFont>
      <p:font typeface="Bahnschrift" panose="020B0502040204020203" pitchFamily="34" charset="0"/>
      <p:regular r:id="rId50"/>
      <p:bold r:id="rId51"/>
    </p:embeddedFont>
    <p:embeddedFont>
      <p:font typeface="DM Sans" pitchFamily="2" charset="77"/>
      <p:regular r:id="rId52"/>
      <p:bold r:id="rId53"/>
      <p:italic r:id="rId54"/>
      <p:boldItalic r:id="rId55"/>
    </p:embeddedFont>
    <p:embeddedFont>
      <p:font typeface="Fairwater Script" panose="02000507000000020003" pitchFamily="2" charset="0"/>
      <p:regular r:id="rId56"/>
      <p:bold r:id="rId57"/>
    </p:embeddedFont>
    <p:embeddedFont>
      <p:font typeface="Praktika Black Italic" pitchFamily="2" charset="77"/>
      <p:bold r:id="rId58"/>
      <p:italic r:id="rId59"/>
      <p:boldItalic r:id="rId60"/>
    </p:embeddedFont>
    <p:embeddedFont>
      <p:font typeface="Praktika ExtraBold Italic" pitchFamily="2" charset="77"/>
      <p:bold r:id="rId61"/>
      <p:italic r:id="rId62"/>
      <p:boldItalic r:id="rId63"/>
    </p:embeddedFont>
    <p:embeddedFont>
      <p:font typeface="Praktika Medium Condensed" pitchFamily="2" charset="77"/>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0202"/>
    <a:srgbClr val="C5EDE8"/>
    <a:srgbClr val="B0B3CB"/>
    <a:srgbClr val="AF99C0"/>
    <a:srgbClr val="7366B2"/>
    <a:srgbClr val="C9C798"/>
    <a:srgbClr val="CBEBE4"/>
    <a:srgbClr val="4D92CE"/>
    <a:srgbClr val="EFF7FF"/>
    <a:srgbClr val="D5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360674-3C4D-4D9E-A43B-B7D0C84BDD96}">
  <a:tblStyle styleId="{3C360674-3C4D-4D9E-A43B-B7D0C84BDD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DED6E8-7BEF-4B92-AFD1-A444067F8E2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6351FE-3DF6-46B2-BCB2-7296E93AEE19}"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589"/>
  </p:normalViewPr>
  <p:slideViewPr>
    <p:cSldViewPr snapToGrid="0">
      <p:cViewPr varScale="1">
        <p:scale>
          <a:sx n="160" d="100"/>
          <a:sy n="160" d="100"/>
        </p:scale>
        <p:origin x="7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EE20F-C3EC-475E-AC00-4489988DE3F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fr-FR"/>
        </a:p>
      </dgm:t>
    </dgm:pt>
    <dgm:pt modelId="{7F2A853F-21C5-412C-8532-E4440B1E8B25}">
      <dgm:prSet phldrT="[Texte]" custT="1"/>
      <dgm:spPr>
        <a:solidFill>
          <a:schemeClr val="bg2">
            <a:lumMod val="60000"/>
            <a:lumOff val="40000"/>
          </a:schemeClr>
        </a:solidFill>
        <a:ln>
          <a:noFill/>
        </a:ln>
      </dgm:spPr>
      <dgm:t>
        <a:bodyPr/>
        <a:lstStyle/>
        <a:p>
          <a:r>
            <a:rPr lang="fr-FR" sz="2400" b="1" dirty="0">
              <a:latin typeface="+mj-lt"/>
            </a:rPr>
            <a:t>Mesures générales</a:t>
          </a:r>
        </a:p>
      </dgm:t>
    </dgm:pt>
    <dgm:pt modelId="{A03E2EE9-A4AE-4B4B-BD41-D99754EBFEE5}" type="parTrans" cxnId="{F6A3B160-97AD-4EB1-A774-9181FBBA05F1}">
      <dgm:prSet/>
      <dgm:spPr/>
      <dgm:t>
        <a:bodyPr/>
        <a:lstStyle/>
        <a:p>
          <a:endParaRPr lang="fr-FR">
            <a:latin typeface="Aptos" panose="020B0004020202020204" pitchFamily="34" charset="0"/>
          </a:endParaRPr>
        </a:p>
      </dgm:t>
    </dgm:pt>
    <dgm:pt modelId="{D74D5785-1C7C-4EA8-AB6A-DED318F35B77}" type="sibTrans" cxnId="{F6A3B160-97AD-4EB1-A774-9181FBBA05F1}">
      <dgm:prSet/>
      <dgm:spPr/>
      <dgm:t>
        <a:bodyPr/>
        <a:lstStyle/>
        <a:p>
          <a:endParaRPr lang="fr-FR">
            <a:latin typeface="Aptos" panose="020B0004020202020204" pitchFamily="34" charset="0"/>
          </a:endParaRPr>
        </a:p>
      </dgm:t>
    </dgm:pt>
    <dgm:pt modelId="{5D8C9169-8AAC-4E0E-86A6-02C2521A5EE1}">
      <dgm:prSet phldrT="[Texte]" custT="1"/>
      <dgm:spPr>
        <a:solidFill>
          <a:srgbClr val="92D050">
            <a:alpha val="29000"/>
          </a:srgbClr>
        </a:solidFill>
        <a:ln>
          <a:noFill/>
        </a:ln>
      </dgm:spPr>
      <dgm:t>
        <a:bodyPr anchor="ctr" anchorCtr="0"/>
        <a:lstStyle/>
        <a:p>
          <a:r>
            <a:rPr lang="fr-FR" sz="2000" u="sng" dirty="0">
              <a:latin typeface="+mn-lt"/>
            </a:rPr>
            <a:t>Symptomatiques</a:t>
          </a:r>
          <a:r>
            <a:rPr lang="fr-FR" sz="2000" dirty="0">
              <a:latin typeface="+mn-lt"/>
            </a:rPr>
            <a:t> : remplissage, analgésie…</a:t>
          </a:r>
        </a:p>
      </dgm:t>
    </dgm:pt>
    <dgm:pt modelId="{ACD99973-8FEF-4A72-A10E-2D2B3167424D}" type="parTrans" cxnId="{09BE427E-8B1F-4AE0-9B53-AD2AAD4B6E71}">
      <dgm:prSet/>
      <dgm:spPr/>
      <dgm:t>
        <a:bodyPr/>
        <a:lstStyle/>
        <a:p>
          <a:endParaRPr lang="fr-FR">
            <a:latin typeface="Aptos" panose="020B0004020202020204" pitchFamily="34" charset="0"/>
          </a:endParaRPr>
        </a:p>
      </dgm:t>
    </dgm:pt>
    <dgm:pt modelId="{7C67B93C-E205-4C13-A8C3-F82E576807C3}" type="sibTrans" cxnId="{09BE427E-8B1F-4AE0-9B53-AD2AAD4B6E71}">
      <dgm:prSet/>
      <dgm:spPr/>
      <dgm:t>
        <a:bodyPr/>
        <a:lstStyle/>
        <a:p>
          <a:endParaRPr lang="fr-FR">
            <a:latin typeface="Aptos" panose="020B0004020202020204" pitchFamily="34" charset="0"/>
          </a:endParaRPr>
        </a:p>
      </dgm:t>
    </dgm:pt>
    <dgm:pt modelId="{F923EFC7-7B88-4E2F-9B1C-775C6ACBD98D}">
      <dgm:prSet phldrT="[Texte]" custT="1"/>
      <dgm:spPr>
        <a:solidFill>
          <a:schemeClr val="bg2">
            <a:lumMod val="75000"/>
          </a:schemeClr>
        </a:solidFill>
        <a:ln>
          <a:noFill/>
        </a:ln>
      </dgm:spPr>
      <dgm:t>
        <a:bodyPr/>
        <a:lstStyle/>
        <a:p>
          <a:r>
            <a:rPr lang="fr-FR" sz="2000" b="1" dirty="0">
              <a:latin typeface="+mj-lt"/>
            </a:rPr>
            <a:t>Anticoagulation</a:t>
          </a:r>
          <a:endParaRPr lang="fr-FR" sz="5400" b="1" dirty="0">
            <a:latin typeface="+mj-lt"/>
          </a:endParaRPr>
        </a:p>
      </dgm:t>
    </dgm:pt>
    <dgm:pt modelId="{E82191B6-3E40-4301-A3FC-F1107D429B70}" type="parTrans" cxnId="{21175EFA-4D71-44CD-A550-8E9B76EBE98E}">
      <dgm:prSet/>
      <dgm:spPr/>
      <dgm:t>
        <a:bodyPr/>
        <a:lstStyle/>
        <a:p>
          <a:endParaRPr lang="fr-FR">
            <a:latin typeface="Aptos" panose="020B0004020202020204" pitchFamily="34" charset="0"/>
          </a:endParaRPr>
        </a:p>
      </dgm:t>
    </dgm:pt>
    <dgm:pt modelId="{05EEA2BE-4216-4BE0-85C4-3CF2A70BD45A}" type="sibTrans" cxnId="{21175EFA-4D71-44CD-A550-8E9B76EBE98E}">
      <dgm:prSet/>
      <dgm:spPr/>
      <dgm:t>
        <a:bodyPr/>
        <a:lstStyle/>
        <a:p>
          <a:endParaRPr lang="fr-FR">
            <a:latin typeface="Aptos" panose="020B0004020202020204" pitchFamily="34" charset="0"/>
          </a:endParaRPr>
        </a:p>
      </dgm:t>
    </dgm:pt>
    <dgm:pt modelId="{BBB86187-972B-4783-AACA-70FE0F234C0B}">
      <dgm:prSet phldrT="[Texte]" custT="1"/>
      <dgm:spPr>
        <a:solidFill>
          <a:schemeClr val="accent6">
            <a:lumMod val="60000"/>
            <a:lumOff val="40000"/>
            <a:alpha val="27000"/>
          </a:schemeClr>
        </a:solidFill>
        <a:ln>
          <a:noFill/>
        </a:ln>
      </dgm:spPr>
      <dgm:t>
        <a:bodyPr anchor="ctr" anchorCtr="0"/>
        <a:lstStyle/>
        <a:p>
          <a:pPr algn="ctr">
            <a:buNone/>
          </a:pPr>
          <a:r>
            <a:rPr lang="fr-FR" sz="3200" b="1" dirty="0">
              <a:latin typeface="+mn-lt"/>
            </a:rPr>
            <a:t>Acide tranexamique ?</a:t>
          </a:r>
        </a:p>
      </dgm:t>
    </dgm:pt>
    <dgm:pt modelId="{AC6F27B2-53C1-44B9-859A-9218740503D7}" type="parTrans" cxnId="{8FC46DC2-EF45-41FA-B793-F07A3D76AF65}">
      <dgm:prSet/>
      <dgm:spPr/>
      <dgm:t>
        <a:bodyPr/>
        <a:lstStyle/>
        <a:p>
          <a:endParaRPr lang="fr-FR">
            <a:latin typeface="Aptos" panose="020B0004020202020204" pitchFamily="34" charset="0"/>
          </a:endParaRPr>
        </a:p>
      </dgm:t>
    </dgm:pt>
    <dgm:pt modelId="{8EBE3E27-177D-405A-B039-95A52573F316}" type="sibTrans" cxnId="{8FC46DC2-EF45-41FA-B793-F07A3D76AF65}">
      <dgm:prSet/>
      <dgm:spPr/>
      <dgm:t>
        <a:bodyPr/>
        <a:lstStyle/>
        <a:p>
          <a:endParaRPr lang="fr-FR">
            <a:latin typeface="Aptos" panose="020B0004020202020204" pitchFamily="34" charset="0"/>
          </a:endParaRPr>
        </a:p>
      </dgm:t>
    </dgm:pt>
    <dgm:pt modelId="{CF38995D-43CC-45C5-A880-243BA11DF5FF}">
      <dgm:prSet phldrT="[Texte]" custT="1"/>
      <dgm:spPr>
        <a:solidFill>
          <a:schemeClr val="bg2">
            <a:lumMod val="40000"/>
            <a:lumOff val="60000"/>
          </a:schemeClr>
        </a:solidFill>
        <a:ln>
          <a:noFill/>
        </a:ln>
      </dgm:spPr>
      <dgm:t>
        <a:bodyPr/>
        <a:lstStyle/>
        <a:p>
          <a:r>
            <a:rPr lang="fr-FR" sz="2400" b="1" dirty="0">
              <a:latin typeface="+mj-lt"/>
            </a:rPr>
            <a:t>Hémorragie </a:t>
          </a:r>
          <a:r>
            <a:rPr lang="fr-FR" sz="2400" b="1" u="sng" dirty="0">
              <a:latin typeface="+mj-lt"/>
            </a:rPr>
            <a:t>grave</a:t>
          </a:r>
        </a:p>
      </dgm:t>
    </dgm:pt>
    <dgm:pt modelId="{B3282810-9784-4FFB-BEDD-D7A89F126C7B}" type="sibTrans" cxnId="{09FF7445-B37E-4832-A788-F7FF88AB64FA}">
      <dgm:prSet/>
      <dgm:spPr/>
      <dgm:t>
        <a:bodyPr/>
        <a:lstStyle/>
        <a:p>
          <a:endParaRPr lang="fr-FR">
            <a:latin typeface="Aptos" panose="020B0004020202020204" pitchFamily="34" charset="0"/>
          </a:endParaRPr>
        </a:p>
      </dgm:t>
    </dgm:pt>
    <dgm:pt modelId="{6508F18C-B3AE-4B1A-BB1B-B86F2CAFB493}" type="parTrans" cxnId="{09FF7445-B37E-4832-A788-F7FF88AB64FA}">
      <dgm:prSet/>
      <dgm:spPr/>
      <dgm:t>
        <a:bodyPr/>
        <a:lstStyle/>
        <a:p>
          <a:endParaRPr lang="fr-FR">
            <a:latin typeface="Aptos" panose="020B0004020202020204" pitchFamily="34" charset="0"/>
          </a:endParaRPr>
        </a:p>
      </dgm:t>
    </dgm:pt>
    <dgm:pt modelId="{65F9D921-77D3-47BE-AAC5-5D911358F3B8}">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2000" dirty="0">
              <a:latin typeface="+mn-lt"/>
            </a:rPr>
            <a:t> </a:t>
          </a:r>
          <a:r>
            <a:rPr lang="fr-FR" sz="1800" dirty="0">
              <a:latin typeface="+mn-lt"/>
            </a:rPr>
            <a:t>Absence de contrôle par les moyens usuels</a:t>
          </a:r>
        </a:p>
      </dgm:t>
    </dgm:pt>
    <dgm:pt modelId="{22D4C207-4838-45CD-9082-83C8CEE8FEB0}" type="sibTrans" cxnId="{2FD789B8-2C2A-4CDC-A897-B38C859AD137}">
      <dgm:prSet/>
      <dgm:spPr/>
      <dgm:t>
        <a:bodyPr/>
        <a:lstStyle/>
        <a:p>
          <a:endParaRPr lang="fr-FR">
            <a:latin typeface="Aptos" panose="020B0004020202020204" pitchFamily="34" charset="0"/>
          </a:endParaRPr>
        </a:p>
      </dgm:t>
    </dgm:pt>
    <dgm:pt modelId="{EBFB25A1-B87A-4EF1-A27F-D46E1147F4D6}" type="parTrans" cxnId="{2FD789B8-2C2A-4CDC-A897-B38C859AD137}">
      <dgm:prSet/>
      <dgm:spPr/>
      <dgm:t>
        <a:bodyPr/>
        <a:lstStyle/>
        <a:p>
          <a:endParaRPr lang="fr-FR">
            <a:latin typeface="Aptos" panose="020B0004020202020204" pitchFamily="34" charset="0"/>
          </a:endParaRPr>
        </a:p>
      </dgm:t>
    </dgm:pt>
    <dgm:pt modelId="{A6071F80-CD02-41FC-B987-A9D3BDF7BB3C}">
      <dgm:prSet phldrT="[Texte]" custT="1"/>
      <dgm:spPr>
        <a:solidFill>
          <a:srgbClr val="C00000">
            <a:alpha val="18000"/>
          </a:srgbClr>
        </a:solidFill>
        <a:ln>
          <a:noFill/>
        </a:ln>
      </dgm:spPr>
      <dgm:t>
        <a:bodyPr anchor="ctr" anchorCtr="0"/>
        <a:lstStyle/>
        <a:p>
          <a:pPr marL="228600" lvl="1" indent="0" defTabSz="889000">
            <a:lnSpc>
              <a:spcPct val="90000"/>
            </a:lnSpc>
            <a:spcBef>
              <a:spcPct val="0"/>
            </a:spcBef>
            <a:spcAft>
              <a:spcPct val="15000"/>
            </a:spcAft>
          </a:pPr>
          <a:endParaRPr lang="fr-FR" sz="2000" dirty="0">
            <a:latin typeface="Aptos" panose="020B0004020202020204" pitchFamily="34" charset="0"/>
          </a:endParaRPr>
        </a:p>
      </dgm:t>
    </dgm:pt>
    <dgm:pt modelId="{5D4E452E-400E-43F3-9433-BCC1717BC6BB}" type="parTrans" cxnId="{E064BD5C-297A-4CDC-8EC8-4A992F8687C8}">
      <dgm:prSet/>
      <dgm:spPr/>
      <dgm:t>
        <a:bodyPr/>
        <a:lstStyle/>
        <a:p>
          <a:endParaRPr lang="fr-FR">
            <a:latin typeface="Aptos" panose="020B0004020202020204" pitchFamily="34" charset="0"/>
          </a:endParaRPr>
        </a:p>
      </dgm:t>
    </dgm:pt>
    <dgm:pt modelId="{7B6F3E84-E979-4D49-87BC-C68F3919ABD6}" type="sibTrans" cxnId="{E064BD5C-297A-4CDC-8EC8-4A992F8687C8}">
      <dgm:prSet/>
      <dgm:spPr/>
      <dgm:t>
        <a:bodyPr/>
        <a:lstStyle/>
        <a:p>
          <a:endParaRPr lang="fr-FR">
            <a:latin typeface="Aptos" panose="020B0004020202020204" pitchFamily="34" charset="0"/>
          </a:endParaRPr>
        </a:p>
      </dgm:t>
    </dgm:pt>
    <dgm:pt modelId="{0552E9B3-0E73-4F36-9FCC-B1557D053D74}">
      <dgm:prSet phldrT="[Texte]" custT="1"/>
      <dgm:spPr>
        <a:solidFill>
          <a:srgbClr val="92D050">
            <a:alpha val="29000"/>
          </a:srgbClr>
        </a:solidFill>
        <a:ln>
          <a:noFill/>
        </a:ln>
      </dgm:spPr>
      <dgm:t>
        <a:bodyPr anchor="ctr" anchorCtr="0"/>
        <a:lstStyle/>
        <a:p>
          <a:r>
            <a:rPr lang="fr-FR" sz="2000" u="sng" dirty="0">
              <a:latin typeface="+mn-lt"/>
            </a:rPr>
            <a:t>Hémostatiques</a:t>
          </a:r>
          <a:r>
            <a:rPr lang="fr-FR" sz="2000" dirty="0">
              <a:latin typeface="+mn-lt"/>
            </a:rPr>
            <a:t> : peu accessible</a:t>
          </a:r>
        </a:p>
      </dgm:t>
    </dgm:pt>
    <dgm:pt modelId="{F84ACEA3-994D-4FA6-83AA-57CA7030717D}" type="parTrans" cxnId="{5E82ECE8-0D51-45B6-914F-520CBF5D6D3F}">
      <dgm:prSet/>
      <dgm:spPr/>
      <dgm:t>
        <a:bodyPr/>
        <a:lstStyle/>
        <a:p>
          <a:endParaRPr lang="fr-FR">
            <a:latin typeface="Aptos" panose="020B0004020202020204" pitchFamily="34" charset="0"/>
          </a:endParaRPr>
        </a:p>
      </dgm:t>
    </dgm:pt>
    <dgm:pt modelId="{3E220895-ADDB-477E-BE78-0346F98174F3}" type="sibTrans" cxnId="{5E82ECE8-0D51-45B6-914F-520CBF5D6D3F}">
      <dgm:prSet/>
      <dgm:spPr/>
      <dgm:t>
        <a:bodyPr/>
        <a:lstStyle/>
        <a:p>
          <a:endParaRPr lang="fr-FR">
            <a:latin typeface="Aptos" panose="020B0004020202020204" pitchFamily="34" charset="0"/>
          </a:endParaRPr>
        </a:p>
      </dgm:t>
    </dgm:pt>
    <dgm:pt modelId="{3CACE844-9479-45BF-8E70-33BCAF0A1D51}">
      <dgm:prSet phldrT="[Texte]" custT="1"/>
      <dgm:spPr>
        <a:solidFill>
          <a:srgbClr val="92D050">
            <a:alpha val="29000"/>
          </a:srgbClr>
        </a:solidFill>
        <a:ln>
          <a:noFill/>
        </a:ln>
      </dgm:spPr>
      <dgm:t>
        <a:bodyPr anchor="ctr" anchorCtr="0"/>
        <a:lstStyle/>
        <a:p>
          <a:r>
            <a:rPr lang="fr-FR" sz="2000" u="sng" dirty="0">
              <a:latin typeface="+mn-lt"/>
            </a:rPr>
            <a:t>Étiologiques</a:t>
          </a:r>
          <a:r>
            <a:rPr lang="fr-FR" sz="2000" dirty="0">
              <a:latin typeface="+mn-lt"/>
            </a:rPr>
            <a:t> : bilan lésionnel </a:t>
          </a:r>
        </a:p>
      </dgm:t>
    </dgm:pt>
    <dgm:pt modelId="{3D16D6B2-652E-4762-815F-6736AC6BE304}" type="parTrans" cxnId="{F602A6E8-D02C-4409-BD5E-A4A0D1ADBA01}">
      <dgm:prSet/>
      <dgm:spPr/>
      <dgm:t>
        <a:bodyPr/>
        <a:lstStyle/>
        <a:p>
          <a:endParaRPr lang="fr-FR">
            <a:latin typeface="Aptos" panose="020B0004020202020204" pitchFamily="34" charset="0"/>
          </a:endParaRPr>
        </a:p>
      </dgm:t>
    </dgm:pt>
    <dgm:pt modelId="{29B747C6-AD52-454B-93D3-6C5EA41A611D}" type="sibTrans" cxnId="{F602A6E8-D02C-4409-BD5E-A4A0D1ADBA01}">
      <dgm:prSet/>
      <dgm:spPr/>
      <dgm:t>
        <a:bodyPr/>
        <a:lstStyle/>
        <a:p>
          <a:endParaRPr lang="fr-FR">
            <a:latin typeface="Aptos" panose="020B0004020202020204" pitchFamily="34" charset="0"/>
          </a:endParaRPr>
        </a:p>
      </dgm:t>
    </dgm:pt>
    <dgm:pt modelId="{D4956C4A-EF3C-7E4F-B13C-B65E1E84548A}">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Instabilité hémodynamique</a:t>
          </a:r>
        </a:p>
      </dgm:t>
    </dgm:pt>
    <dgm:pt modelId="{6695D4D4-A9CC-704B-A14D-9655DC51AC4A}" type="parTrans" cxnId="{D2B09B70-5695-544B-8E07-89FA2B0E0353}">
      <dgm:prSet/>
      <dgm:spPr/>
      <dgm:t>
        <a:bodyPr/>
        <a:lstStyle/>
        <a:p>
          <a:endParaRPr lang="fr-FR">
            <a:latin typeface="Aptos" panose="020B0004020202020204" pitchFamily="34" charset="0"/>
          </a:endParaRPr>
        </a:p>
      </dgm:t>
    </dgm:pt>
    <dgm:pt modelId="{244F3317-1E50-B442-B427-C49391B751C6}" type="sibTrans" cxnId="{D2B09B70-5695-544B-8E07-89FA2B0E0353}">
      <dgm:prSet/>
      <dgm:spPr/>
      <dgm:t>
        <a:bodyPr/>
        <a:lstStyle/>
        <a:p>
          <a:endParaRPr lang="fr-FR">
            <a:latin typeface="Aptos" panose="020B0004020202020204" pitchFamily="34" charset="0"/>
          </a:endParaRPr>
        </a:p>
      </dgm:t>
    </dgm:pt>
    <dgm:pt modelId="{F262616D-DA25-8644-ABD4-7E693C7156A9}">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Geste hémostatique urgent</a:t>
          </a:r>
        </a:p>
      </dgm:t>
    </dgm:pt>
    <dgm:pt modelId="{E9FEC4A7-73BC-A945-BD8B-B69EF61B622A}" type="parTrans" cxnId="{AC784DA6-185B-D341-AC13-D2D87057573D}">
      <dgm:prSet/>
      <dgm:spPr/>
      <dgm:t>
        <a:bodyPr/>
        <a:lstStyle/>
        <a:p>
          <a:endParaRPr lang="fr-FR">
            <a:latin typeface="Aptos" panose="020B0004020202020204" pitchFamily="34" charset="0"/>
          </a:endParaRPr>
        </a:p>
      </dgm:t>
    </dgm:pt>
    <dgm:pt modelId="{566A7C01-DF02-E341-9608-486EDB5D8EDE}" type="sibTrans" cxnId="{AC784DA6-185B-D341-AC13-D2D87057573D}">
      <dgm:prSet/>
      <dgm:spPr/>
      <dgm:t>
        <a:bodyPr/>
        <a:lstStyle/>
        <a:p>
          <a:endParaRPr lang="fr-FR">
            <a:latin typeface="Aptos" panose="020B0004020202020204" pitchFamily="34" charset="0"/>
          </a:endParaRPr>
        </a:p>
      </dgm:t>
    </dgm:pt>
    <dgm:pt modelId="{1FFE375B-9CF8-E349-87C6-409C2BFFF86A}">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Localisation</a:t>
          </a:r>
        </a:p>
      </dgm:t>
    </dgm:pt>
    <dgm:pt modelId="{3CF97A2F-56B5-BC4F-BB4E-358047642D95}" type="parTrans" cxnId="{DDF41B55-1AB6-EC4B-8530-F83E3B05E889}">
      <dgm:prSet/>
      <dgm:spPr/>
      <dgm:t>
        <a:bodyPr/>
        <a:lstStyle/>
        <a:p>
          <a:endParaRPr lang="fr-FR">
            <a:latin typeface="Aptos" panose="020B0004020202020204" pitchFamily="34" charset="0"/>
          </a:endParaRPr>
        </a:p>
      </dgm:t>
    </dgm:pt>
    <dgm:pt modelId="{3D42E88E-7978-B042-8CC3-867A144264CE}" type="sibTrans" cxnId="{DDF41B55-1AB6-EC4B-8530-F83E3B05E889}">
      <dgm:prSet/>
      <dgm:spPr/>
      <dgm:t>
        <a:bodyPr/>
        <a:lstStyle/>
        <a:p>
          <a:endParaRPr lang="fr-FR">
            <a:latin typeface="Aptos" panose="020B0004020202020204" pitchFamily="34" charset="0"/>
          </a:endParaRPr>
        </a:p>
      </dgm:t>
    </dgm:pt>
    <dgm:pt modelId="{BC6C0AF7-A93D-1241-BB28-5D4AC2AA2E39}">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Nécessité de transfusion</a:t>
          </a:r>
        </a:p>
      </dgm:t>
    </dgm:pt>
    <dgm:pt modelId="{D6E9297E-39EA-D44A-A164-5ABD8E6AAA2E}" type="parTrans" cxnId="{EE4886C9-8D52-3D42-9258-3ED8739CC9EA}">
      <dgm:prSet/>
      <dgm:spPr/>
      <dgm:t>
        <a:bodyPr/>
        <a:lstStyle/>
        <a:p>
          <a:endParaRPr lang="fr-FR">
            <a:latin typeface="Aptos" panose="020B0004020202020204" pitchFamily="34" charset="0"/>
          </a:endParaRPr>
        </a:p>
      </dgm:t>
    </dgm:pt>
    <dgm:pt modelId="{82BDE8C9-15A1-8F42-B09F-39A85B8213E5}" type="sibTrans" cxnId="{EE4886C9-8D52-3D42-9258-3ED8739CC9EA}">
      <dgm:prSet/>
      <dgm:spPr/>
      <dgm:t>
        <a:bodyPr/>
        <a:lstStyle/>
        <a:p>
          <a:endParaRPr lang="fr-FR">
            <a:latin typeface="Aptos" panose="020B0004020202020204" pitchFamily="34" charset="0"/>
          </a:endParaRPr>
        </a:p>
      </dgm:t>
    </dgm:pt>
    <dgm:pt modelId="{F00E2CC0-98AF-4D6C-A10B-F9BEF57F9FE1}" type="pres">
      <dgm:prSet presAssocID="{F4CEE20F-C3EC-475E-AC00-4489988DE3F7}" presName="Name0" presStyleCnt="0">
        <dgm:presLayoutVars>
          <dgm:dir/>
          <dgm:animLvl val="lvl"/>
          <dgm:resizeHandles val="exact"/>
        </dgm:presLayoutVars>
      </dgm:prSet>
      <dgm:spPr/>
    </dgm:pt>
    <dgm:pt modelId="{A994814B-8B05-4CA4-B734-5DEB5D9D1F51}" type="pres">
      <dgm:prSet presAssocID="{7F2A853F-21C5-412C-8532-E4440B1E8B25}" presName="composite" presStyleCnt="0"/>
      <dgm:spPr/>
    </dgm:pt>
    <dgm:pt modelId="{2509D97A-8827-4A61-AE2D-E482EF13E201}" type="pres">
      <dgm:prSet presAssocID="{7F2A853F-21C5-412C-8532-E4440B1E8B25}" presName="parTx" presStyleLbl="alignNode1" presStyleIdx="0" presStyleCnt="3" custLinFactX="14000" custLinFactNeighborX="100000" custLinFactNeighborY="980">
        <dgm:presLayoutVars>
          <dgm:chMax val="0"/>
          <dgm:chPref val="0"/>
          <dgm:bulletEnabled val="1"/>
        </dgm:presLayoutVars>
      </dgm:prSet>
      <dgm:spPr/>
    </dgm:pt>
    <dgm:pt modelId="{5970C9AC-D61B-47D6-B9F3-7848F1F48BB2}" type="pres">
      <dgm:prSet presAssocID="{7F2A853F-21C5-412C-8532-E4440B1E8B25}" presName="desTx" presStyleLbl="alignAccFollowNode1" presStyleIdx="0" presStyleCnt="3" custLinFactX="13898" custLinFactNeighborX="100000" custLinFactNeighborY="-197">
        <dgm:presLayoutVars>
          <dgm:bulletEnabled val="1"/>
        </dgm:presLayoutVars>
      </dgm:prSet>
      <dgm:spPr/>
    </dgm:pt>
    <dgm:pt modelId="{7C9F379F-DB5C-442A-A314-5ADE68C3685E}" type="pres">
      <dgm:prSet presAssocID="{D74D5785-1C7C-4EA8-AB6A-DED318F35B77}" presName="space" presStyleCnt="0"/>
      <dgm:spPr/>
    </dgm:pt>
    <dgm:pt modelId="{31F6FD51-7F83-4132-B794-82B211A50780}" type="pres">
      <dgm:prSet presAssocID="{CF38995D-43CC-45C5-A880-243BA11DF5FF}" presName="composite" presStyleCnt="0"/>
      <dgm:spPr/>
    </dgm:pt>
    <dgm:pt modelId="{7514F778-F3BB-44B0-BF36-D338A9FBE180}" type="pres">
      <dgm:prSet presAssocID="{CF38995D-43CC-45C5-A880-243BA11DF5FF}" presName="parTx" presStyleLbl="alignNode1" presStyleIdx="1" presStyleCnt="3" custLinFactX="-15272" custLinFactNeighborX="-100000" custLinFactNeighborY="3409">
        <dgm:presLayoutVars>
          <dgm:chMax val="0"/>
          <dgm:chPref val="0"/>
          <dgm:bulletEnabled val="1"/>
        </dgm:presLayoutVars>
      </dgm:prSet>
      <dgm:spPr/>
    </dgm:pt>
    <dgm:pt modelId="{0FB60413-5893-437C-8BAD-15DF38DD1767}" type="pres">
      <dgm:prSet presAssocID="{CF38995D-43CC-45C5-A880-243BA11DF5FF}" presName="desTx" presStyleLbl="alignAccFollowNode1" presStyleIdx="1" presStyleCnt="3" custLinFactX="-15272" custLinFactNeighborX="-100000" custLinFactNeighborY="823">
        <dgm:presLayoutVars>
          <dgm:bulletEnabled val="1"/>
        </dgm:presLayoutVars>
      </dgm:prSet>
      <dgm:spPr/>
    </dgm:pt>
    <dgm:pt modelId="{A4D78486-241F-4261-B239-B3869770577C}" type="pres">
      <dgm:prSet presAssocID="{B3282810-9784-4FFB-BEDD-D7A89F126C7B}" presName="space" presStyleCnt="0"/>
      <dgm:spPr/>
    </dgm:pt>
    <dgm:pt modelId="{4960E7ED-EE2C-4822-B4BF-FAFDCBC59EA2}" type="pres">
      <dgm:prSet presAssocID="{F923EFC7-7B88-4E2F-9B1C-775C6ACBD98D}" presName="composite" presStyleCnt="0"/>
      <dgm:spPr/>
    </dgm:pt>
    <dgm:pt modelId="{AC3B1B68-1AF7-4BD3-A918-84BDC2AEE7C6}" type="pres">
      <dgm:prSet presAssocID="{F923EFC7-7B88-4E2F-9B1C-775C6ACBD98D}" presName="parTx" presStyleLbl="alignNode1" presStyleIdx="2" presStyleCnt="3">
        <dgm:presLayoutVars>
          <dgm:chMax val="0"/>
          <dgm:chPref val="0"/>
          <dgm:bulletEnabled val="1"/>
        </dgm:presLayoutVars>
      </dgm:prSet>
      <dgm:spPr/>
    </dgm:pt>
    <dgm:pt modelId="{DF9DE94F-0996-48BE-A542-4E991BF93D31}" type="pres">
      <dgm:prSet presAssocID="{F923EFC7-7B88-4E2F-9B1C-775C6ACBD98D}" presName="desTx" presStyleLbl="alignAccFollowNode1" presStyleIdx="2" presStyleCnt="3">
        <dgm:presLayoutVars>
          <dgm:bulletEnabled val="1"/>
        </dgm:presLayoutVars>
      </dgm:prSet>
      <dgm:spPr/>
    </dgm:pt>
  </dgm:ptLst>
  <dgm:cxnLst>
    <dgm:cxn modelId="{7FEAD306-8A30-4C30-9F96-A7DF7E19300C}" type="presOf" srcId="{F923EFC7-7B88-4E2F-9B1C-775C6ACBD98D}" destId="{AC3B1B68-1AF7-4BD3-A918-84BDC2AEE7C6}" srcOrd="0" destOrd="0" presId="urn:microsoft.com/office/officeart/2005/8/layout/hList1"/>
    <dgm:cxn modelId="{66183418-8832-4B8F-9FEF-C8F2CC08AF39}" type="presOf" srcId="{A6071F80-CD02-41FC-B987-A9D3BDF7BB3C}" destId="{0FB60413-5893-437C-8BAD-15DF38DD1767}" srcOrd="0" destOrd="5" presId="urn:microsoft.com/office/officeart/2005/8/layout/hList1"/>
    <dgm:cxn modelId="{B5DEA529-22FC-416C-80A4-648619B66582}" type="presOf" srcId="{BBB86187-972B-4783-AACA-70FE0F234C0B}" destId="{DF9DE94F-0996-48BE-A542-4E991BF93D31}" srcOrd="0" destOrd="0" presId="urn:microsoft.com/office/officeart/2005/8/layout/hList1"/>
    <dgm:cxn modelId="{D5563F2B-FA60-4084-A769-D76D64F1D8DF}" type="presOf" srcId="{7F2A853F-21C5-412C-8532-E4440B1E8B25}" destId="{2509D97A-8827-4A61-AE2D-E482EF13E201}" srcOrd="0" destOrd="0" presId="urn:microsoft.com/office/officeart/2005/8/layout/hList1"/>
    <dgm:cxn modelId="{A5DB983E-1B14-4DC9-906A-86FBFCE7A69E}" type="presOf" srcId="{3CACE844-9479-45BF-8E70-33BCAF0A1D51}" destId="{5970C9AC-D61B-47D6-B9F3-7848F1F48BB2}" srcOrd="0" destOrd="2" presId="urn:microsoft.com/office/officeart/2005/8/layout/hList1"/>
    <dgm:cxn modelId="{09FF7445-B37E-4832-A788-F7FF88AB64FA}" srcId="{F4CEE20F-C3EC-475E-AC00-4489988DE3F7}" destId="{CF38995D-43CC-45C5-A880-243BA11DF5FF}" srcOrd="1" destOrd="0" parTransId="{6508F18C-B3AE-4B1A-BB1B-B86F2CAFB493}" sibTransId="{B3282810-9784-4FFB-BEDD-D7A89F126C7B}"/>
    <dgm:cxn modelId="{0633D14A-43D5-4A84-9D7D-AC813C61637D}" type="presOf" srcId="{65F9D921-77D3-47BE-AAC5-5D911358F3B8}" destId="{0FB60413-5893-437C-8BAD-15DF38DD1767}" srcOrd="0" destOrd="0" presId="urn:microsoft.com/office/officeart/2005/8/layout/hList1"/>
    <dgm:cxn modelId="{C01D4C4C-490D-42FB-B7A5-45E7B8AD139E}" type="presOf" srcId="{5D8C9169-8AAC-4E0E-86A6-02C2521A5EE1}" destId="{5970C9AC-D61B-47D6-B9F3-7848F1F48BB2}" srcOrd="0" destOrd="0" presId="urn:microsoft.com/office/officeart/2005/8/layout/hList1"/>
    <dgm:cxn modelId="{DDF41B55-1AB6-EC4B-8530-F83E3B05E889}" srcId="{CF38995D-43CC-45C5-A880-243BA11DF5FF}" destId="{1FFE375B-9CF8-E349-87C6-409C2BFFF86A}" srcOrd="4" destOrd="0" parTransId="{3CF97A2F-56B5-BC4F-BB4E-358047642D95}" sibTransId="{3D42E88E-7978-B042-8CC3-867A144264CE}"/>
    <dgm:cxn modelId="{E064BD5C-297A-4CDC-8EC8-4A992F8687C8}" srcId="{CF38995D-43CC-45C5-A880-243BA11DF5FF}" destId="{A6071F80-CD02-41FC-B987-A9D3BDF7BB3C}" srcOrd="5" destOrd="0" parTransId="{5D4E452E-400E-43F3-9433-BCC1717BC6BB}" sibTransId="{7B6F3E84-E979-4D49-87BC-C68F3919ABD6}"/>
    <dgm:cxn modelId="{6C897260-4878-4970-9AC9-6E2F68B4DE0E}" type="presOf" srcId="{F4CEE20F-C3EC-475E-AC00-4489988DE3F7}" destId="{F00E2CC0-98AF-4D6C-A10B-F9BEF57F9FE1}" srcOrd="0" destOrd="0" presId="urn:microsoft.com/office/officeart/2005/8/layout/hList1"/>
    <dgm:cxn modelId="{F6A3B160-97AD-4EB1-A774-9181FBBA05F1}" srcId="{F4CEE20F-C3EC-475E-AC00-4489988DE3F7}" destId="{7F2A853F-21C5-412C-8532-E4440B1E8B25}" srcOrd="0" destOrd="0" parTransId="{A03E2EE9-A4AE-4B4B-BD41-D99754EBFEE5}" sibTransId="{D74D5785-1C7C-4EA8-AB6A-DED318F35B77}"/>
    <dgm:cxn modelId="{D2B09B70-5695-544B-8E07-89FA2B0E0353}" srcId="{CF38995D-43CC-45C5-A880-243BA11DF5FF}" destId="{D4956C4A-EF3C-7E4F-B13C-B65E1E84548A}" srcOrd="1" destOrd="0" parTransId="{6695D4D4-A9CC-704B-A14D-9655DC51AC4A}" sibTransId="{244F3317-1E50-B442-B427-C49391B751C6}"/>
    <dgm:cxn modelId="{56F1BD7C-A951-9043-BF32-58FC08C592EE}" type="presOf" srcId="{1FFE375B-9CF8-E349-87C6-409C2BFFF86A}" destId="{0FB60413-5893-437C-8BAD-15DF38DD1767}" srcOrd="0" destOrd="4" presId="urn:microsoft.com/office/officeart/2005/8/layout/hList1"/>
    <dgm:cxn modelId="{09BE427E-8B1F-4AE0-9B53-AD2AAD4B6E71}" srcId="{7F2A853F-21C5-412C-8532-E4440B1E8B25}" destId="{5D8C9169-8AAC-4E0E-86A6-02C2521A5EE1}" srcOrd="0" destOrd="0" parTransId="{ACD99973-8FEF-4A72-A10E-2D2B3167424D}" sibTransId="{7C67B93C-E205-4C13-A8C3-F82E576807C3}"/>
    <dgm:cxn modelId="{9CB9A48E-DCB6-F142-9525-406B8C3D50E3}" type="presOf" srcId="{D4956C4A-EF3C-7E4F-B13C-B65E1E84548A}" destId="{0FB60413-5893-437C-8BAD-15DF38DD1767}" srcOrd="0" destOrd="1" presId="urn:microsoft.com/office/officeart/2005/8/layout/hList1"/>
    <dgm:cxn modelId="{AC784DA6-185B-D341-AC13-D2D87057573D}" srcId="{CF38995D-43CC-45C5-A880-243BA11DF5FF}" destId="{F262616D-DA25-8644-ABD4-7E693C7156A9}" srcOrd="2" destOrd="0" parTransId="{E9FEC4A7-73BC-A945-BD8B-B69EF61B622A}" sibTransId="{566A7C01-DF02-E341-9608-486EDB5D8EDE}"/>
    <dgm:cxn modelId="{2FD789B8-2C2A-4CDC-A897-B38C859AD137}" srcId="{CF38995D-43CC-45C5-A880-243BA11DF5FF}" destId="{65F9D921-77D3-47BE-AAC5-5D911358F3B8}" srcOrd="0" destOrd="0" parTransId="{EBFB25A1-B87A-4EF1-A27F-D46E1147F4D6}" sibTransId="{22D4C207-4838-45CD-9082-83C8CEE8FEB0}"/>
    <dgm:cxn modelId="{8FC46DC2-EF45-41FA-B793-F07A3D76AF65}" srcId="{F923EFC7-7B88-4E2F-9B1C-775C6ACBD98D}" destId="{BBB86187-972B-4783-AACA-70FE0F234C0B}" srcOrd="0" destOrd="0" parTransId="{AC6F27B2-53C1-44B9-859A-9218740503D7}" sibTransId="{8EBE3E27-177D-405A-B039-95A52573F316}"/>
    <dgm:cxn modelId="{EE4886C9-8D52-3D42-9258-3ED8739CC9EA}" srcId="{CF38995D-43CC-45C5-A880-243BA11DF5FF}" destId="{BC6C0AF7-A93D-1241-BB28-5D4AC2AA2E39}" srcOrd="3" destOrd="0" parTransId="{D6E9297E-39EA-D44A-A164-5ABD8E6AAA2E}" sibTransId="{82BDE8C9-15A1-8F42-B09F-39A85B8213E5}"/>
    <dgm:cxn modelId="{FFD655CA-563F-C440-B81B-AEF26448F3CC}" type="presOf" srcId="{F262616D-DA25-8644-ABD4-7E693C7156A9}" destId="{0FB60413-5893-437C-8BAD-15DF38DD1767}" srcOrd="0" destOrd="2" presId="urn:microsoft.com/office/officeart/2005/8/layout/hList1"/>
    <dgm:cxn modelId="{6D2288E0-4E2E-433C-B583-AC25E564CB29}" type="presOf" srcId="{CF38995D-43CC-45C5-A880-243BA11DF5FF}" destId="{7514F778-F3BB-44B0-BF36-D338A9FBE180}" srcOrd="0" destOrd="0" presId="urn:microsoft.com/office/officeart/2005/8/layout/hList1"/>
    <dgm:cxn modelId="{F602A6E8-D02C-4409-BD5E-A4A0D1ADBA01}" srcId="{7F2A853F-21C5-412C-8532-E4440B1E8B25}" destId="{3CACE844-9479-45BF-8E70-33BCAF0A1D51}" srcOrd="2" destOrd="0" parTransId="{3D16D6B2-652E-4762-815F-6736AC6BE304}" sibTransId="{29B747C6-AD52-454B-93D3-6C5EA41A611D}"/>
    <dgm:cxn modelId="{5E82ECE8-0D51-45B6-914F-520CBF5D6D3F}" srcId="{7F2A853F-21C5-412C-8532-E4440B1E8B25}" destId="{0552E9B3-0E73-4F36-9FCC-B1557D053D74}" srcOrd="1" destOrd="0" parTransId="{F84ACEA3-994D-4FA6-83AA-57CA7030717D}" sibTransId="{3E220895-ADDB-477E-BE78-0346F98174F3}"/>
    <dgm:cxn modelId="{347A61F8-6FC7-3245-90C4-57346E2D628E}" type="presOf" srcId="{BC6C0AF7-A93D-1241-BB28-5D4AC2AA2E39}" destId="{0FB60413-5893-437C-8BAD-15DF38DD1767}" srcOrd="0" destOrd="3" presId="urn:microsoft.com/office/officeart/2005/8/layout/hList1"/>
    <dgm:cxn modelId="{726FE5F9-7D8C-4CEC-86DA-2006621B941D}" type="presOf" srcId="{0552E9B3-0E73-4F36-9FCC-B1557D053D74}" destId="{5970C9AC-D61B-47D6-B9F3-7848F1F48BB2}" srcOrd="0" destOrd="1" presId="urn:microsoft.com/office/officeart/2005/8/layout/hList1"/>
    <dgm:cxn modelId="{21175EFA-4D71-44CD-A550-8E9B76EBE98E}" srcId="{F4CEE20F-C3EC-475E-AC00-4489988DE3F7}" destId="{F923EFC7-7B88-4E2F-9B1C-775C6ACBD98D}" srcOrd="2" destOrd="0" parTransId="{E82191B6-3E40-4301-A3FC-F1107D429B70}" sibTransId="{05EEA2BE-4216-4BE0-85C4-3CF2A70BD45A}"/>
    <dgm:cxn modelId="{126C4B41-5B36-44E2-BF00-DC56FA319929}" type="presParOf" srcId="{F00E2CC0-98AF-4D6C-A10B-F9BEF57F9FE1}" destId="{A994814B-8B05-4CA4-B734-5DEB5D9D1F51}" srcOrd="0" destOrd="0" presId="urn:microsoft.com/office/officeart/2005/8/layout/hList1"/>
    <dgm:cxn modelId="{DA3E5DFD-81D1-4EB0-8DF6-CD4C3FE8B739}" type="presParOf" srcId="{A994814B-8B05-4CA4-B734-5DEB5D9D1F51}" destId="{2509D97A-8827-4A61-AE2D-E482EF13E201}" srcOrd="0" destOrd="0" presId="urn:microsoft.com/office/officeart/2005/8/layout/hList1"/>
    <dgm:cxn modelId="{E5882C94-959E-48B4-8FD4-8050D1B986E3}" type="presParOf" srcId="{A994814B-8B05-4CA4-B734-5DEB5D9D1F51}" destId="{5970C9AC-D61B-47D6-B9F3-7848F1F48BB2}" srcOrd="1" destOrd="0" presId="urn:microsoft.com/office/officeart/2005/8/layout/hList1"/>
    <dgm:cxn modelId="{A1037CCC-D526-491B-9046-ABFAB8A8264F}" type="presParOf" srcId="{F00E2CC0-98AF-4D6C-A10B-F9BEF57F9FE1}" destId="{7C9F379F-DB5C-442A-A314-5ADE68C3685E}" srcOrd="1" destOrd="0" presId="urn:microsoft.com/office/officeart/2005/8/layout/hList1"/>
    <dgm:cxn modelId="{F78A7B45-266B-4E6F-A9BD-E971A637C0EF}" type="presParOf" srcId="{F00E2CC0-98AF-4D6C-A10B-F9BEF57F9FE1}" destId="{31F6FD51-7F83-4132-B794-82B211A50780}" srcOrd="2" destOrd="0" presId="urn:microsoft.com/office/officeart/2005/8/layout/hList1"/>
    <dgm:cxn modelId="{C91E94B7-FFD8-4910-BE1C-4ED8E192EC8B}" type="presParOf" srcId="{31F6FD51-7F83-4132-B794-82B211A50780}" destId="{7514F778-F3BB-44B0-BF36-D338A9FBE180}" srcOrd="0" destOrd="0" presId="urn:microsoft.com/office/officeart/2005/8/layout/hList1"/>
    <dgm:cxn modelId="{DD2BFBC7-0C85-479D-9125-1A7CC4BC60B5}" type="presParOf" srcId="{31F6FD51-7F83-4132-B794-82B211A50780}" destId="{0FB60413-5893-437C-8BAD-15DF38DD1767}" srcOrd="1" destOrd="0" presId="urn:microsoft.com/office/officeart/2005/8/layout/hList1"/>
    <dgm:cxn modelId="{ADCC62CB-5EDD-45A4-AE8C-6F60DED3D0D0}" type="presParOf" srcId="{F00E2CC0-98AF-4D6C-A10B-F9BEF57F9FE1}" destId="{A4D78486-241F-4261-B239-B3869770577C}" srcOrd="3" destOrd="0" presId="urn:microsoft.com/office/officeart/2005/8/layout/hList1"/>
    <dgm:cxn modelId="{B1912568-3F2B-4CD0-83C0-4DD56A2F4A5E}" type="presParOf" srcId="{F00E2CC0-98AF-4D6C-A10B-F9BEF57F9FE1}" destId="{4960E7ED-EE2C-4822-B4BF-FAFDCBC59EA2}" srcOrd="4" destOrd="0" presId="urn:microsoft.com/office/officeart/2005/8/layout/hList1"/>
    <dgm:cxn modelId="{AB96A228-8FA6-472E-8859-C0E3F58BEFFF}" type="presParOf" srcId="{4960E7ED-EE2C-4822-B4BF-FAFDCBC59EA2}" destId="{AC3B1B68-1AF7-4BD3-A918-84BDC2AEE7C6}" srcOrd="0" destOrd="0" presId="urn:microsoft.com/office/officeart/2005/8/layout/hList1"/>
    <dgm:cxn modelId="{A3F94635-4B95-4F05-BA38-DB616307654B}" type="presParOf" srcId="{4960E7ED-EE2C-4822-B4BF-FAFDCBC59EA2}" destId="{DF9DE94F-0996-48BE-A542-4E991BF93D31}"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CEE20F-C3EC-475E-AC00-4489988DE3F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fr-FR"/>
        </a:p>
      </dgm:t>
    </dgm:pt>
    <dgm:pt modelId="{7F2A853F-21C5-412C-8532-E4440B1E8B25}">
      <dgm:prSet phldrT="[Texte]" custT="1"/>
      <dgm:spPr>
        <a:solidFill>
          <a:schemeClr val="bg2">
            <a:lumMod val="60000"/>
            <a:lumOff val="40000"/>
          </a:schemeClr>
        </a:solidFill>
        <a:ln>
          <a:noFill/>
        </a:ln>
      </dgm:spPr>
      <dgm:t>
        <a:bodyPr/>
        <a:lstStyle/>
        <a:p>
          <a:r>
            <a:rPr lang="fr-FR" sz="2400" b="1" dirty="0">
              <a:latin typeface="+mj-lt"/>
            </a:rPr>
            <a:t>Mesures générales</a:t>
          </a:r>
        </a:p>
      </dgm:t>
    </dgm:pt>
    <dgm:pt modelId="{A03E2EE9-A4AE-4B4B-BD41-D99754EBFEE5}" type="parTrans" cxnId="{F6A3B160-97AD-4EB1-A774-9181FBBA05F1}">
      <dgm:prSet/>
      <dgm:spPr/>
      <dgm:t>
        <a:bodyPr/>
        <a:lstStyle/>
        <a:p>
          <a:endParaRPr lang="fr-FR">
            <a:latin typeface="Aptos" panose="020B0004020202020204" pitchFamily="34" charset="0"/>
          </a:endParaRPr>
        </a:p>
      </dgm:t>
    </dgm:pt>
    <dgm:pt modelId="{D74D5785-1C7C-4EA8-AB6A-DED318F35B77}" type="sibTrans" cxnId="{F6A3B160-97AD-4EB1-A774-9181FBBA05F1}">
      <dgm:prSet/>
      <dgm:spPr/>
      <dgm:t>
        <a:bodyPr/>
        <a:lstStyle/>
        <a:p>
          <a:endParaRPr lang="fr-FR">
            <a:latin typeface="Aptos" panose="020B0004020202020204" pitchFamily="34" charset="0"/>
          </a:endParaRPr>
        </a:p>
      </dgm:t>
    </dgm:pt>
    <dgm:pt modelId="{5D8C9169-8AAC-4E0E-86A6-02C2521A5EE1}">
      <dgm:prSet phldrT="[Texte]" custT="1"/>
      <dgm:spPr>
        <a:solidFill>
          <a:srgbClr val="92D050">
            <a:alpha val="29000"/>
          </a:srgbClr>
        </a:solidFill>
        <a:ln>
          <a:noFill/>
        </a:ln>
      </dgm:spPr>
      <dgm:t>
        <a:bodyPr anchor="ctr" anchorCtr="0"/>
        <a:lstStyle/>
        <a:p>
          <a:r>
            <a:rPr lang="fr-FR" sz="2000" u="sng" dirty="0">
              <a:latin typeface="+mn-lt"/>
            </a:rPr>
            <a:t>Symptomatiques</a:t>
          </a:r>
          <a:r>
            <a:rPr lang="fr-FR" sz="2000" dirty="0">
              <a:latin typeface="+mn-lt"/>
            </a:rPr>
            <a:t> : remplissage, analgésie…</a:t>
          </a:r>
        </a:p>
      </dgm:t>
    </dgm:pt>
    <dgm:pt modelId="{ACD99973-8FEF-4A72-A10E-2D2B3167424D}" type="parTrans" cxnId="{09BE427E-8B1F-4AE0-9B53-AD2AAD4B6E71}">
      <dgm:prSet/>
      <dgm:spPr/>
      <dgm:t>
        <a:bodyPr/>
        <a:lstStyle/>
        <a:p>
          <a:endParaRPr lang="fr-FR">
            <a:latin typeface="Aptos" panose="020B0004020202020204" pitchFamily="34" charset="0"/>
          </a:endParaRPr>
        </a:p>
      </dgm:t>
    </dgm:pt>
    <dgm:pt modelId="{7C67B93C-E205-4C13-A8C3-F82E576807C3}" type="sibTrans" cxnId="{09BE427E-8B1F-4AE0-9B53-AD2AAD4B6E71}">
      <dgm:prSet/>
      <dgm:spPr/>
      <dgm:t>
        <a:bodyPr/>
        <a:lstStyle/>
        <a:p>
          <a:endParaRPr lang="fr-FR">
            <a:latin typeface="Aptos" panose="020B0004020202020204" pitchFamily="34" charset="0"/>
          </a:endParaRPr>
        </a:p>
      </dgm:t>
    </dgm:pt>
    <dgm:pt modelId="{F923EFC7-7B88-4E2F-9B1C-775C6ACBD98D}">
      <dgm:prSet phldrT="[Texte]" custT="1"/>
      <dgm:spPr>
        <a:solidFill>
          <a:schemeClr val="bg2">
            <a:lumMod val="75000"/>
          </a:schemeClr>
        </a:solidFill>
        <a:ln>
          <a:noFill/>
        </a:ln>
      </dgm:spPr>
      <dgm:t>
        <a:bodyPr/>
        <a:lstStyle/>
        <a:p>
          <a:r>
            <a:rPr lang="fr-FR" sz="2000" b="1" dirty="0">
              <a:latin typeface="+mj-lt"/>
            </a:rPr>
            <a:t>Anticoagulation</a:t>
          </a:r>
          <a:endParaRPr lang="fr-FR" sz="5400" b="1" dirty="0">
            <a:latin typeface="+mj-lt"/>
          </a:endParaRPr>
        </a:p>
      </dgm:t>
    </dgm:pt>
    <dgm:pt modelId="{E82191B6-3E40-4301-A3FC-F1107D429B70}" type="parTrans" cxnId="{21175EFA-4D71-44CD-A550-8E9B76EBE98E}">
      <dgm:prSet/>
      <dgm:spPr/>
      <dgm:t>
        <a:bodyPr/>
        <a:lstStyle/>
        <a:p>
          <a:endParaRPr lang="fr-FR">
            <a:latin typeface="Aptos" panose="020B0004020202020204" pitchFamily="34" charset="0"/>
          </a:endParaRPr>
        </a:p>
      </dgm:t>
    </dgm:pt>
    <dgm:pt modelId="{05EEA2BE-4216-4BE0-85C4-3CF2A70BD45A}" type="sibTrans" cxnId="{21175EFA-4D71-44CD-A550-8E9B76EBE98E}">
      <dgm:prSet/>
      <dgm:spPr/>
      <dgm:t>
        <a:bodyPr/>
        <a:lstStyle/>
        <a:p>
          <a:endParaRPr lang="fr-FR">
            <a:latin typeface="Aptos" panose="020B0004020202020204" pitchFamily="34" charset="0"/>
          </a:endParaRPr>
        </a:p>
      </dgm:t>
    </dgm:pt>
    <dgm:pt modelId="{BBB86187-972B-4783-AACA-70FE0F234C0B}">
      <dgm:prSet phldrT="[Texte]" custT="1"/>
      <dgm:spPr>
        <a:solidFill>
          <a:schemeClr val="accent6">
            <a:lumMod val="60000"/>
            <a:lumOff val="40000"/>
            <a:alpha val="27000"/>
          </a:schemeClr>
        </a:solidFill>
        <a:ln>
          <a:noFill/>
        </a:ln>
      </dgm:spPr>
      <dgm:t>
        <a:bodyPr anchor="ctr" anchorCtr="0"/>
        <a:lstStyle/>
        <a:p>
          <a:pPr algn="ctr">
            <a:buNone/>
          </a:pPr>
          <a:r>
            <a:rPr lang="fr-FR" sz="3200" b="1" dirty="0">
              <a:latin typeface="+mn-lt"/>
            </a:rPr>
            <a:t>Dosage?</a:t>
          </a:r>
        </a:p>
      </dgm:t>
    </dgm:pt>
    <dgm:pt modelId="{AC6F27B2-53C1-44B9-859A-9218740503D7}" type="parTrans" cxnId="{8FC46DC2-EF45-41FA-B793-F07A3D76AF65}">
      <dgm:prSet/>
      <dgm:spPr/>
      <dgm:t>
        <a:bodyPr/>
        <a:lstStyle/>
        <a:p>
          <a:endParaRPr lang="fr-FR">
            <a:latin typeface="Aptos" panose="020B0004020202020204" pitchFamily="34" charset="0"/>
          </a:endParaRPr>
        </a:p>
      </dgm:t>
    </dgm:pt>
    <dgm:pt modelId="{8EBE3E27-177D-405A-B039-95A52573F316}" type="sibTrans" cxnId="{8FC46DC2-EF45-41FA-B793-F07A3D76AF65}">
      <dgm:prSet/>
      <dgm:spPr/>
      <dgm:t>
        <a:bodyPr/>
        <a:lstStyle/>
        <a:p>
          <a:endParaRPr lang="fr-FR">
            <a:latin typeface="Aptos" panose="020B0004020202020204" pitchFamily="34" charset="0"/>
          </a:endParaRPr>
        </a:p>
      </dgm:t>
    </dgm:pt>
    <dgm:pt modelId="{CF38995D-43CC-45C5-A880-243BA11DF5FF}">
      <dgm:prSet phldrT="[Texte]" custT="1"/>
      <dgm:spPr>
        <a:solidFill>
          <a:schemeClr val="bg2">
            <a:lumMod val="40000"/>
            <a:lumOff val="60000"/>
          </a:schemeClr>
        </a:solidFill>
        <a:ln>
          <a:noFill/>
        </a:ln>
      </dgm:spPr>
      <dgm:t>
        <a:bodyPr/>
        <a:lstStyle/>
        <a:p>
          <a:r>
            <a:rPr lang="fr-FR" sz="2400" b="1" dirty="0">
              <a:latin typeface="+mj-lt"/>
            </a:rPr>
            <a:t>Hémorragie </a:t>
          </a:r>
          <a:r>
            <a:rPr lang="fr-FR" sz="2400" b="1" u="sng" dirty="0">
              <a:latin typeface="+mj-lt"/>
            </a:rPr>
            <a:t>grave</a:t>
          </a:r>
        </a:p>
      </dgm:t>
    </dgm:pt>
    <dgm:pt modelId="{B3282810-9784-4FFB-BEDD-D7A89F126C7B}" type="sibTrans" cxnId="{09FF7445-B37E-4832-A788-F7FF88AB64FA}">
      <dgm:prSet/>
      <dgm:spPr/>
      <dgm:t>
        <a:bodyPr/>
        <a:lstStyle/>
        <a:p>
          <a:endParaRPr lang="fr-FR">
            <a:latin typeface="Aptos" panose="020B0004020202020204" pitchFamily="34" charset="0"/>
          </a:endParaRPr>
        </a:p>
      </dgm:t>
    </dgm:pt>
    <dgm:pt modelId="{6508F18C-B3AE-4B1A-BB1B-B86F2CAFB493}" type="parTrans" cxnId="{09FF7445-B37E-4832-A788-F7FF88AB64FA}">
      <dgm:prSet/>
      <dgm:spPr/>
      <dgm:t>
        <a:bodyPr/>
        <a:lstStyle/>
        <a:p>
          <a:endParaRPr lang="fr-FR">
            <a:latin typeface="Aptos" panose="020B0004020202020204" pitchFamily="34" charset="0"/>
          </a:endParaRPr>
        </a:p>
      </dgm:t>
    </dgm:pt>
    <dgm:pt modelId="{65F9D921-77D3-47BE-AAC5-5D911358F3B8}">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2000" dirty="0">
              <a:latin typeface="+mn-lt"/>
            </a:rPr>
            <a:t> </a:t>
          </a:r>
          <a:r>
            <a:rPr lang="fr-FR" sz="1800" dirty="0">
              <a:latin typeface="+mn-lt"/>
            </a:rPr>
            <a:t>Absence de contrôle par les moyens usuels</a:t>
          </a:r>
        </a:p>
      </dgm:t>
    </dgm:pt>
    <dgm:pt modelId="{22D4C207-4838-45CD-9082-83C8CEE8FEB0}" type="sibTrans" cxnId="{2FD789B8-2C2A-4CDC-A897-B38C859AD137}">
      <dgm:prSet/>
      <dgm:spPr/>
      <dgm:t>
        <a:bodyPr/>
        <a:lstStyle/>
        <a:p>
          <a:endParaRPr lang="fr-FR">
            <a:latin typeface="Aptos" panose="020B0004020202020204" pitchFamily="34" charset="0"/>
          </a:endParaRPr>
        </a:p>
      </dgm:t>
    </dgm:pt>
    <dgm:pt modelId="{EBFB25A1-B87A-4EF1-A27F-D46E1147F4D6}" type="parTrans" cxnId="{2FD789B8-2C2A-4CDC-A897-B38C859AD137}">
      <dgm:prSet/>
      <dgm:spPr/>
      <dgm:t>
        <a:bodyPr/>
        <a:lstStyle/>
        <a:p>
          <a:endParaRPr lang="fr-FR">
            <a:latin typeface="Aptos" panose="020B0004020202020204" pitchFamily="34" charset="0"/>
          </a:endParaRPr>
        </a:p>
      </dgm:t>
    </dgm:pt>
    <dgm:pt modelId="{A6071F80-CD02-41FC-B987-A9D3BDF7BB3C}">
      <dgm:prSet phldrT="[Texte]" custT="1"/>
      <dgm:spPr>
        <a:solidFill>
          <a:srgbClr val="C00000">
            <a:alpha val="18000"/>
          </a:srgbClr>
        </a:solidFill>
        <a:ln>
          <a:noFill/>
        </a:ln>
      </dgm:spPr>
      <dgm:t>
        <a:bodyPr anchor="ctr" anchorCtr="0"/>
        <a:lstStyle/>
        <a:p>
          <a:pPr marL="228600" lvl="1" indent="0" defTabSz="889000">
            <a:lnSpc>
              <a:spcPct val="90000"/>
            </a:lnSpc>
            <a:spcBef>
              <a:spcPct val="0"/>
            </a:spcBef>
            <a:spcAft>
              <a:spcPct val="15000"/>
            </a:spcAft>
          </a:pPr>
          <a:endParaRPr lang="fr-FR" sz="2000" dirty="0">
            <a:latin typeface="Aptos" panose="020B0004020202020204" pitchFamily="34" charset="0"/>
          </a:endParaRPr>
        </a:p>
      </dgm:t>
    </dgm:pt>
    <dgm:pt modelId="{5D4E452E-400E-43F3-9433-BCC1717BC6BB}" type="parTrans" cxnId="{E064BD5C-297A-4CDC-8EC8-4A992F8687C8}">
      <dgm:prSet/>
      <dgm:spPr/>
      <dgm:t>
        <a:bodyPr/>
        <a:lstStyle/>
        <a:p>
          <a:endParaRPr lang="fr-FR">
            <a:latin typeface="Aptos" panose="020B0004020202020204" pitchFamily="34" charset="0"/>
          </a:endParaRPr>
        </a:p>
      </dgm:t>
    </dgm:pt>
    <dgm:pt modelId="{7B6F3E84-E979-4D49-87BC-C68F3919ABD6}" type="sibTrans" cxnId="{E064BD5C-297A-4CDC-8EC8-4A992F8687C8}">
      <dgm:prSet/>
      <dgm:spPr/>
      <dgm:t>
        <a:bodyPr/>
        <a:lstStyle/>
        <a:p>
          <a:endParaRPr lang="fr-FR">
            <a:latin typeface="Aptos" panose="020B0004020202020204" pitchFamily="34" charset="0"/>
          </a:endParaRPr>
        </a:p>
      </dgm:t>
    </dgm:pt>
    <dgm:pt modelId="{0552E9B3-0E73-4F36-9FCC-B1557D053D74}">
      <dgm:prSet phldrT="[Texte]" custT="1"/>
      <dgm:spPr>
        <a:solidFill>
          <a:srgbClr val="92D050">
            <a:alpha val="29000"/>
          </a:srgbClr>
        </a:solidFill>
        <a:ln>
          <a:noFill/>
        </a:ln>
      </dgm:spPr>
      <dgm:t>
        <a:bodyPr anchor="ctr" anchorCtr="0"/>
        <a:lstStyle/>
        <a:p>
          <a:r>
            <a:rPr lang="fr-FR" sz="2000" u="sng" dirty="0">
              <a:latin typeface="+mn-lt"/>
            </a:rPr>
            <a:t>Hémostatiques</a:t>
          </a:r>
          <a:r>
            <a:rPr lang="fr-FR" sz="2000" dirty="0">
              <a:latin typeface="+mn-lt"/>
            </a:rPr>
            <a:t> : peu accessible</a:t>
          </a:r>
        </a:p>
      </dgm:t>
    </dgm:pt>
    <dgm:pt modelId="{F84ACEA3-994D-4FA6-83AA-57CA7030717D}" type="parTrans" cxnId="{5E82ECE8-0D51-45B6-914F-520CBF5D6D3F}">
      <dgm:prSet/>
      <dgm:spPr/>
      <dgm:t>
        <a:bodyPr/>
        <a:lstStyle/>
        <a:p>
          <a:endParaRPr lang="fr-FR">
            <a:latin typeface="Aptos" panose="020B0004020202020204" pitchFamily="34" charset="0"/>
          </a:endParaRPr>
        </a:p>
      </dgm:t>
    </dgm:pt>
    <dgm:pt modelId="{3E220895-ADDB-477E-BE78-0346F98174F3}" type="sibTrans" cxnId="{5E82ECE8-0D51-45B6-914F-520CBF5D6D3F}">
      <dgm:prSet/>
      <dgm:spPr/>
      <dgm:t>
        <a:bodyPr/>
        <a:lstStyle/>
        <a:p>
          <a:endParaRPr lang="fr-FR">
            <a:latin typeface="Aptos" panose="020B0004020202020204" pitchFamily="34" charset="0"/>
          </a:endParaRPr>
        </a:p>
      </dgm:t>
    </dgm:pt>
    <dgm:pt modelId="{3CACE844-9479-45BF-8E70-33BCAF0A1D51}">
      <dgm:prSet phldrT="[Texte]" custT="1"/>
      <dgm:spPr>
        <a:solidFill>
          <a:srgbClr val="92D050">
            <a:alpha val="29000"/>
          </a:srgbClr>
        </a:solidFill>
        <a:ln>
          <a:noFill/>
        </a:ln>
      </dgm:spPr>
      <dgm:t>
        <a:bodyPr anchor="ctr" anchorCtr="0"/>
        <a:lstStyle/>
        <a:p>
          <a:r>
            <a:rPr lang="fr-FR" sz="2000" u="sng" dirty="0">
              <a:latin typeface="+mn-lt"/>
            </a:rPr>
            <a:t>Étiologiques</a:t>
          </a:r>
          <a:r>
            <a:rPr lang="fr-FR" sz="2000" dirty="0">
              <a:latin typeface="+mn-lt"/>
            </a:rPr>
            <a:t> : bilan lésionnel </a:t>
          </a:r>
        </a:p>
      </dgm:t>
    </dgm:pt>
    <dgm:pt modelId="{3D16D6B2-652E-4762-815F-6736AC6BE304}" type="parTrans" cxnId="{F602A6E8-D02C-4409-BD5E-A4A0D1ADBA01}">
      <dgm:prSet/>
      <dgm:spPr/>
      <dgm:t>
        <a:bodyPr/>
        <a:lstStyle/>
        <a:p>
          <a:endParaRPr lang="fr-FR">
            <a:latin typeface="Aptos" panose="020B0004020202020204" pitchFamily="34" charset="0"/>
          </a:endParaRPr>
        </a:p>
      </dgm:t>
    </dgm:pt>
    <dgm:pt modelId="{29B747C6-AD52-454B-93D3-6C5EA41A611D}" type="sibTrans" cxnId="{F602A6E8-D02C-4409-BD5E-A4A0D1ADBA01}">
      <dgm:prSet/>
      <dgm:spPr/>
      <dgm:t>
        <a:bodyPr/>
        <a:lstStyle/>
        <a:p>
          <a:endParaRPr lang="fr-FR">
            <a:latin typeface="Aptos" panose="020B0004020202020204" pitchFamily="34" charset="0"/>
          </a:endParaRPr>
        </a:p>
      </dgm:t>
    </dgm:pt>
    <dgm:pt modelId="{D4956C4A-EF3C-7E4F-B13C-B65E1E84548A}">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Instabilité hémodynamique</a:t>
          </a:r>
        </a:p>
      </dgm:t>
    </dgm:pt>
    <dgm:pt modelId="{6695D4D4-A9CC-704B-A14D-9655DC51AC4A}" type="parTrans" cxnId="{D2B09B70-5695-544B-8E07-89FA2B0E0353}">
      <dgm:prSet/>
      <dgm:spPr/>
      <dgm:t>
        <a:bodyPr/>
        <a:lstStyle/>
        <a:p>
          <a:endParaRPr lang="fr-FR">
            <a:latin typeface="Aptos" panose="020B0004020202020204" pitchFamily="34" charset="0"/>
          </a:endParaRPr>
        </a:p>
      </dgm:t>
    </dgm:pt>
    <dgm:pt modelId="{244F3317-1E50-B442-B427-C49391B751C6}" type="sibTrans" cxnId="{D2B09B70-5695-544B-8E07-89FA2B0E0353}">
      <dgm:prSet/>
      <dgm:spPr/>
      <dgm:t>
        <a:bodyPr/>
        <a:lstStyle/>
        <a:p>
          <a:endParaRPr lang="fr-FR">
            <a:latin typeface="Aptos" panose="020B0004020202020204" pitchFamily="34" charset="0"/>
          </a:endParaRPr>
        </a:p>
      </dgm:t>
    </dgm:pt>
    <dgm:pt modelId="{F262616D-DA25-8644-ABD4-7E693C7156A9}">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Geste hémostatique urgent</a:t>
          </a:r>
        </a:p>
      </dgm:t>
    </dgm:pt>
    <dgm:pt modelId="{E9FEC4A7-73BC-A945-BD8B-B69EF61B622A}" type="parTrans" cxnId="{AC784DA6-185B-D341-AC13-D2D87057573D}">
      <dgm:prSet/>
      <dgm:spPr/>
      <dgm:t>
        <a:bodyPr/>
        <a:lstStyle/>
        <a:p>
          <a:endParaRPr lang="fr-FR">
            <a:latin typeface="Aptos" panose="020B0004020202020204" pitchFamily="34" charset="0"/>
          </a:endParaRPr>
        </a:p>
      </dgm:t>
    </dgm:pt>
    <dgm:pt modelId="{566A7C01-DF02-E341-9608-486EDB5D8EDE}" type="sibTrans" cxnId="{AC784DA6-185B-D341-AC13-D2D87057573D}">
      <dgm:prSet/>
      <dgm:spPr/>
      <dgm:t>
        <a:bodyPr/>
        <a:lstStyle/>
        <a:p>
          <a:endParaRPr lang="fr-FR">
            <a:latin typeface="Aptos" panose="020B0004020202020204" pitchFamily="34" charset="0"/>
          </a:endParaRPr>
        </a:p>
      </dgm:t>
    </dgm:pt>
    <dgm:pt modelId="{1FFE375B-9CF8-E349-87C6-409C2BFFF86A}">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Localisation</a:t>
          </a:r>
        </a:p>
      </dgm:t>
    </dgm:pt>
    <dgm:pt modelId="{3CF97A2F-56B5-BC4F-BB4E-358047642D95}" type="parTrans" cxnId="{DDF41B55-1AB6-EC4B-8530-F83E3B05E889}">
      <dgm:prSet/>
      <dgm:spPr/>
      <dgm:t>
        <a:bodyPr/>
        <a:lstStyle/>
        <a:p>
          <a:endParaRPr lang="fr-FR">
            <a:latin typeface="Aptos" panose="020B0004020202020204" pitchFamily="34" charset="0"/>
          </a:endParaRPr>
        </a:p>
      </dgm:t>
    </dgm:pt>
    <dgm:pt modelId="{3D42E88E-7978-B042-8CC3-867A144264CE}" type="sibTrans" cxnId="{DDF41B55-1AB6-EC4B-8530-F83E3B05E889}">
      <dgm:prSet/>
      <dgm:spPr/>
      <dgm:t>
        <a:bodyPr/>
        <a:lstStyle/>
        <a:p>
          <a:endParaRPr lang="fr-FR">
            <a:latin typeface="Aptos" panose="020B0004020202020204" pitchFamily="34" charset="0"/>
          </a:endParaRPr>
        </a:p>
      </dgm:t>
    </dgm:pt>
    <dgm:pt modelId="{BC6C0AF7-A93D-1241-BB28-5D4AC2AA2E39}">
      <dgm:prSet phldrT="[Texte]" custT="1"/>
      <dgm:spPr>
        <a:solidFill>
          <a:srgbClr val="C00000">
            <a:alpha val="18000"/>
          </a:srgbClr>
        </a:solidFill>
        <a:ln>
          <a:noFill/>
        </a:ln>
      </dgm:spPr>
      <dgm:t>
        <a:bodyPr anchor="ctr" anchorCtr="0"/>
        <a:lstStyle/>
        <a:p>
          <a:pPr marL="0" marR="0" lvl="0" indent="0" defTabSz="914400" eaLnBrk="1" fontAlgn="auto" latinLnBrk="0" hangingPunct="1">
            <a:lnSpc>
              <a:spcPct val="100000"/>
            </a:lnSpc>
            <a:spcBef>
              <a:spcPts val="0"/>
            </a:spcBef>
            <a:spcAft>
              <a:spcPts val="0"/>
            </a:spcAft>
            <a:buClrTx/>
            <a:buSzTx/>
            <a:buFont typeface="Wingdings" pitchFamily="2" charset="2"/>
            <a:buChar char="ü"/>
            <a:tabLst/>
            <a:defRPr/>
          </a:pPr>
          <a:r>
            <a:rPr lang="fr-FR" sz="1800" dirty="0">
              <a:latin typeface="+mn-lt"/>
            </a:rPr>
            <a:t> Nécessité de transfusion</a:t>
          </a:r>
        </a:p>
      </dgm:t>
    </dgm:pt>
    <dgm:pt modelId="{D6E9297E-39EA-D44A-A164-5ABD8E6AAA2E}" type="parTrans" cxnId="{EE4886C9-8D52-3D42-9258-3ED8739CC9EA}">
      <dgm:prSet/>
      <dgm:spPr/>
      <dgm:t>
        <a:bodyPr/>
        <a:lstStyle/>
        <a:p>
          <a:endParaRPr lang="fr-FR">
            <a:latin typeface="Aptos" panose="020B0004020202020204" pitchFamily="34" charset="0"/>
          </a:endParaRPr>
        </a:p>
      </dgm:t>
    </dgm:pt>
    <dgm:pt modelId="{82BDE8C9-15A1-8F42-B09F-39A85B8213E5}" type="sibTrans" cxnId="{EE4886C9-8D52-3D42-9258-3ED8739CC9EA}">
      <dgm:prSet/>
      <dgm:spPr/>
      <dgm:t>
        <a:bodyPr/>
        <a:lstStyle/>
        <a:p>
          <a:endParaRPr lang="fr-FR">
            <a:latin typeface="Aptos" panose="020B0004020202020204" pitchFamily="34" charset="0"/>
          </a:endParaRPr>
        </a:p>
      </dgm:t>
    </dgm:pt>
    <dgm:pt modelId="{9F599D66-8ADB-F642-81C4-74511E545BC3}">
      <dgm:prSet phldrT="[Texte]" custT="1"/>
      <dgm:spPr>
        <a:solidFill>
          <a:schemeClr val="accent6">
            <a:lumMod val="60000"/>
            <a:lumOff val="40000"/>
            <a:alpha val="27000"/>
          </a:schemeClr>
        </a:solidFill>
        <a:ln>
          <a:noFill/>
        </a:ln>
      </dgm:spPr>
      <dgm:t>
        <a:bodyPr anchor="ctr" anchorCtr="0"/>
        <a:lstStyle/>
        <a:p>
          <a:pPr algn="ctr">
            <a:buNone/>
          </a:pPr>
          <a:r>
            <a:rPr lang="fr-FR" sz="3200" b="1" dirty="0" err="1">
              <a:latin typeface="+mn-lt"/>
            </a:rPr>
            <a:t>Antagonisation</a:t>
          </a:r>
          <a:r>
            <a:rPr lang="fr-FR" sz="3200" b="1" dirty="0">
              <a:latin typeface="+mn-lt"/>
            </a:rPr>
            <a:t>/réversion?</a:t>
          </a:r>
        </a:p>
      </dgm:t>
    </dgm:pt>
    <dgm:pt modelId="{F5B93183-55FB-6643-B1B1-0CEB2DF6AE92}" type="parTrans" cxnId="{A57F89EB-FBBD-4343-9D3E-4EE0E000FC24}">
      <dgm:prSet/>
      <dgm:spPr/>
      <dgm:t>
        <a:bodyPr/>
        <a:lstStyle/>
        <a:p>
          <a:endParaRPr lang="fr-FR"/>
        </a:p>
      </dgm:t>
    </dgm:pt>
    <dgm:pt modelId="{083D4EE4-373B-5D4C-9A3D-0974588A3D77}" type="sibTrans" cxnId="{A57F89EB-FBBD-4343-9D3E-4EE0E000FC24}">
      <dgm:prSet/>
      <dgm:spPr/>
      <dgm:t>
        <a:bodyPr/>
        <a:lstStyle/>
        <a:p>
          <a:endParaRPr lang="fr-FR"/>
        </a:p>
      </dgm:t>
    </dgm:pt>
    <dgm:pt modelId="{F00E2CC0-98AF-4D6C-A10B-F9BEF57F9FE1}" type="pres">
      <dgm:prSet presAssocID="{F4CEE20F-C3EC-475E-AC00-4489988DE3F7}" presName="Name0" presStyleCnt="0">
        <dgm:presLayoutVars>
          <dgm:dir/>
          <dgm:animLvl val="lvl"/>
          <dgm:resizeHandles val="exact"/>
        </dgm:presLayoutVars>
      </dgm:prSet>
      <dgm:spPr/>
    </dgm:pt>
    <dgm:pt modelId="{A994814B-8B05-4CA4-B734-5DEB5D9D1F51}" type="pres">
      <dgm:prSet presAssocID="{7F2A853F-21C5-412C-8532-E4440B1E8B25}" presName="composite" presStyleCnt="0"/>
      <dgm:spPr/>
    </dgm:pt>
    <dgm:pt modelId="{2509D97A-8827-4A61-AE2D-E482EF13E201}" type="pres">
      <dgm:prSet presAssocID="{7F2A853F-21C5-412C-8532-E4440B1E8B25}" presName="parTx" presStyleLbl="alignNode1" presStyleIdx="0" presStyleCnt="3" custLinFactX="14000" custLinFactNeighborX="100000" custLinFactNeighborY="980">
        <dgm:presLayoutVars>
          <dgm:chMax val="0"/>
          <dgm:chPref val="0"/>
          <dgm:bulletEnabled val="1"/>
        </dgm:presLayoutVars>
      </dgm:prSet>
      <dgm:spPr/>
    </dgm:pt>
    <dgm:pt modelId="{5970C9AC-D61B-47D6-B9F3-7848F1F48BB2}" type="pres">
      <dgm:prSet presAssocID="{7F2A853F-21C5-412C-8532-E4440B1E8B25}" presName="desTx" presStyleLbl="alignAccFollowNode1" presStyleIdx="0" presStyleCnt="3" custLinFactX="13898" custLinFactNeighborX="100000" custLinFactNeighborY="-197">
        <dgm:presLayoutVars>
          <dgm:bulletEnabled val="1"/>
        </dgm:presLayoutVars>
      </dgm:prSet>
      <dgm:spPr/>
    </dgm:pt>
    <dgm:pt modelId="{7C9F379F-DB5C-442A-A314-5ADE68C3685E}" type="pres">
      <dgm:prSet presAssocID="{D74D5785-1C7C-4EA8-AB6A-DED318F35B77}" presName="space" presStyleCnt="0"/>
      <dgm:spPr/>
    </dgm:pt>
    <dgm:pt modelId="{31F6FD51-7F83-4132-B794-82B211A50780}" type="pres">
      <dgm:prSet presAssocID="{CF38995D-43CC-45C5-A880-243BA11DF5FF}" presName="composite" presStyleCnt="0"/>
      <dgm:spPr/>
    </dgm:pt>
    <dgm:pt modelId="{7514F778-F3BB-44B0-BF36-D338A9FBE180}" type="pres">
      <dgm:prSet presAssocID="{CF38995D-43CC-45C5-A880-243BA11DF5FF}" presName="parTx" presStyleLbl="alignNode1" presStyleIdx="1" presStyleCnt="3" custLinFactX="-15272" custLinFactNeighborX="-100000" custLinFactNeighborY="3409">
        <dgm:presLayoutVars>
          <dgm:chMax val="0"/>
          <dgm:chPref val="0"/>
          <dgm:bulletEnabled val="1"/>
        </dgm:presLayoutVars>
      </dgm:prSet>
      <dgm:spPr/>
    </dgm:pt>
    <dgm:pt modelId="{0FB60413-5893-437C-8BAD-15DF38DD1767}" type="pres">
      <dgm:prSet presAssocID="{CF38995D-43CC-45C5-A880-243BA11DF5FF}" presName="desTx" presStyleLbl="alignAccFollowNode1" presStyleIdx="1" presStyleCnt="3" custLinFactX="-15272" custLinFactNeighborX="-100000" custLinFactNeighborY="823">
        <dgm:presLayoutVars>
          <dgm:bulletEnabled val="1"/>
        </dgm:presLayoutVars>
      </dgm:prSet>
      <dgm:spPr/>
    </dgm:pt>
    <dgm:pt modelId="{A4D78486-241F-4261-B239-B3869770577C}" type="pres">
      <dgm:prSet presAssocID="{B3282810-9784-4FFB-BEDD-D7A89F126C7B}" presName="space" presStyleCnt="0"/>
      <dgm:spPr/>
    </dgm:pt>
    <dgm:pt modelId="{4960E7ED-EE2C-4822-B4BF-FAFDCBC59EA2}" type="pres">
      <dgm:prSet presAssocID="{F923EFC7-7B88-4E2F-9B1C-775C6ACBD98D}" presName="composite" presStyleCnt="0"/>
      <dgm:spPr/>
    </dgm:pt>
    <dgm:pt modelId="{AC3B1B68-1AF7-4BD3-A918-84BDC2AEE7C6}" type="pres">
      <dgm:prSet presAssocID="{F923EFC7-7B88-4E2F-9B1C-775C6ACBD98D}" presName="parTx" presStyleLbl="alignNode1" presStyleIdx="2" presStyleCnt="3">
        <dgm:presLayoutVars>
          <dgm:chMax val="0"/>
          <dgm:chPref val="0"/>
          <dgm:bulletEnabled val="1"/>
        </dgm:presLayoutVars>
      </dgm:prSet>
      <dgm:spPr/>
    </dgm:pt>
    <dgm:pt modelId="{DF9DE94F-0996-48BE-A542-4E991BF93D31}" type="pres">
      <dgm:prSet presAssocID="{F923EFC7-7B88-4E2F-9B1C-775C6ACBD98D}" presName="desTx" presStyleLbl="alignAccFollowNode1" presStyleIdx="2" presStyleCnt="3">
        <dgm:presLayoutVars>
          <dgm:bulletEnabled val="1"/>
        </dgm:presLayoutVars>
      </dgm:prSet>
      <dgm:spPr/>
    </dgm:pt>
  </dgm:ptLst>
  <dgm:cxnLst>
    <dgm:cxn modelId="{7FEAD306-8A30-4C30-9F96-A7DF7E19300C}" type="presOf" srcId="{F923EFC7-7B88-4E2F-9B1C-775C6ACBD98D}" destId="{AC3B1B68-1AF7-4BD3-A918-84BDC2AEE7C6}" srcOrd="0" destOrd="0" presId="urn:microsoft.com/office/officeart/2005/8/layout/hList1"/>
    <dgm:cxn modelId="{66183418-8832-4B8F-9FEF-C8F2CC08AF39}" type="presOf" srcId="{A6071F80-CD02-41FC-B987-A9D3BDF7BB3C}" destId="{0FB60413-5893-437C-8BAD-15DF38DD1767}" srcOrd="0" destOrd="5" presId="urn:microsoft.com/office/officeart/2005/8/layout/hList1"/>
    <dgm:cxn modelId="{B5DEA529-22FC-416C-80A4-648619B66582}" type="presOf" srcId="{BBB86187-972B-4783-AACA-70FE0F234C0B}" destId="{DF9DE94F-0996-48BE-A542-4E991BF93D31}" srcOrd="0" destOrd="0" presId="urn:microsoft.com/office/officeart/2005/8/layout/hList1"/>
    <dgm:cxn modelId="{D5563F2B-FA60-4084-A769-D76D64F1D8DF}" type="presOf" srcId="{7F2A853F-21C5-412C-8532-E4440B1E8B25}" destId="{2509D97A-8827-4A61-AE2D-E482EF13E201}" srcOrd="0" destOrd="0" presId="urn:microsoft.com/office/officeart/2005/8/layout/hList1"/>
    <dgm:cxn modelId="{A5DB983E-1B14-4DC9-906A-86FBFCE7A69E}" type="presOf" srcId="{3CACE844-9479-45BF-8E70-33BCAF0A1D51}" destId="{5970C9AC-D61B-47D6-B9F3-7848F1F48BB2}" srcOrd="0" destOrd="2" presId="urn:microsoft.com/office/officeart/2005/8/layout/hList1"/>
    <dgm:cxn modelId="{09FF7445-B37E-4832-A788-F7FF88AB64FA}" srcId="{F4CEE20F-C3EC-475E-AC00-4489988DE3F7}" destId="{CF38995D-43CC-45C5-A880-243BA11DF5FF}" srcOrd="1" destOrd="0" parTransId="{6508F18C-B3AE-4B1A-BB1B-B86F2CAFB493}" sibTransId="{B3282810-9784-4FFB-BEDD-D7A89F126C7B}"/>
    <dgm:cxn modelId="{0633D14A-43D5-4A84-9D7D-AC813C61637D}" type="presOf" srcId="{65F9D921-77D3-47BE-AAC5-5D911358F3B8}" destId="{0FB60413-5893-437C-8BAD-15DF38DD1767}" srcOrd="0" destOrd="0" presId="urn:microsoft.com/office/officeart/2005/8/layout/hList1"/>
    <dgm:cxn modelId="{C01D4C4C-490D-42FB-B7A5-45E7B8AD139E}" type="presOf" srcId="{5D8C9169-8AAC-4E0E-86A6-02C2521A5EE1}" destId="{5970C9AC-D61B-47D6-B9F3-7848F1F48BB2}" srcOrd="0" destOrd="0" presId="urn:microsoft.com/office/officeart/2005/8/layout/hList1"/>
    <dgm:cxn modelId="{DDF41B55-1AB6-EC4B-8530-F83E3B05E889}" srcId="{CF38995D-43CC-45C5-A880-243BA11DF5FF}" destId="{1FFE375B-9CF8-E349-87C6-409C2BFFF86A}" srcOrd="4" destOrd="0" parTransId="{3CF97A2F-56B5-BC4F-BB4E-358047642D95}" sibTransId="{3D42E88E-7978-B042-8CC3-867A144264CE}"/>
    <dgm:cxn modelId="{E064BD5C-297A-4CDC-8EC8-4A992F8687C8}" srcId="{CF38995D-43CC-45C5-A880-243BA11DF5FF}" destId="{A6071F80-CD02-41FC-B987-A9D3BDF7BB3C}" srcOrd="5" destOrd="0" parTransId="{5D4E452E-400E-43F3-9433-BCC1717BC6BB}" sibTransId="{7B6F3E84-E979-4D49-87BC-C68F3919ABD6}"/>
    <dgm:cxn modelId="{6C897260-4878-4970-9AC9-6E2F68B4DE0E}" type="presOf" srcId="{F4CEE20F-C3EC-475E-AC00-4489988DE3F7}" destId="{F00E2CC0-98AF-4D6C-A10B-F9BEF57F9FE1}" srcOrd="0" destOrd="0" presId="urn:microsoft.com/office/officeart/2005/8/layout/hList1"/>
    <dgm:cxn modelId="{F6A3B160-97AD-4EB1-A774-9181FBBA05F1}" srcId="{F4CEE20F-C3EC-475E-AC00-4489988DE3F7}" destId="{7F2A853F-21C5-412C-8532-E4440B1E8B25}" srcOrd="0" destOrd="0" parTransId="{A03E2EE9-A4AE-4B4B-BD41-D99754EBFEE5}" sibTransId="{D74D5785-1C7C-4EA8-AB6A-DED318F35B77}"/>
    <dgm:cxn modelId="{D2B09B70-5695-544B-8E07-89FA2B0E0353}" srcId="{CF38995D-43CC-45C5-A880-243BA11DF5FF}" destId="{D4956C4A-EF3C-7E4F-B13C-B65E1E84548A}" srcOrd="1" destOrd="0" parTransId="{6695D4D4-A9CC-704B-A14D-9655DC51AC4A}" sibTransId="{244F3317-1E50-B442-B427-C49391B751C6}"/>
    <dgm:cxn modelId="{56F1BD7C-A951-9043-BF32-58FC08C592EE}" type="presOf" srcId="{1FFE375B-9CF8-E349-87C6-409C2BFFF86A}" destId="{0FB60413-5893-437C-8BAD-15DF38DD1767}" srcOrd="0" destOrd="4" presId="urn:microsoft.com/office/officeart/2005/8/layout/hList1"/>
    <dgm:cxn modelId="{09BE427E-8B1F-4AE0-9B53-AD2AAD4B6E71}" srcId="{7F2A853F-21C5-412C-8532-E4440B1E8B25}" destId="{5D8C9169-8AAC-4E0E-86A6-02C2521A5EE1}" srcOrd="0" destOrd="0" parTransId="{ACD99973-8FEF-4A72-A10E-2D2B3167424D}" sibTransId="{7C67B93C-E205-4C13-A8C3-F82E576807C3}"/>
    <dgm:cxn modelId="{9CB9A48E-DCB6-F142-9525-406B8C3D50E3}" type="presOf" srcId="{D4956C4A-EF3C-7E4F-B13C-B65E1E84548A}" destId="{0FB60413-5893-437C-8BAD-15DF38DD1767}" srcOrd="0" destOrd="1" presId="urn:microsoft.com/office/officeart/2005/8/layout/hList1"/>
    <dgm:cxn modelId="{AC784DA6-185B-D341-AC13-D2D87057573D}" srcId="{CF38995D-43CC-45C5-A880-243BA11DF5FF}" destId="{F262616D-DA25-8644-ABD4-7E693C7156A9}" srcOrd="2" destOrd="0" parTransId="{E9FEC4A7-73BC-A945-BD8B-B69EF61B622A}" sibTransId="{566A7C01-DF02-E341-9608-486EDB5D8EDE}"/>
    <dgm:cxn modelId="{2FD789B8-2C2A-4CDC-A897-B38C859AD137}" srcId="{CF38995D-43CC-45C5-A880-243BA11DF5FF}" destId="{65F9D921-77D3-47BE-AAC5-5D911358F3B8}" srcOrd="0" destOrd="0" parTransId="{EBFB25A1-B87A-4EF1-A27F-D46E1147F4D6}" sibTransId="{22D4C207-4838-45CD-9082-83C8CEE8FEB0}"/>
    <dgm:cxn modelId="{5FD7E0BE-E404-B149-BD7A-46871982D2BA}" type="presOf" srcId="{9F599D66-8ADB-F642-81C4-74511E545BC3}" destId="{DF9DE94F-0996-48BE-A542-4E991BF93D31}" srcOrd="0" destOrd="1" presId="urn:microsoft.com/office/officeart/2005/8/layout/hList1"/>
    <dgm:cxn modelId="{8FC46DC2-EF45-41FA-B793-F07A3D76AF65}" srcId="{F923EFC7-7B88-4E2F-9B1C-775C6ACBD98D}" destId="{BBB86187-972B-4783-AACA-70FE0F234C0B}" srcOrd="0" destOrd="0" parTransId="{AC6F27B2-53C1-44B9-859A-9218740503D7}" sibTransId="{8EBE3E27-177D-405A-B039-95A52573F316}"/>
    <dgm:cxn modelId="{EE4886C9-8D52-3D42-9258-3ED8739CC9EA}" srcId="{CF38995D-43CC-45C5-A880-243BA11DF5FF}" destId="{BC6C0AF7-A93D-1241-BB28-5D4AC2AA2E39}" srcOrd="3" destOrd="0" parTransId="{D6E9297E-39EA-D44A-A164-5ABD8E6AAA2E}" sibTransId="{82BDE8C9-15A1-8F42-B09F-39A85B8213E5}"/>
    <dgm:cxn modelId="{FFD655CA-563F-C440-B81B-AEF26448F3CC}" type="presOf" srcId="{F262616D-DA25-8644-ABD4-7E693C7156A9}" destId="{0FB60413-5893-437C-8BAD-15DF38DD1767}" srcOrd="0" destOrd="2" presId="urn:microsoft.com/office/officeart/2005/8/layout/hList1"/>
    <dgm:cxn modelId="{6D2288E0-4E2E-433C-B583-AC25E564CB29}" type="presOf" srcId="{CF38995D-43CC-45C5-A880-243BA11DF5FF}" destId="{7514F778-F3BB-44B0-BF36-D338A9FBE180}" srcOrd="0" destOrd="0" presId="urn:microsoft.com/office/officeart/2005/8/layout/hList1"/>
    <dgm:cxn modelId="{F602A6E8-D02C-4409-BD5E-A4A0D1ADBA01}" srcId="{7F2A853F-21C5-412C-8532-E4440B1E8B25}" destId="{3CACE844-9479-45BF-8E70-33BCAF0A1D51}" srcOrd="2" destOrd="0" parTransId="{3D16D6B2-652E-4762-815F-6736AC6BE304}" sibTransId="{29B747C6-AD52-454B-93D3-6C5EA41A611D}"/>
    <dgm:cxn modelId="{5E82ECE8-0D51-45B6-914F-520CBF5D6D3F}" srcId="{7F2A853F-21C5-412C-8532-E4440B1E8B25}" destId="{0552E9B3-0E73-4F36-9FCC-B1557D053D74}" srcOrd="1" destOrd="0" parTransId="{F84ACEA3-994D-4FA6-83AA-57CA7030717D}" sibTransId="{3E220895-ADDB-477E-BE78-0346F98174F3}"/>
    <dgm:cxn modelId="{A57F89EB-FBBD-4343-9D3E-4EE0E000FC24}" srcId="{F923EFC7-7B88-4E2F-9B1C-775C6ACBD98D}" destId="{9F599D66-8ADB-F642-81C4-74511E545BC3}" srcOrd="1" destOrd="0" parTransId="{F5B93183-55FB-6643-B1B1-0CEB2DF6AE92}" sibTransId="{083D4EE4-373B-5D4C-9A3D-0974588A3D77}"/>
    <dgm:cxn modelId="{347A61F8-6FC7-3245-90C4-57346E2D628E}" type="presOf" srcId="{BC6C0AF7-A93D-1241-BB28-5D4AC2AA2E39}" destId="{0FB60413-5893-437C-8BAD-15DF38DD1767}" srcOrd="0" destOrd="3" presId="urn:microsoft.com/office/officeart/2005/8/layout/hList1"/>
    <dgm:cxn modelId="{726FE5F9-7D8C-4CEC-86DA-2006621B941D}" type="presOf" srcId="{0552E9B3-0E73-4F36-9FCC-B1557D053D74}" destId="{5970C9AC-D61B-47D6-B9F3-7848F1F48BB2}" srcOrd="0" destOrd="1" presId="urn:microsoft.com/office/officeart/2005/8/layout/hList1"/>
    <dgm:cxn modelId="{21175EFA-4D71-44CD-A550-8E9B76EBE98E}" srcId="{F4CEE20F-C3EC-475E-AC00-4489988DE3F7}" destId="{F923EFC7-7B88-4E2F-9B1C-775C6ACBD98D}" srcOrd="2" destOrd="0" parTransId="{E82191B6-3E40-4301-A3FC-F1107D429B70}" sibTransId="{05EEA2BE-4216-4BE0-85C4-3CF2A70BD45A}"/>
    <dgm:cxn modelId="{126C4B41-5B36-44E2-BF00-DC56FA319929}" type="presParOf" srcId="{F00E2CC0-98AF-4D6C-A10B-F9BEF57F9FE1}" destId="{A994814B-8B05-4CA4-B734-5DEB5D9D1F51}" srcOrd="0" destOrd="0" presId="urn:microsoft.com/office/officeart/2005/8/layout/hList1"/>
    <dgm:cxn modelId="{DA3E5DFD-81D1-4EB0-8DF6-CD4C3FE8B739}" type="presParOf" srcId="{A994814B-8B05-4CA4-B734-5DEB5D9D1F51}" destId="{2509D97A-8827-4A61-AE2D-E482EF13E201}" srcOrd="0" destOrd="0" presId="urn:microsoft.com/office/officeart/2005/8/layout/hList1"/>
    <dgm:cxn modelId="{E5882C94-959E-48B4-8FD4-8050D1B986E3}" type="presParOf" srcId="{A994814B-8B05-4CA4-B734-5DEB5D9D1F51}" destId="{5970C9AC-D61B-47D6-B9F3-7848F1F48BB2}" srcOrd="1" destOrd="0" presId="urn:microsoft.com/office/officeart/2005/8/layout/hList1"/>
    <dgm:cxn modelId="{A1037CCC-D526-491B-9046-ABFAB8A8264F}" type="presParOf" srcId="{F00E2CC0-98AF-4D6C-A10B-F9BEF57F9FE1}" destId="{7C9F379F-DB5C-442A-A314-5ADE68C3685E}" srcOrd="1" destOrd="0" presId="urn:microsoft.com/office/officeart/2005/8/layout/hList1"/>
    <dgm:cxn modelId="{F78A7B45-266B-4E6F-A9BD-E971A637C0EF}" type="presParOf" srcId="{F00E2CC0-98AF-4D6C-A10B-F9BEF57F9FE1}" destId="{31F6FD51-7F83-4132-B794-82B211A50780}" srcOrd="2" destOrd="0" presId="urn:microsoft.com/office/officeart/2005/8/layout/hList1"/>
    <dgm:cxn modelId="{C91E94B7-FFD8-4910-BE1C-4ED8E192EC8B}" type="presParOf" srcId="{31F6FD51-7F83-4132-B794-82B211A50780}" destId="{7514F778-F3BB-44B0-BF36-D338A9FBE180}" srcOrd="0" destOrd="0" presId="urn:microsoft.com/office/officeart/2005/8/layout/hList1"/>
    <dgm:cxn modelId="{DD2BFBC7-0C85-479D-9125-1A7CC4BC60B5}" type="presParOf" srcId="{31F6FD51-7F83-4132-B794-82B211A50780}" destId="{0FB60413-5893-437C-8BAD-15DF38DD1767}" srcOrd="1" destOrd="0" presId="urn:microsoft.com/office/officeart/2005/8/layout/hList1"/>
    <dgm:cxn modelId="{ADCC62CB-5EDD-45A4-AE8C-6F60DED3D0D0}" type="presParOf" srcId="{F00E2CC0-98AF-4D6C-A10B-F9BEF57F9FE1}" destId="{A4D78486-241F-4261-B239-B3869770577C}" srcOrd="3" destOrd="0" presId="urn:microsoft.com/office/officeart/2005/8/layout/hList1"/>
    <dgm:cxn modelId="{B1912568-3F2B-4CD0-83C0-4DD56A2F4A5E}" type="presParOf" srcId="{F00E2CC0-98AF-4D6C-A10B-F9BEF57F9FE1}" destId="{4960E7ED-EE2C-4822-B4BF-FAFDCBC59EA2}" srcOrd="4" destOrd="0" presId="urn:microsoft.com/office/officeart/2005/8/layout/hList1"/>
    <dgm:cxn modelId="{AB96A228-8FA6-472E-8859-C0E3F58BEFFF}" type="presParOf" srcId="{4960E7ED-EE2C-4822-B4BF-FAFDCBC59EA2}" destId="{AC3B1B68-1AF7-4BD3-A918-84BDC2AEE7C6}" srcOrd="0" destOrd="0" presId="urn:microsoft.com/office/officeart/2005/8/layout/hList1"/>
    <dgm:cxn modelId="{A3F94635-4B95-4F05-BA38-DB616307654B}" type="presParOf" srcId="{4960E7ED-EE2C-4822-B4BF-FAFDCBC59EA2}" destId="{DF9DE94F-0996-48BE-A542-4E991BF93D31}"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9D97A-8827-4A61-AE2D-E482EF13E201}">
      <dsp:nvSpPr>
        <dsp:cNvPr id="0" name=""/>
        <dsp:cNvSpPr/>
      </dsp:nvSpPr>
      <dsp:spPr>
        <a:xfrm>
          <a:off x="2999642" y="9663"/>
          <a:ext cx="2628900" cy="921600"/>
        </a:xfrm>
        <a:prstGeom prst="rect">
          <a:avLst/>
        </a:prstGeom>
        <a:solidFill>
          <a:schemeClr val="bg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b="1" kern="1200" dirty="0">
              <a:latin typeface="+mj-lt"/>
            </a:rPr>
            <a:t>Mesures générales</a:t>
          </a:r>
        </a:p>
      </dsp:txBody>
      <dsp:txXfrm>
        <a:off x="2999642" y="9663"/>
        <a:ext cx="2628900" cy="921600"/>
      </dsp:txXfrm>
    </dsp:sp>
    <dsp:sp modelId="{5970C9AC-D61B-47D6-B9F3-7848F1F48BB2}">
      <dsp:nvSpPr>
        <dsp:cNvPr id="0" name=""/>
        <dsp:cNvSpPr/>
      </dsp:nvSpPr>
      <dsp:spPr>
        <a:xfrm>
          <a:off x="2996960" y="917851"/>
          <a:ext cx="2628900" cy="2223450"/>
        </a:xfrm>
        <a:prstGeom prst="rect">
          <a:avLst/>
        </a:prstGeom>
        <a:solidFill>
          <a:srgbClr val="92D050">
            <a:alpha val="29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Char char="•"/>
          </a:pPr>
          <a:r>
            <a:rPr lang="fr-FR" sz="2000" u="sng" kern="1200" dirty="0">
              <a:latin typeface="+mn-lt"/>
            </a:rPr>
            <a:t>Symptomatiques</a:t>
          </a:r>
          <a:r>
            <a:rPr lang="fr-FR" sz="2000" kern="1200" dirty="0">
              <a:latin typeface="+mn-lt"/>
            </a:rPr>
            <a:t> : remplissage, analgésie…</a:t>
          </a:r>
        </a:p>
        <a:p>
          <a:pPr marL="228600" lvl="1" indent="-228600" algn="l" defTabSz="889000">
            <a:lnSpc>
              <a:spcPct val="90000"/>
            </a:lnSpc>
            <a:spcBef>
              <a:spcPct val="0"/>
            </a:spcBef>
            <a:spcAft>
              <a:spcPct val="15000"/>
            </a:spcAft>
            <a:buChar char="•"/>
          </a:pPr>
          <a:r>
            <a:rPr lang="fr-FR" sz="2000" u="sng" kern="1200" dirty="0">
              <a:latin typeface="+mn-lt"/>
            </a:rPr>
            <a:t>Hémostatiques</a:t>
          </a:r>
          <a:r>
            <a:rPr lang="fr-FR" sz="2000" kern="1200" dirty="0">
              <a:latin typeface="+mn-lt"/>
            </a:rPr>
            <a:t> : peu accessible</a:t>
          </a:r>
        </a:p>
        <a:p>
          <a:pPr marL="228600" lvl="1" indent="-228600" algn="l" defTabSz="889000">
            <a:lnSpc>
              <a:spcPct val="90000"/>
            </a:lnSpc>
            <a:spcBef>
              <a:spcPct val="0"/>
            </a:spcBef>
            <a:spcAft>
              <a:spcPct val="15000"/>
            </a:spcAft>
            <a:buChar char="•"/>
          </a:pPr>
          <a:r>
            <a:rPr lang="fr-FR" sz="2000" u="sng" kern="1200" dirty="0">
              <a:latin typeface="+mn-lt"/>
            </a:rPr>
            <a:t>Étiologiques</a:t>
          </a:r>
          <a:r>
            <a:rPr lang="fr-FR" sz="2000" kern="1200" dirty="0">
              <a:latin typeface="+mn-lt"/>
            </a:rPr>
            <a:t> : bilan lésionnel </a:t>
          </a:r>
        </a:p>
      </dsp:txBody>
      <dsp:txXfrm>
        <a:off x="2996960" y="917851"/>
        <a:ext cx="2628900" cy="2223450"/>
      </dsp:txXfrm>
    </dsp:sp>
    <dsp:sp modelId="{7514F778-F3BB-44B0-BF36-D338A9FBE180}">
      <dsp:nvSpPr>
        <dsp:cNvPr id="0" name=""/>
        <dsp:cNvSpPr/>
      </dsp:nvSpPr>
      <dsp:spPr>
        <a:xfrm>
          <a:off x="0" y="32049"/>
          <a:ext cx="2628900" cy="921600"/>
        </a:xfrm>
        <a:prstGeom prst="rect">
          <a:avLst/>
        </a:prstGeom>
        <a:solidFill>
          <a:schemeClr val="bg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b="1" kern="1200" dirty="0">
              <a:latin typeface="+mj-lt"/>
            </a:rPr>
            <a:t>Hémorragie </a:t>
          </a:r>
          <a:r>
            <a:rPr lang="fr-FR" sz="2400" b="1" u="sng" kern="1200" dirty="0">
              <a:latin typeface="+mj-lt"/>
            </a:rPr>
            <a:t>grave</a:t>
          </a:r>
        </a:p>
      </dsp:txBody>
      <dsp:txXfrm>
        <a:off x="0" y="32049"/>
        <a:ext cx="2628900" cy="921600"/>
      </dsp:txXfrm>
    </dsp:sp>
    <dsp:sp modelId="{0FB60413-5893-437C-8BAD-15DF38DD1767}">
      <dsp:nvSpPr>
        <dsp:cNvPr id="0" name=""/>
        <dsp:cNvSpPr/>
      </dsp:nvSpPr>
      <dsp:spPr>
        <a:xfrm>
          <a:off x="0" y="922864"/>
          <a:ext cx="2628900" cy="2223450"/>
        </a:xfrm>
        <a:prstGeom prst="rect">
          <a:avLst/>
        </a:prstGeom>
        <a:solidFill>
          <a:srgbClr val="C00000">
            <a:alpha val="18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2000" kern="1200" dirty="0">
              <a:latin typeface="+mn-lt"/>
            </a:rPr>
            <a:t> </a:t>
          </a:r>
          <a:r>
            <a:rPr lang="fr-FR" sz="1800" kern="1200" dirty="0">
              <a:latin typeface="+mn-lt"/>
            </a:rPr>
            <a:t>Absence de contrôle par les moyens usuels</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Instabilité hémodynamique</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Geste hémostatique urgent</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Nécessité de transfusion</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Localisation</a:t>
          </a:r>
        </a:p>
        <a:p>
          <a:pPr marL="228600" lvl="1" indent="0" algn="l" defTabSz="889000">
            <a:lnSpc>
              <a:spcPct val="90000"/>
            </a:lnSpc>
            <a:spcBef>
              <a:spcPct val="0"/>
            </a:spcBef>
            <a:spcAft>
              <a:spcPct val="15000"/>
            </a:spcAft>
            <a:buChar char="•"/>
          </a:pPr>
          <a:endParaRPr lang="fr-FR" sz="2000" kern="1200" dirty="0">
            <a:latin typeface="Aptos" panose="020B0004020202020204" pitchFamily="34" charset="0"/>
          </a:endParaRPr>
        </a:p>
      </dsp:txBody>
      <dsp:txXfrm>
        <a:off x="0" y="922864"/>
        <a:ext cx="2628900" cy="2223450"/>
      </dsp:txXfrm>
    </dsp:sp>
    <dsp:sp modelId="{AC3B1B68-1AF7-4BD3-A918-84BDC2AEE7C6}">
      <dsp:nvSpPr>
        <dsp:cNvPr id="0" name=""/>
        <dsp:cNvSpPr/>
      </dsp:nvSpPr>
      <dsp:spPr>
        <a:xfrm>
          <a:off x="5996588" y="631"/>
          <a:ext cx="2628900" cy="921600"/>
        </a:xfrm>
        <a:prstGeom prst="rect">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kern="1200" dirty="0">
              <a:latin typeface="+mj-lt"/>
            </a:rPr>
            <a:t>Anticoagulation</a:t>
          </a:r>
          <a:endParaRPr lang="fr-FR" sz="5400" b="1" kern="1200" dirty="0">
            <a:latin typeface="+mj-lt"/>
          </a:endParaRPr>
        </a:p>
      </dsp:txBody>
      <dsp:txXfrm>
        <a:off x="5996588" y="631"/>
        <a:ext cx="2628900" cy="921600"/>
      </dsp:txXfrm>
    </dsp:sp>
    <dsp:sp modelId="{DF9DE94F-0996-48BE-A542-4E991BF93D31}">
      <dsp:nvSpPr>
        <dsp:cNvPr id="0" name=""/>
        <dsp:cNvSpPr/>
      </dsp:nvSpPr>
      <dsp:spPr>
        <a:xfrm>
          <a:off x="5996588" y="922232"/>
          <a:ext cx="2628900" cy="2223450"/>
        </a:xfrm>
        <a:prstGeom prst="rect">
          <a:avLst/>
        </a:prstGeom>
        <a:solidFill>
          <a:schemeClr val="accent6">
            <a:lumMod val="60000"/>
            <a:lumOff val="40000"/>
            <a:alpha val="27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ctr" anchorCtr="0">
          <a:noAutofit/>
        </a:bodyPr>
        <a:lstStyle/>
        <a:p>
          <a:pPr marL="285750" lvl="1" indent="-285750" algn="ctr" defTabSz="1422400">
            <a:lnSpc>
              <a:spcPct val="90000"/>
            </a:lnSpc>
            <a:spcBef>
              <a:spcPct val="0"/>
            </a:spcBef>
            <a:spcAft>
              <a:spcPct val="15000"/>
            </a:spcAft>
            <a:buNone/>
          </a:pPr>
          <a:r>
            <a:rPr lang="fr-FR" sz="3200" b="1" kern="1200" dirty="0">
              <a:latin typeface="+mn-lt"/>
            </a:rPr>
            <a:t>Acide tranexamique ?</a:t>
          </a:r>
        </a:p>
      </dsp:txBody>
      <dsp:txXfrm>
        <a:off x="5996588" y="922232"/>
        <a:ext cx="2628900" cy="2223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9D97A-8827-4A61-AE2D-E482EF13E201}">
      <dsp:nvSpPr>
        <dsp:cNvPr id="0" name=""/>
        <dsp:cNvSpPr/>
      </dsp:nvSpPr>
      <dsp:spPr>
        <a:xfrm>
          <a:off x="3002208" y="15470"/>
          <a:ext cx="2623768" cy="909753"/>
        </a:xfrm>
        <a:prstGeom prst="rect">
          <a:avLst/>
        </a:prstGeom>
        <a:solidFill>
          <a:schemeClr val="bg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b="1" kern="1200" dirty="0">
              <a:latin typeface="+mj-lt"/>
            </a:rPr>
            <a:t>Mesures générales</a:t>
          </a:r>
        </a:p>
      </dsp:txBody>
      <dsp:txXfrm>
        <a:off x="3002208" y="15470"/>
        <a:ext cx="2623768" cy="909753"/>
      </dsp:txXfrm>
    </dsp:sp>
    <dsp:sp modelId="{5970C9AC-D61B-47D6-B9F3-7848F1F48BB2}">
      <dsp:nvSpPr>
        <dsp:cNvPr id="0" name=""/>
        <dsp:cNvSpPr/>
      </dsp:nvSpPr>
      <dsp:spPr>
        <a:xfrm>
          <a:off x="2999532" y="911928"/>
          <a:ext cx="2623768" cy="2223449"/>
        </a:xfrm>
        <a:prstGeom prst="rect">
          <a:avLst/>
        </a:prstGeom>
        <a:solidFill>
          <a:srgbClr val="92D050">
            <a:alpha val="29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Char char="•"/>
          </a:pPr>
          <a:r>
            <a:rPr lang="fr-FR" sz="2000" u="sng" kern="1200" dirty="0">
              <a:latin typeface="+mn-lt"/>
            </a:rPr>
            <a:t>Symptomatiques</a:t>
          </a:r>
          <a:r>
            <a:rPr lang="fr-FR" sz="2000" kern="1200" dirty="0">
              <a:latin typeface="+mn-lt"/>
            </a:rPr>
            <a:t> : remplissage, analgésie…</a:t>
          </a:r>
        </a:p>
        <a:p>
          <a:pPr marL="228600" lvl="1" indent="-228600" algn="l" defTabSz="889000">
            <a:lnSpc>
              <a:spcPct val="90000"/>
            </a:lnSpc>
            <a:spcBef>
              <a:spcPct val="0"/>
            </a:spcBef>
            <a:spcAft>
              <a:spcPct val="15000"/>
            </a:spcAft>
            <a:buChar char="•"/>
          </a:pPr>
          <a:r>
            <a:rPr lang="fr-FR" sz="2000" u="sng" kern="1200" dirty="0">
              <a:latin typeface="+mn-lt"/>
            </a:rPr>
            <a:t>Hémostatiques</a:t>
          </a:r>
          <a:r>
            <a:rPr lang="fr-FR" sz="2000" kern="1200" dirty="0">
              <a:latin typeface="+mn-lt"/>
            </a:rPr>
            <a:t> : peu accessible</a:t>
          </a:r>
        </a:p>
        <a:p>
          <a:pPr marL="228600" lvl="1" indent="-228600" algn="l" defTabSz="889000">
            <a:lnSpc>
              <a:spcPct val="90000"/>
            </a:lnSpc>
            <a:spcBef>
              <a:spcPct val="0"/>
            </a:spcBef>
            <a:spcAft>
              <a:spcPct val="15000"/>
            </a:spcAft>
            <a:buChar char="•"/>
          </a:pPr>
          <a:r>
            <a:rPr lang="fr-FR" sz="2000" u="sng" kern="1200" dirty="0">
              <a:latin typeface="+mn-lt"/>
            </a:rPr>
            <a:t>Étiologiques</a:t>
          </a:r>
          <a:r>
            <a:rPr lang="fr-FR" sz="2000" kern="1200" dirty="0">
              <a:latin typeface="+mn-lt"/>
            </a:rPr>
            <a:t> : bilan lésionnel </a:t>
          </a:r>
        </a:p>
      </dsp:txBody>
      <dsp:txXfrm>
        <a:off x="2999532" y="911928"/>
        <a:ext cx="2623768" cy="2223449"/>
      </dsp:txXfrm>
    </dsp:sp>
    <dsp:sp modelId="{7514F778-F3BB-44B0-BF36-D338A9FBE180}">
      <dsp:nvSpPr>
        <dsp:cNvPr id="0" name=""/>
        <dsp:cNvSpPr/>
      </dsp:nvSpPr>
      <dsp:spPr>
        <a:xfrm>
          <a:off x="0" y="37568"/>
          <a:ext cx="2623768" cy="909753"/>
        </a:xfrm>
        <a:prstGeom prst="rect">
          <a:avLst/>
        </a:prstGeom>
        <a:solidFill>
          <a:schemeClr val="bg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fr-FR" sz="2400" b="1" kern="1200" dirty="0">
              <a:latin typeface="+mj-lt"/>
            </a:rPr>
            <a:t>Hémorragie </a:t>
          </a:r>
          <a:r>
            <a:rPr lang="fr-FR" sz="2400" b="1" u="sng" kern="1200" dirty="0">
              <a:latin typeface="+mj-lt"/>
            </a:rPr>
            <a:t>grave</a:t>
          </a:r>
        </a:p>
      </dsp:txBody>
      <dsp:txXfrm>
        <a:off x="0" y="37568"/>
        <a:ext cx="2623768" cy="909753"/>
      </dsp:txXfrm>
    </dsp:sp>
    <dsp:sp modelId="{0FB60413-5893-437C-8BAD-15DF38DD1767}">
      <dsp:nvSpPr>
        <dsp:cNvPr id="0" name=""/>
        <dsp:cNvSpPr/>
      </dsp:nvSpPr>
      <dsp:spPr>
        <a:xfrm>
          <a:off x="0" y="922864"/>
          <a:ext cx="2623768" cy="2223449"/>
        </a:xfrm>
        <a:prstGeom prst="rect">
          <a:avLst/>
        </a:prstGeom>
        <a:solidFill>
          <a:srgbClr val="C00000">
            <a:alpha val="18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2000" kern="1200" dirty="0">
              <a:latin typeface="+mn-lt"/>
            </a:rPr>
            <a:t> </a:t>
          </a:r>
          <a:r>
            <a:rPr lang="fr-FR" sz="1800" kern="1200" dirty="0">
              <a:latin typeface="+mn-lt"/>
            </a:rPr>
            <a:t>Absence de contrôle par les moyens usuels</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Instabilité hémodynamique</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Geste hémostatique urgent</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Nécessité de transfusion</a:t>
          </a:r>
        </a:p>
        <a:p>
          <a:pPr marL="0" marR="0" lvl="0" indent="0" algn="l" defTabSz="914400" eaLnBrk="1" fontAlgn="auto" latinLnBrk="0" hangingPunct="1">
            <a:lnSpc>
              <a:spcPct val="100000"/>
            </a:lnSpc>
            <a:spcBef>
              <a:spcPts val="0"/>
            </a:spcBef>
            <a:spcAft>
              <a:spcPts val="0"/>
            </a:spcAft>
            <a:buClrTx/>
            <a:buSzTx/>
            <a:buFont typeface="Wingdings" pitchFamily="2" charset="2"/>
            <a:buChar char="ü"/>
            <a:tabLst/>
            <a:defRPr/>
          </a:pPr>
          <a:r>
            <a:rPr lang="fr-FR" sz="1800" kern="1200" dirty="0">
              <a:latin typeface="+mn-lt"/>
            </a:rPr>
            <a:t> Localisation</a:t>
          </a:r>
        </a:p>
        <a:p>
          <a:pPr marL="228600" lvl="1" indent="0" algn="l" defTabSz="889000">
            <a:lnSpc>
              <a:spcPct val="90000"/>
            </a:lnSpc>
            <a:spcBef>
              <a:spcPct val="0"/>
            </a:spcBef>
            <a:spcAft>
              <a:spcPct val="15000"/>
            </a:spcAft>
            <a:buChar char="•"/>
          </a:pPr>
          <a:endParaRPr lang="fr-FR" sz="2000" kern="1200" dirty="0">
            <a:latin typeface="Aptos" panose="020B0004020202020204" pitchFamily="34" charset="0"/>
          </a:endParaRPr>
        </a:p>
      </dsp:txBody>
      <dsp:txXfrm>
        <a:off x="0" y="922864"/>
        <a:ext cx="2623768" cy="2223449"/>
      </dsp:txXfrm>
    </dsp:sp>
    <dsp:sp modelId="{AC3B1B68-1AF7-4BD3-A918-84BDC2AEE7C6}">
      <dsp:nvSpPr>
        <dsp:cNvPr id="0" name=""/>
        <dsp:cNvSpPr/>
      </dsp:nvSpPr>
      <dsp:spPr>
        <a:xfrm>
          <a:off x="5993304" y="6555"/>
          <a:ext cx="2623768" cy="909753"/>
        </a:xfrm>
        <a:prstGeom prst="rect">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kern="1200" dirty="0">
              <a:latin typeface="+mj-lt"/>
            </a:rPr>
            <a:t>Anticoagulation</a:t>
          </a:r>
          <a:endParaRPr lang="fr-FR" sz="5400" b="1" kern="1200" dirty="0">
            <a:latin typeface="+mj-lt"/>
          </a:endParaRPr>
        </a:p>
      </dsp:txBody>
      <dsp:txXfrm>
        <a:off x="5993304" y="6555"/>
        <a:ext cx="2623768" cy="909753"/>
      </dsp:txXfrm>
    </dsp:sp>
    <dsp:sp modelId="{DF9DE94F-0996-48BE-A542-4E991BF93D31}">
      <dsp:nvSpPr>
        <dsp:cNvPr id="0" name=""/>
        <dsp:cNvSpPr/>
      </dsp:nvSpPr>
      <dsp:spPr>
        <a:xfrm>
          <a:off x="5993304" y="916308"/>
          <a:ext cx="2623768" cy="2223449"/>
        </a:xfrm>
        <a:prstGeom prst="rect">
          <a:avLst/>
        </a:prstGeom>
        <a:solidFill>
          <a:schemeClr val="accent6">
            <a:lumMod val="60000"/>
            <a:lumOff val="40000"/>
            <a:alpha val="27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ctr" anchorCtr="0">
          <a:noAutofit/>
        </a:bodyPr>
        <a:lstStyle/>
        <a:p>
          <a:pPr marL="285750" lvl="1" indent="-285750" algn="ctr" defTabSz="1422400">
            <a:lnSpc>
              <a:spcPct val="90000"/>
            </a:lnSpc>
            <a:spcBef>
              <a:spcPct val="0"/>
            </a:spcBef>
            <a:spcAft>
              <a:spcPct val="15000"/>
            </a:spcAft>
            <a:buNone/>
          </a:pPr>
          <a:r>
            <a:rPr lang="fr-FR" sz="3200" b="1" kern="1200" dirty="0">
              <a:latin typeface="+mn-lt"/>
            </a:rPr>
            <a:t>Dosage?</a:t>
          </a:r>
        </a:p>
        <a:p>
          <a:pPr marL="285750" lvl="1" indent="-285750" algn="ctr" defTabSz="1422400">
            <a:lnSpc>
              <a:spcPct val="90000"/>
            </a:lnSpc>
            <a:spcBef>
              <a:spcPct val="0"/>
            </a:spcBef>
            <a:spcAft>
              <a:spcPct val="15000"/>
            </a:spcAft>
            <a:buNone/>
          </a:pPr>
          <a:r>
            <a:rPr lang="fr-FR" sz="3200" b="1" kern="1200" dirty="0" err="1">
              <a:latin typeface="+mn-lt"/>
            </a:rPr>
            <a:t>Antagonisation</a:t>
          </a:r>
          <a:r>
            <a:rPr lang="fr-FR" sz="3200" b="1" kern="1200" dirty="0">
              <a:latin typeface="+mn-lt"/>
            </a:rPr>
            <a:t>/réversion?</a:t>
          </a:r>
        </a:p>
      </dsp:txBody>
      <dsp:txXfrm>
        <a:off x="5993304" y="916308"/>
        <a:ext cx="2623768" cy="222344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raktika Medium Condensed" panose="00000606000000000000" pitchFamily="50" charset="0"/>
        <a:ea typeface="Praktika Medium Condensed" panose="00000606000000000000" pitchFamily="50" charset="0"/>
        <a:cs typeface="Arial"/>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64F6F92-C724-4562-AC8A-647CCF088463}" type="slidenum">
              <a:rPr lang="fr-FR" smtClean="0"/>
              <a:t>33</a:t>
            </a:fld>
            <a:endParaRPr lang="fr-FR"/>
          </a:p>
        </p:txBody>
      </p:sp>
    </p:spTree>
    <p:extLst>
      <p:ext uri="{BB962C8B-B14F-4D97-AF65-F5344CB8AC3E}">
        <p14:creationId xmlns:p14="http://schemas.microsoft.com/office/powerpoint/2010/main" val="3480889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278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55460-B5D5-86C1-F1D8-B9E60EF259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951CDC-7E1A-9214-C542-5C1EC3051699}"/>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2ACA7A84-CFC0-4DF2-143F-EB24EC655B0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E32034E-BD63-ED24-6389-DCC0EC9621D5}"/>
              </a:ext>
            </a:extLst>
          </p:cNvPr>
          <p:cNvSpPr>
            <a:spLocks noGrp="1"/>
          </p:cNvSpPr>
          <p:nvPr>
            <p:ph type="sldNum" sz="quarter" idx="5"/>
          </p:nvPr>
        </p:nvSpPr>
        <p:spPr/>
        <p:txBody>
          <a:bodyPr/>
          <a:lstStyle/>
          <a:p>
            <a:fld id="{F64F6F92-C724-4562-AC8A-647CCF088463}" type="slidenum">
              <a:rPr lang="fr-FR" smtClean="0"/>
              <a:t>35</a:t>
            </a:fld>
            <a:endParaRPr lang="fr-FR"/>
          </a:p>
        </p:txBody>
      </p:sp>
    </p:spTree>
    <p:extLst>
      <p:ext uri="{BB962C8B-B14F-4D97-AF65-F5344CB8AC3E}">
        <p14:creationId xmlns:p14="http://schemas.microsoft.com/office/powerpoint/2010/main" val="3743909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7996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 name="Google Shape;2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i="0" u="none" strike="noStrike">
              <a:solidFill>
                <a:srgbClr val="000000"/>
              </a:solidFill>
              <a:latin typeface="Arial"/>
              <a:ea typeface="Arial"/>
              <a:cs typeface="Arial"/>
              <a:sym typeface="Arial"/>
            </a:endParaRPr>
          </a:p>
        </p:txBody>
      </p:sp>
      <p:sp>
        <p:nvSpPr>
          <p:cNvPr id="218" name="Google Shape;2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dirty="0" err="1"/>
              <a:t>réactifs</a:t>
            </a:r>
            <a:r>
              <a:rPr lang="en-US" dirty="0"/>
              <a:t> pour </a:t>
            </a:r>
            <a:r>
              <a:rPr lang="en-US" dirty="0" err="1"/>
              <a:t>aXa</a:t>
            </a:r>
            <a:r>
              <a:rPr lang="en-US" dirty="0"/>
              <a:t> et </a:t>
            </a:r>
            <a:r>
              <a:rPr lang="en-US" dirty="0" err="1"/>
              <a:t>aIIa</a:t>
            </a:r>
            <a:r>
              <a:rPr lang="en-US" dirty="0"/>
              <a:t> non </a:t>
            </a:r>
            <a:r>
              <a:rPr lang="en-US" dirty="0" err="1"/>
              <a:t>détaillés</a:t>
            </a:r>
            <a:r>
              <a:rPr lang="en-US" dirty="0"/>
              <a:t> dans </a:t>
            </a:r>
            <a:r>
              <a:rPr lang="en-US" dirty="0" err="1"/>
              <a:t>l'article</a:t>
            </a:r>
            <a:r>
              <a:rPr lang="en-US" dirty="0"/>
              <a:t> (reference de 1987 non accessible...)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6302A-04CB-4ECF-8BE2-B9B20BFF054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509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591f17494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591f17494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8DEC4B6F-1BB0-BB7C-1788-D986F7AF0E77}"/>
            </a:ext>
          </a:extLst>
        </p:cNvPr>
        <p:cNvGrpSpPr/>
        <p:nvPr/>
      </p:nvGrpSpPr>
      <p:grpSpPr>
        <a:xfrm>
          <a:off x="0" y="0"/>
          <a:ext cx="0" cy="0"/>
          <a:chOff x="0" y="0"/>
          <a:chExt cx="0" cy="0"/>
        </a:xfrm>
      </p:grpSpPr>
      <p:sp>
        <p:nvSpPr>
          <p:cNvPr id="303" name="Google Shape;303;g4dfce81f19_0_45:notes">
            <a:extLst>
              <a:ext uri="{FF2B5EF4-FFF2-40B4-BE49-F238E27FC236}">
                <a16:creationId xmlns:a16="http://schemas.microsoft.com/office/drawing/2014/main" id="{B1AA6FF9-063C-FC00-6B27-A5477269F5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dfce81f19_0_45:notes">
            <a:extLst>
              <a:ext uri="{FF2B5EF4-FFF2-40B4-BE49-F238E27FC236}">
                <a16:creationId xmlns:a16="http://schemas.microsoft.com/office/drawing/2014/main" id="{54B7F3C2-095D-37C0-28C5-64C7869F9F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778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6153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1F632-8A1D-AF47-D9FE-08201FDAF5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CD6CDF-534A-9508-5C80-F791ED9514DF}"/>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99751842-4861-977B-07AC-2FB01034DB80}"/>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3429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ce réservé de l'image des diapositives 1">
            <a:extLst>
              <a:ext uri="{FF2B5EF4-FFF2-40B4-BE49-F238E27FC236}">
                <a16:creationId xmlns:a16="http://schemas.microsoft.com/office/drawing/2014/main" id="{70F92BD8-C6D9-544C-A6FD-7A4022DBFBA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Espace réservé des notes 2">
            <a:extLst>
              <a:ext uri="{FF2B5EF4-FFF2-40B4-BE49-F238E27FC236}">
                <a16:creationId xmlns:a16="http://schemas.microsoft.com/office/drawing/2014/main" id="{9074B63B-9485-8748-9FE6-7AB355256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ea typeface="ＭＳ Ｐゴシック" panose="020B0600070205080204" pitchFamily="34" charset="-128"/>
            </a:endParaRPr>
          </a:p>
        </p:txBody>
      </p:sp>
      <p:sp>
        <p:nvSpPr>
          <p:cNvPr id="122883" name="Espace réservé du numéro de diapositive 3">
            <a:extLst>
              <a:ext uri="{FF2B5EF4-FFF2-40B4-BE49-F238E27FC236}">
                <a16:creationId xmlns:a16="http://schemas.microsoft.com/office/drawing/2014/main" id="{8F203A0C-B672-5344-84A6-0B829C1FE7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BD5C8B-E35B-F542-A096-126927469842}"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8434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ce réservé de l'image des diapositives 1">
            <a:extLst>
              <a:ext uri="{FF2B5EF4-FFF2-40B4-BE49-F238E27FC236}">
                <a16:creationId xmlns:a16="http://schemas.microsoft.com/office/drawing/2014/main" id="{70F92BD8-C6D9-544C-A6FD-7A4022DBFBA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Espace réservé des notes 2">
            <a:extLst>
              <a:ext uri="{FF2B5EF4-FFF2-40B4-BE49-F238E27FC236}">
                <a16:creationId xmlns:a16="http://schemas.microsoft.com/office/drawing/2014/main" id="{9074B63B-9485-8748-9FE6-7AB355256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ea typeface="ＭＳ Ｐゴシック" panose="020B0600070205080204" pitchFamily="34" charset="-128"/>
            </a:endParaRPr>
          </a:p>
        </p:txBody>
      </p:sp>
      <p:sp>
        <p:nvSpPr>
          <p:cNvPr id="122883" name="Espace réservé du numéro de diapositive 3">
            <a:extLst>
              <a:ext uri="{FF2B5EF4-FFF2-40B4-BE49-F238E27FC236}">
                <a16:creationId xmlns:a16="http://schemas.microsoft.com/office/drawing/2014/main" id="{8F203A0C-B672-5344-84A6-0B829C1FE7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BD5C8B-E35B-F542-A096-126927469842}" type="slidenum">
              <a:rPr kumimoji="0" lang="fr-FR" altLang="fr-FR"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altLang="fr-FR"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6122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08475"/>
            <a:ext cx="41139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atin typeface="Praktika ExtraBold Italic" panose="00000900000000000000" pitchFamily="50"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r>
              <a:rPr lang="fr-FR"/>
              <a:t>Modifiez le style du titre</a:t>
            </a:r>
            <a:endParaRPr dirty="0"/>
          </a:p>
        </p:txBody>
      </p:sp>
      <p:sp>
        <p:nvSpPr>
          <p:cNvPr id="10" name="Google Shape;10;p2"/>
          <p:cNvSpPr txBox="1">
            <a:spLocks noGrp="1"/>
          </p:cNvSpPr>
          <p:nvPr>
            <p:ph type="subTitle" idx="1"/>
          </p:nvPr>
        </p:nvSpPr>
        <p:spPr>
          <a:xfrm>
            <a:off x="713225" y="3159225"/>
            <a:ext cx="41139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bg2"/>
                </a:solidFill>
                <a:latin typeface="+mn-l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r>
              <a:rPr lang="fr-FR"/>
              <a:t>Modifiez le style des sous-titres du masque</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631769"/>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fr-FR"/>
              <a:t>Modifiez le style du titre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Vide">
    <p:bg>
      <p:bgPr>
        <a:solidFill>
          <a:srgbClr val="FFFFFF"/>
        </a:solid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720000" y="58980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fr-FR"/>
              <a:t>Modifiez le style du titre</a:t>
            </a:r>
            <a:endParaRPr dirty="0"/>
          </a:p>
        </p:txBody>
      </p:sp>
      <p:sp>
        <p:nvSpPr>
          <p:cNvPr id="85" name="Google Shape;85;p13"/>
          <p:cNvSpPr txBox="1">
            <a:spLocks noGrp="1"/>
          </p:cNvSpPr>
          <p:nvPr>
            <p:ph type="subTitle" idx="1"/>
          </p:nvPr>
        </p:nvSpPr>
        <p:spPr>
          <a:xfrm>
            <a:off x="713175" y="235179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6" name="Google Shape;86;p13"/>
          <p:cNvSpPr txBox="1">
            <a:spLocks noGrp="1"/>
          </p:cNvSpPr>
          <p:nvPr>
            <p:ph type="subTitle" idx="2"/>
          </p:nvPr>
        </p:nvSpPr>
        <p:spPr>
          <a:xfrm>
            <a:off x="3394784" y="235179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7" name="Google Shape;87;p13"/>
          <p:cNvSpPr txBox="1">
            <a:spLocks noGrp="1"/>
          </p:cNvSpPr>
          <p:nvPr>
            <p:ph type="subTitle" idx="3"/>
          </p:nvPr>
        </p:nvSpPr>
        <p:spPr>
          <a:xfrm>
            <a:off x="2053983" y="4084984"/>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8" name="Google Shape;88;p13"/>
          <p:cNvSpPr txBox="1">
            <a:spLocks noGrp="1"/>
          </p:cNvSpPr>
          <p:nvPr>
            <p:ph type="subTitle" idx="4"/>
          </p:nvPr>
        </p:nvSpPr>
        <p:spPr>
          <a:xfrm>
            <a:off x="4735668" y="4084984"/>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89" name="Google Shape;89;p13"/>
          <p:cNvSpPr txBox="1">
            <a:spLocks noGrp="1"/>
          </p:cNvSpPr>
          <p:nvPr>
            <p:ph type="subTitle" idx="5"/>
          </p:nvPr>
        </p:nvSpPr>
        <p:spPr>
          <a:xfrm>
            <a:off x="6076376" y="2351799"/>
            <a:ext cx="235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Praktika Medium Condensed" panose="00000606000000000000" pitchFamily="50"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fr-FR"/>
              <a:t>Modifiez le style des sous-titres du masque</a:t>
            </a:r>
            <a:endParaRPr dirty="0"/>
          </a:p>
        </p:txBody>
      </p:sp>
      <p:sp>
        <p:nvSpPr>
          <p:cNvPr id="90" name="Google Shape;90;p13"/>
          <p:cNvSpPr txBox="1">
            <a:spLocks noGrp="1"/>
          </p:cNvSpPr>
          <p:nvPr>
            <p:ph type="title" idx="6" hasCustomPrompt="1"/>
          </p:nvPr>
        </p:nvSpPr>
        <p:spPr>
          <a:xfrm>
            <a:off x="1280591" y="12891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1" name="Google Shape;91;p13"/>
          <p:cNvSpPr txBox="1">
            <a:spLocks noGrp="1"/>
          </p:cNvSpPr>
          <p:nvPr>
            <p:ph type="title" idx="7" hasCustomPrompt="1"/>
          </p:nvPr>
        </p:nvSpPr>
        <p:spPr>
          <a:xfrm>
            <a:off x="2621399" y="30217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2" name="Google Shape;92;p13"/>
          <p:cNvSpPr txBox="1">
            <a:spLocks noGrp="1"/>
          </p:cNvSpPr>
          <p:nvPr>
            <p:ph type="title" idx="8" hasCustomPrompt="1"/>
          </p:nvPr>
        </p:nvSpPr>
        <p:spPr>
          <a:xfrm>
            <a:off x="3962200" y="12891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3" name="Google Shape;93;p13"/>
          <p:cNvSpPr txBox="1">
            <a:spLocks noGrp="1"/>
          </p:cNvSpPr>
          <p:nvPr>
            <p:ph type="title" idx="9" hasCustomPrompt="1"/>
          </p:nvPr>
        </p:nvSpPr>
        <p:spPr>
          <a:xfrm>
            <a:off x="5303084" y="30217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4" name="Google Shape;94;p13"/>
          <p:cNvSpPr txBox="1">
            <a:spLocks noGrp="1"/>
          </p:cNvSpPr>
          <p:nvPr>
            <p:ph type="title" idx="13" hasCustomPrompt="1"/>
          </p:nvPr>
        </p:nvSpPr>
        <p:spPr>
          <a:xfrm>
            <a:off x="6643792" y="1289120"/>
            <a:ext cx="1219636"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accent2"/>
                </a:solidFill>
                <a:latin typeface="Praktika ExtraBold Italic" panose="00000900000000000000" pitchFamily="50"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5" name="Google Shape;95;p13"/>
          <p:cNvSpPr txBox="1">
            <a:spLocks noGrp="1"/>
          </p:cNvSpPr>
          <p:nvPr>
            <p:ph type="subTitle" idx="14"/>
          </p:nvPr>
        </p:nvSpPr>
        <p:spPr>
          <a:xfrm>
            <a:off x="713175" y="1755019"/>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6" name="Google Shape;96;p13"/>
          <p:cNvSpPr txBox="1">
            <a:spLocks noGrp="1"/>
          </p:cNvSpPr>
          <p:nvPr>
            <p:ph type="subTitle" idx="15"/>
          </p:nvPr>
        </p:nvSpPr>
        <p:spPr>
          <a:xfrm>
            <a:off x="3394784" y="1755019"/>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7" name="Google Shape;97;p13"/>
          <p:cNvSpPr txBox="1">
            <a:spLocks noGrp="1"/>
          </p:cNvSpPr>
          <p:nvPr>
            <p:ph type="subTitle" idx="16"/>
          </p:nvPr>
        </p:nvSpPr>
        <p:spPr>
          <a:xfrm>
            <a:off x="6076376" y="1755019"/>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8" name="Google Shape;98;p13"/>
          <p:cNvSpPr txBox="1">
            <a:spLocks noGrp="1"/>
          </p:cNvSpPr>
          <p:nvPr>
            <p:ph type="subTitle" idx="17"/>
          </p:nvPr>
        </p:nvSpPr>
        <p:spPr>
          <a:xfrm>
            <a:off x="2053983" y="3487686"/>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
        <p:nvSpPr>
          <p:cNvPr id="99" name="Google Shape;99;p13"/>
          <p:cNvSpPr txBox="1">
            <a:spLocks noGrp="1"/>
          </p:cNvSpPr>
          <p:nvPr>
            <p:ph type="subTitle" idx="18"/>
          </p:nvPr>
        </p:nvSpPr>
        <p:spPr>
          <a:xfrm>
            <a:off x="4735668" y="3487686"/>
            <a:ext cx="2354400" cy="709796"/>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b="1">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r>
              <a:rPr lang="fr-FR"/>
              <a:t>Modifiez le style des sous-titres du masque</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720000" y="6124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Praktika ExtraBold Italic" panose="00000900000000000000" pitchFamily="50"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r>
              <a:rPr lang="fr-FR"/>
              <a:t>Modifiez le style du titre</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7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29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77108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sv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F7FF"/>
        </a:solidFill>
        <a:effectLst/>
      </p:bgPr>
    </p:bg>
    <p:spTree>
      <p:nvGrpSpPr>
        <p:cNvPr id="1" name="Shape 5"/>
        <p:cNvGrpSpPr/>
        <p:nvPr/>
      </p:nvGrpSpPr>
      <p:grpSpPr>
        <a:xfrm>
          <a:off x="0" y="0"/>
          <a:ext cx="0" cy="0"/>
          <a:chOff x="0" y="0"/>
          <a:chExt cx="0" cy="0"/>
        </a:xfrm>
      </p:grpSpPr>
      <p:sp>
        <p:nvSpPr>
          <p:cNvPr id="2" name="Rectangle 1">
            <a:extLst>
              <a:ext uri="{FF2B5EF4-FFF2-40B4-BE49-F238E27FC236}">
                <a16:creationId xmlns:a16="http://schemas.microsoft.com/office/drawing/2014/main" id="{460C3BA7-CB9E-E385-3B77-4DE54A3A6B09}"/>
              </a:ext>
            </a:extLst>
          </p:cNvPr>
          <p:cNvSpPr/>
          <p:nvPr userDrawn="1"/>
        </p:nvSpPr>
        <p:spPr>
          <a:xfrm>
            <a:off x="-25" y="489722"/>
            <a:ext cx="914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C67953A-481C-B2C8-B207-4000594616DA}"/>
              </a:ext>
            </a:extLst>
          </p:cNvPr>
          <p:cNvSpPr/>
          <p:nvPr userDrawn="1"/>
        </p:nvSpPr>
        <p:spPr>
          <a:xfrm>
            <a:off x="0" y="0"/>
            <a:ext cx="9144000" cy="511173"/>
          </a:xfrm>
          <a:prstGeom prst="rect">
            <a:avLst/>
          </a:prstGeom>
          <a:solidFill>
            <a:srgbClr val="4D9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7E5E8830-5D56-41C7-E1D2-BC55E5DF13B4}"/>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8013738" y="4731699"/>
            <a:ext cx="861744" cy="337623"/>
          </a:xfrm>
          <a:prstGeom prst="rect">
            <a:avLst/>
          </a:prstGeom>
        </p:spPr>
      </p:pic>
      <p:sp>
        <p:nvSpPr>
          <p:cNvPr id="13" name="Espace réservé du titre 12">
            <a:extLst>
              <a:ext uri="{FF2B5EF4-FFF2-40B4-BE49-F238E27FC236}">
                <a16:creationId xmlns:a16="http://schemas.microsoft.com/office/drawing/2014/main" id="{A7EC4FC6-ADF4-39E4-E8CF-EA3DB15CD912}"/>
              </a:ext>
            </a:extLst>
          </p:cNvPr>
          <p:cNvSpPr>
            <a:spLocks noGrp="1"/>
          </p:cNvSpPr>
          <p:nvPr>
            <p:ph type="title"/>
          </p:nvPr>
        </p:nvSpPr>
        <p:spPr>
          <a:xfrm>
            <a:off x="713225" y="574625"/>
            <a:ext cx="7717500" cy="524127"/>
          </a:xfrm>
          <a:prstGeom prst="rect">
            <a:avLst/>
          </a:prstGeom>
        </p:spPr>
        <p:txBody>
          <a:bodyPr vert="horz" lIns="91440" tIns="45720" rIns="91440" bIns="45720" rtlCol="0" anchor="ctr">
            <a:normAutofit/>
          </a:bodyPr>
          <a:lstStyle/>
          <a:p>
            <a:r>
              <a:rPr lang="fr-FR" dirty="0"/>
              <a:t>Modifiez le style du titre</a:t>
            </a:r>
          </a:p>
        </p:txBody>
      </p:sp>
      <p:sp>
        <p:nvSpPr>
          <p:cNvPr id="15" name="Espace réservé du texte 14">
            <a:extLst>
              <a:ext uri="{FF2B5EF4-FFF2-40B4-BE49-F238E27FC236}">
                <a16:creationId xmlns:a16="http://schemas.microsoft.com/office/drawing/2014/main" id="{B4D61241-E8FA-C77C-0B1F-65A6BBDF4F22}"/>
              </a:ext>
            </a:extLst>
          </p:cNvPr>
          <p:cNvSpPr>
            <a:spLocks noGrp="1"/>
          </p:cNvSpPr>
          <p:nvPr>
            <p:ph type="body" idx="1"/>
          </p:nvPr>
        </p:nvSpPr>
        <p:spPr>
          <a:xfrm>
            <a:off x="713225" y="1149250"/>
            <a:ext cx="7717550" cy="348307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Image 3">
            <a:extLst>
              <a:ext uri="{FF2B5EF4-FFF2-40B4-BE49-F238E27FC236}">
                <a16:creationId xmlns:a16="http://schemas.microsoft.com/office/drawing/2014/main" id="{3986FFD4-EF6C-5F04-AB33-3CF5DE14DA75}"/>
              </a:ext>
            </a:extLst>
          </p:cNvPr>
          <p:cNvPicPr>
            <a:picLocks noChangeAspect="1"/>
          </p:cNvPicPr>
          <p:nvPr userDrawn="1"/>
        </p:nvPicPr>
        <p:blipFill>
          <a:blip r:embed="rId12"/>
          <a:stretch>
            <a:fillRect/>
          </a:stretch>
        </p:blipFill>
        <p:spPr>
          <a:xfrm>
            <a:off x="8057230" y="63451"/>
            <a:ext cx="818252" cy="335693"/>
          </a:xfrm>
          <a:prstGeom prst="rect">
            <a:avLst/>
          </a:prstGeom>
        </p:spPr>
      </p:pic>
      <p:pic>
        <p:nvPicPr>
          <p:cNvPr id="9" name="Image 8">
            <a:extLst>
              <a:ext uri="{FF2B5EF4-FFF2-40B4-BE49-F238E27FC236}">
                <a16:creationId xmlns:a16="http://schemas.microsoft.com/office/drawing/2014/main" id="{8620D546-CB99-A90C-5F77-A2D3C99988EC}"/>
              </a:ext>
            </a:extLst>
          </p:cNvPr>
          <p:cNvPicPr>
            <a:picLocks noChangeAspect="1"/>
          </p:cNvPicPr>
          <p:nvPr userDrawn="1"/>
        </p:nvPicPr>
        <p:blipFill>
          <a:blip r:embed="rId13"/>
          <a:srcRect/>
          <a:stretch/>
        </p:blipFill>
        <p:spPr>
          <a:xfrm>
            <a:off x="461328" y="52329"/>
            <a:ext cx="2507254" cy="409448"/>
          </a:xfrm>
          <a:prstGeom prst="rect">
            <a:avLst/>
          </a:prstGeom>
        </p:spPr>
      </p:pic>
      <p:pic>
        <p:nvPicPr>
          <p:cNvPr id="14" name="Image 13">
            <a:extLst>
              <a:ext uri="{FF2B5EF4-FFF2-40B4-BE49-F238E27FC236}">
                <a16:creationId xmlns:a16="http://schemas.microsoft.com/office/drawing/2014/main" id="{92300564-161C-AD51-C7D0-C51E5B78A3FD}"/>
              </a:ext>
            </a:extLst>
          </p:cNvPr>
          <p:cNvPicPr>
            <a:picLocks noChangeAspect="1"/>
          </p:cNvPicPr>
          <p:nvPr userDrawn="1"/>
        </p:nvPicPr>
        <p:blipFill>
          <a:blip r:embed="rId14"/>
          <a:stretch>
            <a:fillRect/>
          </a:stretch>
        </p:blipFill>
        <p:spPr>
          <a:xfrm>
            <a:off x="7596163" y="6439"/>
            <a:ext cx="422975" cy="48972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59" r:id="rId4"/>
    <p:sldLayoutId id="2147483663" r:id="rId5"/>
    <p:sldLayoutId id="2147483677" r:id="rId6"/>
    <p:sldLayoutId id="2147483678" r:id="rId7"/>
    <p:sldLayoutId id="2147483679" r:id="rId8"/>
    <p:sldLayoutId id="2147483684" r:id="rId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dirty="0">
          <a:solidFill>
            <a:schemeClr val="tx1"/>
          </a:solidFill>
          <a:latin typeface="+mn-lt"/>
          <a:ea typeface="Praktika Medium Condensed" panose="00000606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mn-lt"/>
          <a:ea typeface="Praktika Medium Condensed" panose="00000606000000000000" pitchFamily="50" charset="0"/>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6.svg"/><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60.sv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 name="Image 2">
            <a:extLst>
              <a:ext uri="{FF2B5EF4-FFF2-40B4-BE49-F238E27FC236}">
                <a16:creationId xmlns:a16="http://schemas.microsoft.com/office/drawing/2014/main" id="{31537854-1658-2E1D-B199-C1FA01F61557}"/>
              </a:ext>
            </a:extLst>
          </p:cNvPr>
          <p:cNvPicPr>
            <a:picLocks noChangeAspect="1"/>
          </p:cNvPicPr>
          <p:nvPr/>
        </p:nvPicPr>
        <p:blipFill>
          <a:blip r:embed="rId3"/>
          <a:srcRect r="7955" b="29980"/>
          <a:stretch>
            <a:fillRect/>
          </a:stretch>
        </p:blipFill>
        <p:spPr>
          <a:xfrm>
            <a:off x="0" y="508000"/>
            <a:ext cx="9144000" cy="4635500"/>
          </a:xfrm>
          <a:prstGeom prst="rect">
            <a:avLst/>
          </a:prstGeom>
        </p:spPr>
      </p:pic>
      <p:sp>
        <p:nvSpPr>
          <p:cNvPr id="306" name="Google Shape;306;p37"/>
          <p:cNvSpPr txBox="1">
            <a:spLocks noGrp="1"/>
          </p:cNvSpPr>
          <p:nvPr>
            <p:ph type="ctrTitle"/>
          </p:nvPr>
        </p:nvSpPr>
        <p:spPr>
          <a:xfrm>
            <a:off x="5030100" y="1787025"/>
            <a:ext cx="4113900" cy="161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sz="2800" dirty="0"/>
              <a:t>Accidents hémorragiques sous anticoagulants</a:t>
            </a:r>
          </a:p>
        </p:txBody>
      </p:sp>
      <p:sp>
        <p:nvSpPr>
          <p:cNvPr id="307" name="Google Shape;307;p37"/>
          <p:cNvSpPr txBox="1">
            <a:spLocks noGrp="1"/>
          </p:cNvSpPr>
          <p:nvPr>
            <p:ph type="subTitle" idx="1"/>
          </p:nvPr>
        </p:nvSpPr>
        <p:spPr>
          <a:xfrm>
            <a:off x="5127745" y="3726193"/>
            <a:ext cx="4113900" cy="475800"/>
          </a:xfrm>
          <a:prstGeom prst="rect">
            <a:avLst/>
          </a:prstGeom>
        </p:spPr>
        <p:txBody>
          <a:bodyPr spcFirstLastPara="1" wrap="square" lIns="91425" tIns="91425" rIns="91425" bIns="91425" anchor="t" anchorCtr="0">
            <a:noAutofit/>
          </a:bodyPr>
          <a:lstStyle/>
          <a:p>
            <a:pPr lvl="0" algn="ctr"/>
            <a:r>
              <a:rPr lang="en" sz="2000" dirty="0">
                <a:solidFill>
                  <a:schemeClr val="bg1"/>
                </a:solidFill>
              </a:rPr>
              <a:t>Delphine Douillet </a:t>
            </a:r>
            <a:r>
              <a:rPr lang="fr-FR" sz="2000" dirty="0">
                <a:solidFill>
                  <a:schemeClr val="bg1"/>
                </a:solidFill>
              </a:rPr>
              <a:t>• </a:t>
            </a:r>
            <a:r>
              <a:rPr lang="en" sz="2000" dirty="0">
                <a:solidFill>
                  <a:schemeClr val="bg1"/>
                </a:solidFill>
              </a:rPr>
              <a:t>Angers</a:t>
            </a:r>
          </a:p>
        </p:txBody>
      </p:sp>
      <p:pic>
        <p:nvPicPr>
          <p:cNvPr id="4" name="Image 3" descr="Une image contenant texte, Police, Graphique, graphisme&#10;&#10;Description générée automatiquement">
            <a:extLst>
              <a:ext uri="{FF2B5EF4-FFF2-40B4-BE49-F238E27FC236}">
                <a16:creationId xmlns:a16="http://schemas.microsoft.com/office/drawing/2014/main" id="{A3ED9222-8CBB-EF8E-5416-E2C6F59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231" y="4574354"/>
            <a:ext cx="467530" cy="392960"/>
          </a:xfrm>
          <a:prstGeom prst="rect">
            <a:avLst/>
          </a:prstGeom>
        </p:spPr>
      </p:pic>
      <p:pic>
        <p:nvPicPr>
          <p:cNvPr id="5" name="Graphique 4">
            <a:extLst>
              <a:ext uri="{FF2B5EF4-FFF2-40B4-BE49-F238E27FC236}">
                <a16:creationId xmlns:a16="http://schemas.microsoft.com/office/drawing/2014/main" id="{7268C038-68A1-08FB-5E43-105E63F6A24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9476" y="4531061"/>
            <a:ext cx="467530" cy="449548"/>
          </a:xfrm>
          <a:prstGeom prst="rect">
            <a:avLst/>
          </a:prstGeom>
        </p:spPr>
      </p:pic>
      <p:pic>
        <p:nvPicPr>
          <p:cNvPr id="6" name="Image 5">
            <a:extLst>
              <a:ext uri="{FF2B5EF4-FFF2-40B4-BE49-F238E27FC236}">
                <a16:creationId xmlns:a16="http://schemas.microsoft.com/office/drawing/2014/main" id="{9765C75B-7E72-16A8-A846-4C650B4753A4}"/>
              </a:ext>
            </a:extLst>
          </p:cNvPr>
          <p:cNvPicPr>
            <a:picLocks noChangeAspect="1"/>
          </p:cNvPicPr>
          <p:nvPr/>
        </p:nvPicPr>
        <p:blipFill>
          <a:blip r:embed="rId6"/>
          <a:stretch>
            <a:fillRect/>
          </a:stretch>
        </p:blipFill>
        <p:spPr>
          <a:xfrm>
            <a:off x="7484521" y="4575388"/>
            <a:ext cx="630869" cy="315435"/>
          </a:xfrm>
          <a:prstGeom prst="rect">
            <a:avLst/>
          </a:prstGeom>
        </p:spPr>
      </p:pic>
      <p:pic>
        <p:nvPicPr>
          <p:cNvPr id="7" name="Image 6">
            <a:extLst>
              <a:ext uri="{FF2B5EF4-FFF2-40B4-BE49-F238E27FC236}">
                <a16:creationId xmlns:a16="http://schemas.microsoft.com/office/drawing/2014/main" id="{B9817BFD-943C-C964-C95A-6947EA0148C8}"/>
              </a:ext>
            </a:extLst>
          </p:cNvPr>
          <p:cNvPicPr>
            <a:picLocks noChangeAspect="1"/>
          </p:cNvPicPr>
          <p:nvPr/>
        </p:nvPicPr>
        <p:blipFill>
          <a:blip r:embed="rId7"/>
          <a:stretch>
            <a:fillRect/>
          </a:stretch>
        </p:blipFill>
        <p:spPr>
          <a:xfrm>
            <a:off x="8391773" y="4592325"/>
            <a:ext cx="601500" cy="3154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5A5A7-A29A-EB38-9EF9-C3CF65E4A2F1}"/>
            </a:ext>
          </a:extLst>
        </p:cNvPr>
        <p:cNvGrpSpPr/>
        <p:nvPr/>
      </p:nvGrpSpPr>
      <p:grpSpPr>
        <a:xfrm>
          <a:off x="0" y="0"/>
          <a:ext cx="0" cy="0"/>
          <a:chOff x="0" y="0"/>
          <a:chExt cx="0" cy="0"/>
        </a:xfrm>
      </p:grpSpPr>
      <p:pic>
        <p:nvPicPr>
          <p:cNvPr id="6" name="Image 5" descr="Une image contenant texte, Police, capture d’écran&#10;&#10;Le contenu généré par l’IA peut être incorrect.">
            <a:extLst>
              <a:ext uri="{FF2B5EF4-FFF2-40B4-BE49-F238E27FC236}">
                <a16:creationId xmlns:a16="http://schemas.microsoft.com/office/drawing/2014/main" id="{CDCE5A5C-9A5D-46EE-09B6-F2588C89B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289" y="608977"/>
            <a:ext cx="4311049" cy="1449600"/>
          </a:xfrm>
          <a:prstGeom prst="rect">
            <a:avLst/>
          </a:prstGeom>
        </p:spPr>
      </p:pic>
      <p:sp>
        <p:nvSpPr>
          <p:cNvPr id="12" name="ZoneTexte 11">
            <a:extLst>
              <a:ext uri="{FF2B5EF4-FFF2-40B4-BE49-F238E27FC236}">
                <a16:creationId xmlns:a16="http://schemas.microsoft.com/office/drawing/2014/main" id="{C51F19B9-CC13-6108-F3D6-3FBA3DBA225D}"/>
              </a:ext>
            </a:extLst>
          </p:cNvPr>
          <p:cNvSpPr txBox="1"/>
          <p:nvPr/>
        </p:nvSpPr>
        <p:spPr>
          <a:xfrm>
            <a:off x="1295400" y="2662643"/>
            <a:ext cx="4840941" cy="200055"/>
          </a:xfrm>
          <a:prstGeom prst="rect">
            <a:avLst/>
          </a:prstGeom>
          <a:noFill/>
        </p:spPr>
        <p:txBody>
          <a:bodyPr wrap="square">
            <a:spAutoFit/>
          </a:bodyPr>
          <a:lstStyle/>
          <a:p>
            <a:r>
              <a:rPr lang="fr-FR" sz="700" dirty="0"/>
              <a:t> </a:t>
            </a:r>
          </a:p>
        </p:txBody>
      </p:sp>
      <p:pic>
        <p:nvPicPr>
          <p:cNvPr id="14" name="Image 13" descr="Une image contenant texte, capture d’écran, diagramme, Police&#10;&#10;Le contenu généré par l’IA peut être incorrect.">
            <a:extLst>
              <a:ext uri="{FF2B5EF4-FFF2-40B4-BE49-F238E27FC236}">
                <a16:creationId xmlns:a16="http://schemas.microsoft.com/office/drawing/2014/main" id="{893FA572-862B-6CE5-E814-815AA71BE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3" y="2058577"/>
            <a:ext cx="2582087" cy="2433651"/>
          </a:xfrm>
          <a:prstGeom prst="rect">
            <a:avLst/>
          </a:prstGeom>
        </p:spPr>
      </p:pic>
      <p:sp>
        <p:nvSpPr>
          <p:cNvPr id="7" name="ZoneTexte 6">
            <a:extLst>
              <a:ext uri="{FF2B5EF4-FFF2-40B4-BE49-F238E27FC236}">
                <a16:creationId xmlns:a16="http://schemas.microsoft.com/office/drawing/2014/main" id="{AC81B557-8B7D-DB43-A94B-6E9B6B30E959}"/>
              </a:ext>
            </a:extLst>
          </p:cNvPr>
          <p:cNvSpPr txBox="1"/>
          <p:nvPr/>
        </p:nvSpPr>
        <p:spPr>
          <a:xfrm>
            <a:off x="2904676" y="2121240"/>
            <a:ext cx="4841421" cy="415498"/>
          </a:xfrm>
          <a:prstGeom prst="rect">
            <a:avLst/>
          </a:prstGeom>
          <a:noFill/>
        </p:spPr>
        <p:txBody>
          <a:bodyPr wrap="square">
            <a:spAutoFit/>
          </a:bodyPr>
          <a:lstStyle/>
          <a:p>
            <a:r>
              <a:rPr lang="fr-FR" sz="700" dirty="0"/>
              <a:t>n= 20 211 adultes traumatisés avec (ou à risque de) saignement</a:t>
            </a:r>
          </a:p>
          <a:p>
            <a:endParaRPr lang="fr-FR" sz="700" dirty="0"/>
          </a:p>
          <a:p>
            <a:endParaRPr lang="fr-FR" sz="700" dirty="0"/>
          </a:p>
        </p:txBody>
      </p:sp>
      <p:pic>
        <p:nvPicPr>
          <p:cNvPr id="13" name="Image 12" descr="Une image contenant texte, capture d’écran, Police, nombre&#10;&#10;Le contenu généré par l’IA peut être incorrect.">
            <a:extLst>
              <a:ext uri="{FF2B5EF4-FFF2-40B4-BE49-F238E27FC236}">
                <a16:creationId xmlns:a16="http://schemas.microsoft.com/office/drawing/2014/main" id="{41CDE34C-23C9-1D21-F797-1A9D17DA4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900" y="2352072"/>
            <a:ext cx="6512531" cy="1845427"/>
          </a:xfrm>
          <a:prstGeom prst="rect">
            <a:avLst/>
          </a:prstGeom>
        </p:spPr>
      </p:pic>
      <p:sp>
        <p:nvSpPr>
          <p:cNvPr id="15" name="Rectangle 14">
            <a:extLst>
              <a:ext uri="{FF2B5EF4-FFF2-40B4-BE49-F238E27FC236}">
                <a16:creationId xmlns:a16="http://schemas.microsoft.com/office/drawing/2014/main" id="{A057FA15-DB13-2F50-6863-E45559AE6C2A}"/>
              </a:ext>
            </a:extLst>
          </p:cNvPr>
          <p:cNvSpPr/>
          <p:nvPr/>
        </p:nvSpPr>
        <p:spPr>
          <a:xfrm>
            <a:off x="2628900" y="2662643"/>
            <a:ext cx="6375401" cy="36630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2" name="Rectangle 1">
            <a:extLst>
              <a:ext uri="{FF2B5EF4-FFF2-40B4-BE49-F238E27FC236}">
                <a16:creationId xmlns:a16="http://schemas.microsoft.com/office/drawing/2014/main" id="{1E54B06C-5FEA-E936-19B4-531BA5DA7376}"/>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Google Shape;365;p39">
            <a:extLst>
              <a:ext uri="{FF2B5EF4-FFF2-40B4-BE49-F238E27FC236}">
                <a16:creationId xmlns:a16="http://schemas.microsoft.com/office/drawing/2014/main" id="{B6D09111-EF37-D023-1552-EE9864EDD901}"/>
              </a:ext>
            </a:extLst>
          </p:cNvPr>
          <p:cNvSpPr txBox="1">
            <a:spLocks/>
          </p:cNvSpPr>
          <p:nvPr/>
        </p:nvSpPr>
        <p:spPr>
          <a:xfrm>
            <a:off x="-2178475" y="-2638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err="1">
                <a:solidFill>
                  <a:schemeClr val="accent5"/>
                </a:solidFill>
              </a:rPr>
              <a:t>Ac</a:t>
            </a:r>
            <a:r>
              <a:rPr lang="fr-FR" dirty="0">
                <a:solidFill>
                  <a:schemeClr val="accent5"/>
                </a:solidFill>
              </a:rPr>
              <a:t> tranexamique</a:t>
            </a:r>
          </a:p>
        </p:txBody>
      </p:sp>
    </p:spTree>
    <p:extLst>
      <p:ext uri="{BB962C8B-B14F-4D97-AF65-F5344CB8AC3E}">
        <p14:creationId xmlns:p14="http://schemas.microsoft.com/office/powerpoint/2010/main" val="3913285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A6FE79C-0C53-0631-96B9-170D29E495A8}"/>
              </a:ext>
            </a:extLst>
          </p:cNvPr>
          <p:cNvSpPr>
            <a:spLocks noGrp="1"/>
          </p:cNvSpPr>
          <p:nvPr>
            <p:ph type="sldNum" sz="quarter" idx="12"/>
          </p:nvPr>
        </p:nvSpPr>
        <p:spPr/>
        <p:txBody>
          <a:bodyPr/>
          <a:lstStyle/>
          <a:p>
            <a:fld id="{2CA42D13-826F-C841-9B37-88F53DA65BD8}" type="slidenum">
              <a:rPr lang="fr-FR" smtClean="0"/>
              <a:t>11</a:t>
            </a:fld>
            <a:endParaRPr lang="fr-FR"/>
          </a:p>
        </p:txBody>
      </p:sp>
      <p:pic>
        <p:nvPicPr>
          <p:cNvPr id="4" name="Image 3">
            <a:extLst>
              <a:ext uri="{FF2B5EF4-FFF2-40B4-BE49-F238E27FC236}">
                <a16:creationId xmlns:a16="http://schemas.microsoft.com/office/drawing/2014/main" id="{CC651C0E-CBF5-CB1A-8716-D50BD77AA2D9}"/>
              </a:ext>
            </a:extLst>
          </p:cNvPr>
          <p:cNvPicPr>
            <a:picLocks noChangeAspect="1"/>
          </p:cNvPicPr>
          <p:nvPr/>
        </p:nvPicPr>
        <p:blipFill>
          <a:blip r:embed="rId2"/>
          <a:stretch>
            <a:fillRect/>
          </a:stretch>
        </p:blipFill>
        <p:spPr>
          <a:xfrm>
            <a:off x="703987" y="1751187"/>
            <a:ext cx="7984460" cy="1193586"/>
          </a:xfrm>
          <a:prstGeom prst="rect">
            <a:avLst/>
          </a:prstGeom>
        </p:spPr>
      </p:pic>
      <p:sp>
        <p:nvSpPr>
          <p:cNvPr id="9" name="Rectangle 8">
            <a:extLst>
              <a:ext uri="{FF2B5EF4-FFF2-40B4-BE49-F238E27FC236}">
                <a16:creationId xmlns:a16="http://schemas.microsoft.com/office/drawing/2014/main" id="{AD8C6585-91BC-08A3-A156-9C263610B7AB}"/>
              </a:ext>
            </a:extLst>
          </p:cNvPr>
          <p:cNvSpPr/>
          <p:nvPr/>
        </p:nvSpPr>
        <p:spPr>
          <a:xfrm>
            <a:off x="1124342" y="700705"/>
            <a:ext cx="7143750" cy="973323"/>
          </a:xfrm>
          <a:prstGeom prst="rect">
            <a:avLst/>
          </a:prstGeom>
          <a:noFill/>
          <a:ln w="38100">
            <a:solidFill>
              <a:srgbClr val="3D627D"/>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10" name="ZoneTexte 9">
            <a:extLst>
              <a:ext uri="{FF2B5EF4-FFF2-40B4-BE49-F238E27FC236}">
                <a16:creationId xmlns:a16="http://schemas.microsoft.com/office/drawing/2014/main" id="{D674A6B0-D7D0-3EF1-CC0D-DEEA2181EECE}"/>
              </a:ext>
            </a:extLst>
          </p:cNvPr>
          <p:cNvSpPr txBox="1"/>
          <p:nvPr/>
        </p:nvSpPr>
        <p:spPr>
          <a:xfrm>
            <a:off x="1507106" y="858143"/>
            <a:ext cx="4332515" cy="646331"/>
          </a:xfrm>
          <a:prstGeom prst="rect">
            <a:avLst/>
          </a:prstGeom>
          <a:noFill/>
        </p:spPr>
        <p:txBody>
          <a:bodyPr wrap="square">
            <a:spAutoFit/>
          </a:bodyPr>
          <a:lstStyle/>
          <a:p>
            <a:pPr algn="ctr"/>
            <a:r>
              <a:rPr lang="fr-FR" sz="1800" b="1" dirty="0">
                <a:latin typeface="Aptos" panose="020B0004020202020204" pitchFamily="34" charset="0"/>
              </a:rPr>
              <a:t>Gestion de l’anticoagulation dans un contexte d’urgence</a:t>
            </a:r>
          </a:p>
        </p:txBody>
      </p:sp>
      <p:pic>
        <p:nvPicPr>
          <p:cNvPr id="11" name="Image 10" descr="Une image contenant texte, capture d’écran, Police, logo&#10;&#10;Description générée automatiquement">
            <a:extLst>
              <a:ext uri="{FF2B5EF4-FFF2-40B4-BE49-F238E27FC236}">
                <a16:creationId xmlns:a16="http://schemas.microsoft.com/office/drawing/2014/main" id="{BA989292-2027-31BF-C32F-F3F9EC22798F}"/>
              </a:ext>
            </a:extLst>
          </p:cNvPr>
          <p:cNvPicPr>
            <a:picLocks noChangeAspect="1"/>
          </p:cNvPicPr>
          <p:nvPr/>
        </p:nvPicPr>
        <p:blipFill rotWithShape="1">
          <a:blip r:embed="rId3"/>
          <a:srcRect b="76436"/>
          <a:stretch/>
        </p:blipFill>
        <p:spPr>
          <a:xfrm>
            <a:off x="5727156" y="950787"/>
            <a:ext cx="2292502" cy="461041"/>
          </a:xfrm>
          <a:prstGeom prst="rect">
            <a:avLst/>
          </a:prstGeom>
        </p:spPr>
      </p:pic>
      <p:graphicFrame>
        <p:nvGraphicFramePr>
          <p:cNvPr id="13" name="Tableau 12">
            <a:extLst>
              <a:ext uri="{FF2B5EF4-FFF2-40B4-BE49-F238E27FC236}">
                <a16:creationId xmlns:a16="http://schemas.microsoft.com/office/drawing/2014/main" id="{78BF6AD3-A07A-24CC-44B5-90343E75213C}"/>
              </a:ext>
            </a:extLst>
          </p:cNvPr>
          <p:cNvGraphicFramePr>
            <a:graphicFrameLocks noGrp="1"/>
          </p:cNvGraphicFramePr>
          <p:nvPr/>
        </p:nvGraphicFramePr>
        <p:xfrm>
          <a:off x="40470" y="4904185"/>
          <a:ext cx="7886700" cy="137160"/>
        </p:xfrm>
        <a:graphic>
          <a:graphicData uri="http://schemas.openxmlformats.org/drawingml/2006/table">
            <a:tbl>
              <a:tblPr/>
              <a:tblGrid>
                <a:gridCol w="7886700">
                  <a:extLst>
                    <a:ext uri="{9D8B030D-6E8A-4147-A177-3AD203B41FA5}">
                      <a16:colId xmlns:a16="http://schemas.microsoft.com/office/drawing/2014/main" val="643898904"/>
                    </a:ext>
                  </a:extLst>
                </a:gridCol>
              </a:tblGrid>
              <a:tr h="137160">
                <a:tc>
                  <a:txBody>
                    <a:bodyPr/>
                    <a:lstStyle/>
                    <a:p>
                      <a:r>
                        <a:rPr lang="fr-FR" sz="900" i="1" dirty="0">
                          <a:effectLst/>
                          <a:latin typeface="Aptos" panose="020B0004020202020204" pitchFamily="34" charset="0"/>
                        </a:rPr>
                        <a:t>1. </a:t>
                      </a:r>
                      <a:r>
                        <a:rPr lang="fr-FR" sz="900" i="1" dirty="0" err="1">
                          <a:effectLst/>
                          <a:latin typeface="Aptos" panose="020B0004020202020204" pitchFamily="34" charset="0"/>
                        </a:rPr>
                        <a:t>Spahn</a:t>
                      </a:r>
                      <a:r>
                        <a:rPr lang="fr-FR" sz="900" i="1" dirty="0">
                          <a:effectLst/>
                          <a:latin typeface="Aptos" panose="020B0004020202020204" pitchFamily="34" charset="0"/>
                        </a:rPr>
                        <a:t> DR, et al. Crit Care 2019</a:t>
                      </a:r>
                    </a:p>
                  </a:txBody>
                  <a:tcPr marL="23813" marR="23813" marT="0" marB="0">
                    <a:lnL>
                      <a:noFill/>
                    </a:lnL>
                    <a:lnR>
                      <a:noFill/>
                    </a:lnR>
                    <a:lnT>
                      <a:noFill/>
                    </a:lnT>
                    <a:lnB>
                      <a:noFill/>
                    </a:lnB>
                    <a:noFill/>
                  </a:tcPr>
                </a:tc>
                <a:extLst>
                  <a:ext uri="{0D108BD9-81ED-4DB2-BD59-A6C34878D82A}">
                    <a16:rowId xmlns:a16="http://schemas.microsoft.com/office/drawing/2014/main" val="3467996966"/>
                  </a:ext>
                </a:extLst>
              </a:tr>
            </a:tbl>
          </a:graphicData>
        </a:graphic>
      </p:graphicFrame>
      <p:graphicFrame>
        <p:nvGraphicFramePr>
          <p:cNvPr id="14" name="Tableau 13">
            <a:extLst>
              <a:ext uri="{FF2B5EF4-FFF2-40B4-BE49-F238E27FC236}">
                <a16:creationId xmlns:a16="http://schemas.microsoft.com/office/drawing/2014/main" id="{B80047E0-839E-B062-6498-F8D9DDE6C39C}"/>
              </a:ext>
            </a:extLst>
          </p:cNvPr>
          <p:cNvGraphicFramePr>
            <a:graphicFrameLocks noGrp="1"/>
          </p:cNvGraphicFramePr>
          <p:nvPr>
            <p:extLst>
              <p:ext uri="{D42A27DB-BD31-4B8C-83A1-F6EECF244321}">
                <p14:modId xmlns:p14="http://schemas.microsoft.com/office/powerpoint/2010/main" val="2231296388"/>
              </p:ext>
            </p:extLst>
          </p:nvPr>
        </p:nvGraphicFramePr>
        <p:xfrm>
          <a:off x="628650" y="3186873"/>
          <a:ext cx="7886700" cy="1005840"/>
        </p:xfrm>
        <a:graphic>
          <a:graphicData uri="http://schemas.openxmlformats.org/drawingml/2006/table">
            <a:tbl>
              <a:tblPr/>
              <a:tblGrid>
                <a:gridCol w="7886700">
                  <a:extLst>
                    <a:ext uri="{9D8B030D-6E8A-4147-A177-3AD203B41FA5}">
                      <a16:colId xmlns:a16="http://schemas.microsoft.com/office/drawing/2014/main" val="3479515369"/>
                    </a:ext>
                  </a:extLst>
                </a:gridCol>
              </a:tblGrid>
              <a:tr h="284480">
                <a:tc>
                  <a:txBody>
                    <a:bodyPr/>
                    <a:lstStyle/>
                    <a:p>
                      <a:pPr marL="457200" indent="-457200">
                        <a:buFont typeface="Arial" panose="020B0604020202020204" pitchFamily="34" charset="0"/>
                        <a:buChar char="•"/>
                      </a:pPr>
                      <a:r>
                        <a:rPr lang="fr-FR" sz="1800" dirty="0">
                          <a:effectLst/>
                          <a:latin typeface="+mn-lt"/>
                        </a:rPr>
                        <a:t>Intérêt pour diminuer le volume de saignement, le recours à la transfusion, voire la mortalité</a:t>
                      </a:r>
                      <a:r>
                        <a:rPr lang="fr-FR" sz="1800" baseline="30000" dirty="0">
                          <a:effectLst/>
                          <a:latin typeface="+mn-lt"/>
                        </a:rPr>
                        <a:t>1</a:t>
                      </a:r>
                    </a:p>
                    <a:p>
                      <a:pPr marL="457200" indent="-457200">
                        <a:buFont typeface="Arial" panose="020B0604020202020204" pitchFamily="34" charset="0"/>
                        <a:buChar char="•"/>
                      </a:pPr>
                      <a:endParaRPr lang="fr-FR" sz="1800" baseline="30000" dirty="0">
                        <a:effectLst/>
                        <a:latin typeface="+mn-lt"/>
                      </a:endParaRPr>
                    </a:p>
                    <a:p>
                      <a:pPr marL="457200" indent="-457200">
                        <a:buFont typeface="Arial" panose="020B0604020202020204" pitchFamily="34" charset="0"/>
                        <a:buChar char="•"/>
                      </a:pPr>
                      <a:r>
                        <a:rPr lang="fr-FR" sz="1800" dirty="0">
                          <a:effectLst/>
                          <a:latin typeface="+mn-lt"/>
                        </a:rPr>
                        <a:t>Il n’existe aucune donnée expérimentale suggérant que l’effet de l’acide tranexamique serait modifié par la présence d’anticoagulants</a:t>
                      </a:r>
                      <a:endParaRPr lang="fr-FR" sz="1400" dirty="0">
                        <a:effectLst/>
                        <a:latin typeface="+mn-lt"/>
                      </a:endParaRPr>
                    </a:p>
                  </a:txBody>
                  <a:tcPr marL="23813" marR="23813" marT="0" marB="0">
                    <a:lnL>
                      <a:noFill/>
                    </a:lnL>
                    <a:lnR>
                      <a:noFill/>
                    </a:lnR>
                    <a:lnT>
                      <a:noFill/>
                    </a:lnT>
                    <a:lnB>
                      <a:noFill/>
                    </a:lnB>
                    <a:noFill/>
                  </a:tcPr>
                </a:tc>
                <a:extLst>
                  <a:ext uri="{0D108BD9-81ED-4DB2-BD59-A6C34878D82A}">
                    <a16:rowId xmlns:a16="http://schemas.microsoft.com/office/drawing/2014/main" val="363501990"/>
                  </a:ext>
                </a:extLst>
              </a:tr>
            </a:tbl>
          </a:graphicData>
        </a:graphic>
      </p:graphicFrame>
      <p:sp>
        <p:nvSpPr>
          <p:cNvPr id="2" name="Rectangle 1">
            <a:extLst>
              <a:ext uri="{FF2B5EF4-FFF2-40B4-BE49-F238E27FC236}">
                <a16:creationId xmlns:a16="http://schemas.microsoft.com/office/drawing/2014/main" id="{5DE742E7-D876-7D11-C1BC-BD6CE6EE295F}"/>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Google Shape;365;p39">
            <a:extLst>
              <a:ext uri="{FF2B5EF4-FFF2-40B4-BE49-F238E27FC236}">
                <a16:creationId xmlns:a16="http://schemas.microsoft.com/office/drawing/2014/main" id="{01AD38E8-237D-D8DC-81F7-4866A5CA3604}"/>
              </a:ext>
            </a:extLst>
          </p:cNvPr>
          <p:cNvSpPr txBox="1">
            <a:spLocks/>
          </p:cNvSpPr>
          <p:nvPr/>
        </p:nvSpPr>
        <p:spPr>
          <a:xfrm>
            <a:off x="-2178475" y="-2638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err="1">
                <a:solidFill>
                  <a:schemeClr val="accent5"/>
                </a:solidFill>
              </a:rPr>
              <a:t>Ac</a:t>
            </a:r>
            <a:r>
              <a:rPr lang="fr-FR" dirty="0">
                <a:solidFill>
                  <a:schemeClr val="accent5"/>
                </a:solidFill>
              </a:rPr>
              <a:t> tranexamique</a:t>
            </a:r>
          </a:p>
        </p:txBody>
      </p:sp>
    </p:spTree>
    <p:extLst>
      <p:ext uri="{BB962C8B-B14F-4D97-AF65-F5344CB8AC3E}">
        <p14:creationId xmlns:p14="http://schemas.microsoft.com/office/powerpoint/2010/main" val="28764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4BBE-0C48-8A19-33F1-294744A67C2F}"/>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97FEF0C-9ED7-6A34-16E1-FBC325167131}"/>
              </a:ext>
            </a:extLst>
          </p:cNvPr>
          <p:cNvSpPr>
            <a:spLocks noGrp="1"/>
          </p:cNvSpPr>
          <p:nvPr>
            <p:ph type="sldNum" sz="quarter" idx="12"/>
          </p:nvPr>
        </p:nvSpPr>
        <p:spPr/>
        <p:txBody>
          <a:bodyPr/>
          <a:lstStyle/>
          <a:p>
            <a:fld id="{2CA42D13-826F-C841-9B37-88F53DA65BD8}" type="slidenum">
              <a:rPr lang="fr-FR" smtClean="0"/>
              <a:t>12</a:t>
            </a:fld>
            <a:endParaRPr lang="fr-FR"/>
          </a:p>
        </p:txBody>
      </p:sp>
      <p:graphicFrame>
        <p:nvGraphicFramePr>
          <p:cNvPr id="3" name="Diagramme 2">
            <a:extLst>
              <a:ext uri="{FF2B5EF4-FFF2-40B4-BE49-F238E27FC236}">
                <a16:creationId xmlns:a16="http://schemas.microsoft.com/office/drawing/2014/main" id="{FEA7B1BE-950F-7DF3-AF68-30AF141C6AA8}"/>
              </a:ext>
            </a:extLst>
          </p:cNvPr>
          <p:cNvGraphicFramePr/>
          <p:nvPr>
            <p:extLst>
              <p:ext uri="{D42A27DB-BD31-4B8C-83A1-F6EECF244321}">
                <p14:modId xmlns:p14="http://schemas.microsoft.com/office/powerpoint/2010/main" val="3122640491"/>
              </p:ext>
            </p:extLst>
          </p:nvPr>
        </p:nvGraphicFramePr>
        <p:xfrm>
          <a:off x="222738" y="1723342"/>
          <a:ext cx="8628185" cy="3146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112AD41C-E852-3AF7-F5FA-59AD4007FB54}"/>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Google Shape;365;p39">
            <a:extLst>
              <a:ext uri="{FF2B5EF4-FFF2-40B4-BE49-F238E27FC236}">
                <a16:creationId xmlns:a16="http://schemas.microsoft.com/office/drawing/2014/main" id="{AB14A43D-82A2-42A7-F831-6C047D6FB777}"/>
              </a:ext>
            </a:extLst>
          </p:cNvPr>
          <p:cNvSpPr txBox="1">
            <a:spLocks/>
          </p:cNvSpPr>
          <p:nvPr/>
        </p:nvSpPr>
        <p:spPr>
          <a:xfrm>
            <a:off x="-2608125" y="-1250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Cas clinique</a:t>
            </a:r>
          </a:p>
        </p:txBody>
      </p:sp>
      <p:sp>
        <p:nvSpPr>
          <p:cNvPr id="4" name="ZoneTexte 3">
            <a:extLst>
              <a:ext uri="{FF2B5EF4-FFF2-40B4-BE49-F238E27FC236}">
                <a16:creationId xmlns:a16="http://schemas.microsoft.com/office/drawing/2014/main" id="{B0564144-911E-4F7F-0301-B77EFD744402}"/>
              </a:ext>
            </a:extLst>
          </p:cNvPr>
          <p:cNvSpPr txBox="1"/>
          <p:nvPr/>
        </p:nvSpPr>
        <p:spPr>
          <a:xfrm>
            <a:off x="7427094" y="1069239"/>
            <a:ext cx="1143000" cy="307777"/>
          </a:xfrm>
          <a:prstGeom prst="rect">
            <a:avLst/>
          </a:prstGeom>
          <a:noFill/>
        </p:spPr>
        <p:txBody>
          <a:bodyPr wrap="square">
            <a:spAutoFit/>
          </a:bodyPr>
          <a:lstStyle/>
          <a:p>
            <a:r>
              <a:rPr lang="fr-FR" b="1" dirty="0" err="1">
                <a:latin typeface="Aptos" panose="020B0004020202020204" pitchFamily="34" charset="0"/>
              </a:rPr>
              <a:t>rivaroxaban</a:t>
            </a:r>
            <a:endParaRPr lang="fr-FR" b="1" dirty="0"/>
          </a:p>
        </p:txBody>
      </p:sp>
      <p:pic>
        <p:nvPicPr>
          <p:cNvPr id="6" name="Graphique 5" descr="Médecine avec un remplissage uni">
            <a:extLst>
              <a:ext uri="{FF2B5EF4-FFF2-40B4-BE49-F238E27FC236}">
                <a16:creationId xmlns:a16="http://schemas.microsoft.com/office/drawing/2014/main" id="{DAD35AE6-6AAA-FE1E-7A8F-6B063210FE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0746" y="796533"/>
            <a:ext cx="609600" cy="609600"/>
          </a:xfrm>
          <a:prstGeom prst="rect">
            <a:avLst/>
          </a:prstGeom>
        </p:spPr>
      </p:pic>
      <p:sp>
        <p:nvSpPr>
          <p:cNvPr id="9" name="Rectangle : coins arrondis 8">
            <a:extLst>
              <a:ext uri="{FF2B5EF4-FFF2-40B4-BE49-F238E27FC236}">
                <a16:creationId xmlns:a16="http://schemas.microsoft.com/office/drawing/2014/main" id="{A7642FFB-6DBB-706D-0BEA-133C73C0D2C1}"/>
              </a:ext>
            </a:extLst>
          </p:cNvPr>
          <p:cNvSpPr/>
          <p:nvPr/>
        </p:nvSpPr>
        <p:spPr>
          <a:xfrm>
            <a:off x="6830746" y="687569"/>
            <a:ext cx="1739348" cy="865789"/>
          </a:xfrm>
          <a:prstGeom prst="roundRect">
            <a:avLst/>
          </a:prstGeom>
          <a:no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Tree>
    <p:extLst>
      <p:ext uri="{BB962C8B-B14F-4D97-AF65-F5344CB8AC3E}">
        <p14:creationId xmlns:p14="http://schemas.microsoft.com/office/powerpoint/2010/main" val="1098144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BADD29F-358D-4301-0DC4-8C19C5C3B601}"/>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13</a:t>
            </a:fld>
            <a:endParaRPr lang="fr-FR"/>
          </a:p>
        </p:txBody>
      </p:sp>
      <p:pic>
        <p:nvPicPr>
          <p:cNvPr id="2" name="Image 1">
            <a:extLst>
              <a:ext uri="{FF2B5EF4-FFF2-40B4-BE49-F238E27FC236}">
                <a16:creationId xmlns:a16="http://schemas.microsoft.com/office/drawing/2014/main" id="{66C24E99-5F0A-3F63-C747-2B25FC108CBC}"/>
              </a:ext>
            </a:extLst>
          </p:cNvPr>
          <p:cNvPicPr>
            <a:picLocks noChangeAspect="1"/>
          </p:cNvPicPr>
          <p:nvPr/>
        </p:nvPicPr>
        <p:blipFill>
          <a:blip r:embed="rId2"/>
          <a:stretch>
            <a:fillRect/>
          </a:stretch>
        </p:blipFill>
        <p:spPr>
          <a:xfrm>
            <a:off x="876300" y="1269933"/>
            <a:ext cx="7234544" cy="2339416"/>
          </a:xfrm>
          <a:prstGeom prst="rect">
            <a:avLst/>
          </a:prstGeom>
        </p:spPr>
      </p:pic>
      <p:pic>
        <p:nvPicPr>
          <p:cNvPr id="10" name="Image 9">
            <a:extLst>
              <a:ext uri="{FF2B5EF4-FFF2-40B4-BE49-F238E27FC236}">
                <a16:creationId xmlns:a16="http://schemas.microsoft.com/office/drawing/2014/main" id="{62C84902-5D70-4DFD-7F5D-A105D2E6E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3747679"/>
            <a:ext cx="7277100" cy="848542"/>
          </a:xfrm>
          <a:prstGeom prst="rect">
            <a:avLst/>
          </a:prstGeom>
        </p:spPr>
      </p:pic>
      <p:sp>
        <p:nvSpPr>
          <p:cNvPr id="3" name="Rectangle : coins arrondis 2">
            <a:extLst>
              <a:ext uri="{FF2B5EF4-FFF2-40B4-BE49-F238E27FC236}">
                <a16:creationId xmlns:a16="http://schemas.microsoft.com/office/drawing/2014/main" id="{5E1DA729-A2B7-4C2A-66EA-360EA3560D6F}"/>
              </a:ext>
            </a:extLst>
          </p:cNvPr>
          <p:cNvSpPr/>
          <p:nvPr/>
        </p:nvSpPr>
        <p:spPr>
          <a:xfrm>
            <a:off x="6057900" y="2793933"/>
            <a:ext cx="2052944" cy="304800"/>
          </a:xfrm>
          <a:prstGeom prst="round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5" name="Rectangle : coins arrondis 4">
            <a:extLst>
              <a:ext uri="{FF2B5EF4-FFF2-40B4-BE49-F238E27FC236}">
                <a16:creationId xmlns:a16="http://schemas.microsoft.com/office/drawing/2014/main" id="{FE82E210-0229-3895-7603-D6C1BB889BD2}"/>
              </a:ext>
            </a:extLst>
          </p:cNvPr>
          <p:cNvSpPr/>
          <p:nvPr/>
        </p:nvSpPr>
        <p:spPr>
          <a:xfrm>
            <a:off x="952500" y="3022534"/>
            <a:ext cx="4724400" cy="225276"/>
          </a:xfrm>
          <a:prstGeom prst="round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11" name="Rectangle : coins arrondis 10">
            <a:extLst>
              <a:ext uri="{FF2B5EF4-FFF2-40B4-BE49-F238E27FC236}">
                <a16:creationId xmlns:a16="http://schemas.microsoft.com/office/drawing/2014/main" id="{AFE3468D-1731-C575-DF25-32BFDA45EEE9}"/>
              </a:ext>
            </a:extLst>
          </p:cNvPr>
          <p:cNvSpPr/>
          <p:nvPr/>
        </p:nvSpPr>
        <p:spPr>
          <a:xfrm>
            <a:off x="3247323" y="3793637"/>
            <a:ext cx="496102" cy="253322"/>
          </a:xfrm>
          <a:prstGeom prst="round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9" name="Rectangle 8">
            <a:extLst>
              <a:ext uri="{FF2B5EF4-FFF2-40B4-BE49-F238E27FC236}">
                <a16:creationId xmlns:a16="http://schemas.microsoft.com/office/drawing/2014/main" id="{FE1E64B6-F964-2B92-523C-79F62A35803C}"/>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Google Shape;365;p39">
            <a:extLst>
              <a:ext uri="{FF2B5EF4-FFF2-40B4-BE49-F238E27FC236}">
                <a16:creationId xmlns:a16="http://schemas.microsoft.com/office/drawing/2014/main" id="{F1033E54-0F21-A94C-FDC3-A63F7993A902}"/>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Dosage anticoagulant?</a:t>
            </a:r>
          </a:p>
        </p:txBody>
      </p:sp>
    </p:spTree>
    <p:extLst>
      <p:ext uri="{BB962C8B-B14F-4D97-AF65-F5344CB8AC3E}">
        <p14:creationId xmlns:p14="http://schemas.microsoft.com/office/powerpoint/2010/main" val="2110886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BADD29F-358D-4301-0DC4-8C19C5C3B601}"/>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14</a:t>
            </a:fld>
            <a:endParaRPr lang="fr-FR"/>
          </a:p>
        </p:txBody>
      </p:sp>
      <p:pic>
        <p:nvPicPr>
          <p:cNvPr id="3" name="Image 2" descr="Une image contenant texte, capture d’écran, Police, ligne&#10;&#10;Description générée automatiquement">
            <a:extLst>
              <a:ext uri="{FF2B5EF4-FFF2-40B4-BE49-F238E27FC236}">
                <a16:creationId xmlns:a16="http://schemas.microsoft.com/office/drawing/2014/main" id="{33EEC95A-BDE3-3BBF-9253-056C9B567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2" y="1082374"/>
            <a:ext cx="8365162" cy="4017375"/>
          </a:xfrm>
          <a:prstGeom prst="rect">
            <a:avLst/>
          </a:prstGeom>
        </p:spPr>
      </p:pic>
      <p:sp>
        <p:nvSpPr>
          <p:cNvPr id="2" name="Rectangle 1">
            <a:extLst>
              <a:ext uri="{FF2B5EF4-FFF2-40B4-BE49-F238E27FC236}">
                <a16:creationId xmlns:a16="http://schemas.microsoft.com/office/drawing/2014/main" id="{ABB87DC6-85CA-56A7-02E2-81E43632FC68}"/>
              </a:ext>
            </a:extLst>
          </p:cNvPr>
          <p:cNvSpPr/>
          <p:nvPr/>
        </p:nvSpPr>
        <p:spPr>
          <a:xfrm>
            <a:off x="1371600" y="2495551"/>
            <a:ext cx="3390900" cy="190500"/>
          </a:xfrm>
          <a:prstGeom prst="rect">
            <a:avLst/>
          </a:prstGeom>
          <a:noFill/>
          <a:ln w="7620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5" name="Rectangle 4">
            <a:extLst>
              <a:ext uri="{FF2B5EF4-FFF2-40B4-BE49-F238E27FC236}">
                <a16:creationId xmlns:a16="http://schemas.microsoft.com/office/drawing/2014/main" id="{B80A8209-3ED8-8469-0E82-6A8DBB32EC2B}"/>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Google Shape;365;p39">
            <a:extLst>
              <a:ext uri="{FF2B5EF4-FFF2-40B4-BE49-F238E27FC236}">
                <a16:creationId xmlns:a16="http://schemas.microsoft.com/office/drawing/2014/main" id="{B5BD906A-ADD2-795E-03E1-CC099CD2BCA1}"/>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53943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BADD29F-358D-4301-0DC4-8C19C5C3B601}"/>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15</a:t>
            </a:fld>
            <a:endParaRPr lang="fr-FR"/>
          </a:p>
        </p:txBody>
      </p:sp>
      <p:pic>
        <p:nvPicPr>
          <p:cNvPr id="12" name="Image 11" descr="Une image contenant texte, capture d’écran, Police, nombre&#10;&#10;Description générée automatiquement">
            <a:extLst>
              <a:ext uri="{FF2B5EF4-FFF2-40B4-BE49-F238E27FC236}">
                <a16:creationId xmlns:a16="http://schemas.microsoft.com/office/drawing/2014/main" id="{BCEE10D2-82A0-164A-1BD1-2321A41C9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95" y="1888126"/>
            <a:ext cx="7070855" cy="2203046"/>
          </a:xfrm>
          <a:prstGeom prst="rect">
            <a:avLst/>
          </a:prstGeom>
        </p:spPr>
      </p:pic>
      <p:sp>
        <p:nvSpPr>
          <p:cNvPr id="13" name="Rectangle 12">
            <a:extLst>
              <a:ext uri="{FF2B5EF4-FFF2-40B4-BE49-F238E27FC236}">
                <a16:creationId xmlns:a16="http://schemas.microsoft.com/office/drawing/2014/main" id="{F57EFC06-8B58-EFE9-1201-32940523A006}"/>
              </a:ext>
            </a:extLst>
          </p:cNvPr>
          <p:cNvSpPr/>
          <p:nvPr/>
        </p:nvSpPr>
        <p:spPr>
          <a:xfrm>
            <a:off x="685800" y="1888126"/>
            <a:ext cx="6972300" cy="220304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2" name="Rectangle : coins arrondis 1">
            <a:extLst>
              <a:ext uri="{FF2B5EF4-FFF2-40B4-BE49-F238E27FC236}">
                <a16:creationId xmlns:a16="http://schemas.microsoft.com/office/drawing/2014/main" id="{96451D9A-57BD-7BD3-0397-18F331E7AC2A}"/>
              </a:ext>
            </a:extLst>
          </p:cNvPr>
          <p:cNvSpPr/>
          <p:nvPr/>
        </p:nvSpPr>
        <p:spPr>
          <a:xfrm>
            <a:off x="723900" y="2991819"/>
            <a:ext cx="4495800" cy="214934"/>
          </a:xfrm>
          <a:prstGeom prst="roundRect">
            <a:avLst/>
          </a:prstGeom>
          <a:noFill/>
          <a:ln w="57150">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3" name="Rectangle 2">
            <a:extLst>
              <a:ext uri="{FF2B5EF4-FFF2-40B4-BE49-F238E27FC236}">
                <a16:creationId xmlns:a16="http://schemas.microsoft.com/office/drawing/2014/main" id="{742552CD-7008-5A11-2519-10E3B6E5E5D6}"/>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Google Shape;365;p39">
            <a:extLst>
              <a:ext uri="{FF2B5EF4-FFF2-40B4-BE49-F238E27FC236}">
                <a16:creationId xmlns:a16="http://schemas.microsoft.com/office/drawing/2014/main" id="{CCAABC5A-7C36-C1D6-5B74-3FCD1E16C5B4}"/>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1641969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BADD29F-358D-4301-0DC4-8C19C5C3B601}"/>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16</a:t>
            </a:fld>
            <a:endParaRPr lang="fr-FR"/>
          </a:p>
        </p:txBody>
      </p:sp>
      <p:graphicFrame>
        <p:nvGraphicFramePr>
          <p:cNvPr id="2" name="Tableau 1">
            <a:extLst>
              <a:ext uri="{FF2B5EF4-FFF2-40B4-BE49-F238E27FC236}">
                <a16:creationId xmlns:a16="http://schemas.microsoft.com/office/drawing/2014/main" id="{2A29DD68-8A9E-4387-CA4C-4E86F0C48B76}"/>
              </a:ext>
            </a:extLst>
          </p:cNvPr>
          <p:cNvGraphicFramePr>
            <a:graphicFrameLocks noGrp="1"/>
          </p:cNvGraphicFramePr>
          <p:nvPr>
            <p:extLst>
              <p:ext uri="{D42A27DB-BD31-4B8C-83A1-F6EECF244321}">
                <p14:modId xmlns:p14="http://schemas.microsoft.com/office/powerpoint/2010/main" val="3478025344"/>
              </p:ext>
            </p:extLst>
          </p:nvPr>
        </p:nvGraphicFramePr>
        <p:xfrm>
          <a:off x="557212" y="1924050"/>
          <a:ext cx="8029576" cy="2194560"/>
        </p:xfrm>
        <a:graphic>
          <a:graphicData uri="http://schemas.openxmlformats.org/drawingml/2006/table">
            <a:tbl>
              <a:tblPr/>
              <a:tblGrid>
                <a:gridCol w="8029576">
                  <a:extLst>
                    <a:ext uri="{9D8B030D-6E8A-4147-A177-3AD203B41FA5}">
                      <a16:colId xmlns:a16="http://schemas.microsoft.com/office/drawing/2014/main" val="4042992467"/>
                    </a:ext>
                  </a:extLst>
                </a:gridCol>
              </a:tblGrid>
              <a:tr h="1950720">
                <a:tc>
                  <a:txBody>
                    <a:bodyPr/>
                    <a:lstStyle/>
                    <a:p>
                      <a:r>
                        <a:rPr lang="fr-FR" sz="1600" b="1" dirty="0">
                          <a:solidFill>
                            <a:schemeClr val="accent3">
                              <a:lumMod val="75000"/>
                            </a:schemeClr>
                          </a:solidFill>
                          <a:effectLst/>
                          <a:latin typeface="Aptos" panose="020B0004020202020204" pitchFamily="34" charset="0"/>
                        </a:rPr>
                        <a:t> Seuil de sécurité hémostatique </a:t>
                      </a:r>
                      <a:r>
                        <a:rPr lang="fr-FR" sz="1600" dirty="0">
                          <a:effectLst/>
                          <a:latin typeface="Aptos" panose="020B0004020202020204" pitchFamily="34" charset="0"/>
                        </a:rPr>
                        <a:t>en cas d'hémorragie n'est en effet pas clairement établi.</a:t>
                      </a:r>
                    </a:p>
                    <a:p>
                      <a:endParaRPr lang="fr-FR" sz="1600" dirty="0">
                        <a:effectLst/>
                        <a:latin typeface="Aptos" panose="020B0004020202020204" pitchFamily="34" charset="0"/>
                      </a:endParaRPr>
                    </a:p>
                    <a:p>
                      <a:pPr marL="457200" indent="-457200">
                        <a:buFont typeface="Arial" panose="020B0604020202020204" pitchFamily="34" charset="0"/>
                        <a:buChar char="•"/>
                      </a:pPr>
                      <a:r>
                        <a:rPr lang="fr-FR" sz="1600" b="1" i="0" u="sng" dirty="0">
                          <a:solidFill>
                            <a:schemeClr val="accent3">
                              <a:lumMod val="75000"/>
                            </a:schemeClr>
                          </a:solidFill>
                          <a:effectLst/>
                          <a:latin typeface="Aptos" panose="020B0004020202020204" pitchFamily="34" charset="0"/>
                        </a:rPr>
                        <a:t>30 </a:t>
                      </a:r>
                      <a:r>
                        <a:rPr lang="fr-FR" sz="1600" b="1" i="0" u="sng" dirty="0" err="1">
                          <a:solidFill>
                            <a:schemeClr val="accent3">
                              <a:lumMod val="75000"/>
                            </a:schemeClr>
                          </a:solidFill>
                          <a:effectLst/>
                          <a:latin typeface="Aptos" panose="020B0004020202020204" pitchFamily="34" charset="0"/>
                        </a:rPr>
                        <a:t>ng</a:t>
                      </a:r>
                      <a:r>
                        <a:rPr lang="fr-FR" sz="1600" b="1" i="0" u="sng" dirty="0">
                          <a:solidFill>
                            <a:schemeClr val="accent3">
                              <a:lumMod val="75000"/>
                            </a:schemeClr>
                          </a:solidFill>
                          <a:effectLst/>
                          <a:latin typeface="Aptos" panose="020B0004020202020204" pitchFamily="34" charset="0"/>
                        </a:rPr>
                        <a:t>/</a:t>
                      </a:r>
                      <a:r>
                        <a:rPr lang="fr-FR" sz="1600" b="1" i="0" u="sng" dirty="0" err="1">
                          <a:solidFill>
                            <a:schemeClr val="accent3">
                              <a:lumMod val="75000"/>
                            </a:schemeClr>
                          </a:solidFill>
                          <a:effectLst/>
                          <a:latin typeface="Aptos" panose="020B0004020202020204" pitchFamily="34" charset="0"/>
                        </a:rPr>
                        <a:t>mL</a:t>
                      </a:r>
                      <a:r>
                        <a:rPr lang="fr-FR" sz="1600" b="1" i="0" u="sng" dirty="0">
                          <a:solidFill>
                            <a:schemeClr val="accent3">
                              <a:lumMod val="75000"/>
                            </a:schemeClr>
                          </a:solidFill>
                          <a:effectLst/>
                          <a:latin typeface="Aptos" panose="020B0004020202020204" pitchFamily="34" charset="0"/>
                        </a:rPr>
                        <a:t> pour les hémorragies intracrâniennes </a:t>
                      </a:r>
                      <a:r>
                        <a:rPr lang="fr-FR" sz="1600" dirty="0">
                          <a:effectLst/>
                          <a:latin typeface="Aptos" panose="020B0004020202020204" pitchFamily="34" charset="0"/>
                        </a:rPr>
                        <a:t>= proche de la limite de quantification au laboratoire (censé correspondre à la disparition complète de l'effet anticoagulant). </a:t>
                      </a:r>
                    </a:p>
                    <a:p>
                      <a:pPr marL="457200" indent="-457200">
                        <a:buFont typeface="Arial" panose="020B0604020202020204" pitchFamily="34" charset="0"/>
                        <a:buChar char="•"/>
                      </a:pPr>
                      <a:endParaRPr lang="fr-FR" sz="1600" dirty="0">
                        <a:solidFill>
                          <a:schemeClr val="accent3">
                            <a:lumMod val="75000"/>
                          </a:schemeClr>
                        </a:solidFill>
                        <a:effectLst/>
                        <a:latin typeface="Aptos" panose="020B0004020202020204" pitchFamily="34" charset="0"/>
                      </a:endParaRPr>
                    </a:p>
                    <a:p>
                      <a:pPr marL="457200" indent="-457200">
                        <a:buFont typeface="Arial" panose="020B0604020202020204" pitchFamily="34" charset="0"/>
                        <a:buChar char="•"/>
                      </a:pPr>
                      <a:r>
                        <a:rPr lang="fr-FR" sz="1600" b="1" u="sng" dirty="0">
                          <a:solidFill>
                            <a:schemeClr val="accent3">
                              <a:lumMod val="75000"/>
                            </a:schemeClr>
                          </a:solidFill>
                          <a:effectLst/>
                          <a:latin typeface="Aptos" panose="020B0004020202020204" pitchFamily="34" charset="0"/>
                        </a:rPr>
                        <a:t>50 </a:t>
                      </a:r>
                      <a:r>
                        <a:rPr lang="fr-FR" sz="1600" b="1" u="sng" dirty="0" err="1">
                          <a:solidFill>
                            <a:schemeClr val="accent3">
                              <a:lumMod val="75000"/>
                            </a:schemeClr>
                          </a:solidFill>
                          <a:effectLst/>
                          <a:latin typeface="Aptos" panose="020B0004020202020204" pitchFamily="34" charset="0"/>
                        </a:rPr>
                        <a:t>ng</a:t>
                      </a:r>
                      <a:r>
                        <a:rPr lang="fr-FR" sz="1600" b="1" u="sng" dirty="0">
                          <a:solidFill>
                            <a:schemeClr val="accent3">
                              <a:lumMod val="75000"/>
                            </a:schemeClr>
                          </a:solidFill>
                          <a:effectLst/>
                          <a:latin typeface="Aptos" panose="020B0004020202020204" pitchFamily="34" charset="0"/>
                        </a:rPr>
                        <a:t>/</a:t>
                      </a:r>
                      <a:r>
                        <a:rPr lang="fr-FR" sz="1600" b="1" u="sng" dirty="0" err="1">
                          <a:solidFill>
                            <a:schemeClr val="accent3">
                              <a:lumMod val="75000"/>
                            </a:schemeClr>
                          </a:solidFill>
                          <a:effectLst/>
                          <a:latin typeface="Aptos" panose="020B0004020202020204" pitchFamily="34" charset="0"/>
                        </a:rPr>
                        <a:t>mL</a:t>
                      </a:r>
                      <a:r>
                        <a:rPr lang="fr-FR" sz="1600" b="1" u="sng" dirty="0">
                          <a:solidFill>
                            <a:schemeClr val="accent3">
                              <a:lumMod val="75000"/>
                            </a:schemeClr>
                          </a:solidFill>
                          <a:effectLst/>
                          <a:latin typeface="Aptos" panose="020B0004020202020204" pitchFamily="34" charset="0"/>
                        </a:rPr>
                        <a:t> pour les hémorragies d'autres localisations</a:t>
                      </a:r>
                      <a:r>
                        <a:rPr lang="fr-FR" sz="1600" b="1" dirty="0">
                          <a:solidFill>
                            <a:schemeClr val="accent3">
                              <a:lumMod val="75000"/>
                            </a:schemeClr>
                          </a:solidFill>
                          <a:effectLst/>
                          <a:latin typeface="Aptos" panose="020B0004020202020204" pitchFamily="34" charset="0"/>
                        </a:rPr>
                        <a:t> </a:t>
                      </a:r>
                      <a:r>
                        <a:rPr lang="fr-FR" sz="1600" dirty="0">
                          <a:effectLst/>
                          <a:latin typeface="Aptos" panose="020B0004020202020204" pitchFamily="34" charset="0"/>
                        </a:rPr>
                        <a:t>= associé à une incidence très faible d'hémorragies procédurales et donc probablement non ou peu contributif à une hémorragie active. </a:t>
                      </a:r>
                    </a:p>
                  </a:txBody>
                  <a:tcPr marL="23813" marR="23813" marT="0" marB="0">
                    <a:lnL>
                      <a:noFill/>
                    </a:lnL>
                    <a:lnR>
                      <a:noFill/>
                    </a:lnR>
                    <a:lnT>
                      <a:noFill/>
                    </a:lnT>
                    <a:lnB>
                      <a:noFill/>
                    </a:lnB>
                    <a:noFill/>
                  </a:tcPr>
                </a:tc>
                <a:extLst>
                  <a:ext uri="{0D108BD9-81ED-4DB2-BD59-A6C34878D82A}">
                    <a16:rowId xmlns:a16="http://schemas.microsoft.com/office/drawing/2014/main" val="2837498757"/>
                  </a:ext>
                </a:extLst>
              </a:tr>
            </a:tbl>
          </a:graphicData>
        </a:graphic>
      </p:graphicFrame>
      <p:sp>
        <p:nvSpPr>
          <p:cNvPr id="5" name="Rectangle 4">
            <a:extLst>
              <a:ext uri="{FF2B5EF4-FFF2-40B4-BE49-F238E27FC236}">
                <a16:creationId xmlns:a16="http://schemas.microsoft.com/office/drawing/2014/main" id="{C7071595-97FC-E346-42EC-8A9135FC6712}"/>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Google Shape;365;p39">
            <a:extLst>
              <a:ext uri="{FF2B5EF4-FFF2-40B4-BE49-F238E27FC236}">
                <a16:creationId xmlns:a16="http://schemas.microsoft.com/office/drawing/2014/main" id="{02A2A116-4087-083A-4A74-901986CE6B1F}"/>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222660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6A725D-343D-DE7D-A9A4-8A195E29EE0B}"/>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space réservé du numéro de diapositive 3">
            <a:extLst>
              <a:ext uri="{FF2B5EF4-FFF2-40B4-BE49-F238E27FC236}">
                <a16:creationId xmlns:a16="http://schemas.microsoft.com/office/drawing/2014/main" id="{2BADD29F-358D-4301-0DC4-8C19C5C3B601}"/>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17</a:t>
            </a:fld>
            <a:endParaRPr lang="fr-FR"/>
          </a:p>
        </p:txBody>
      </p:sp>
      <p:sp>
        <p:nvSpPr>
          <p:cNvPr id="3" name="ZoneTexte 2">
            <a:extLst>
              <a:ext uri="{FF2B5EF4-FFF2-40B4-BE49-F238E27FC236}">
                <a16:creationId xmlns:a16="http://schemas.microsoft.com/office/drawing/2014/main" id="{E2571466-429F-0B27-9268-7EA51530EF64}"/>
              </a:ext>
            </a:extLst>
          </p:cNvPr>
          <p:cNvSpPr txBox="1"/>
          <p:nvPr/>
        </p:nvSpPr>
        <p:spPr>
          <a:xfrm>
            <a:off x="2078" y="1631568"/>
            <a:ext cx="5289881" cy="400110"/>
          </a:xfrm>
          <a:prstGeom prst="rect">
            <a:avLst/>
          </a:prstGeom>
          <a:noFill/>
        </p:spPr>
        <p:txBody>
          <a:bodyPr wrap="square">
            <a:spAutoFit/>
          </a:bodyPr>
          <a:lstStyle/>
          <a:p>
            <a:pPr marL="142875" indent="-142875">
              <a:buFontTx/>
              <a:buChar char="-"/>
            </a:pPr>
            <a:r>
              <a:rPr lang="fr-FR" sz="1000" dirty="0">
                <a:latin typeface="Aptos" panose="020B0004020202020204" pitchFamily="34" charset="0"/>
              </a:rPr>
              <a:t>L'étude de cohorte </a:t>
            </a:r>
            <a:r>
              <a:rPr lang="fr-FR" sz="1000" dirty="0" err="1">
                <a:latin typeface="Aptos" panose="020B0004020202020204" pitchFamily="34" charset="0"/>
              </a:rPr>
              <a:t>Perioperative</a:t>
            </a:r>
            <a:r>
              <a:rPr lang="fr-FR" sz="1000" dirty="0">
                <a:latin typeface="Aptos" panose="020B0004020202020204" pitchFamily="34" charset="0"/>
              </a:rPr>
              <a:t> Anticoagulation Use for </a:t>
            </a:r>
            <a:r>
              <a:rPr lang="fr-FR" sz="1000" dirty="0" err="1">
                <a:latin typeface="Aptos" panose="020B0004020202020204" pitchFamily="34" charset="0"/>
              </a:rPr>
              <a:t>Surgery</a:t>
            </a:r>
            <a:r>
              <a:rPr lang="fr-FR" sz="1000" dirty="0">
                <a:latin typeface="Aptos" panose="020B0004020202020204" pitchFamily="34" charset="0"/>
              </a:rPr>
              <a:t> Evaluation (PAUSE) menée dans 23 centres cliniques au Canada, aux États-Unis et en Europe.</a:t>
            </a:r>
          </a:p>
        </p:txBody>
      </p:sp>
      <p:sp>
        <p:nvSpPr>
          <p:cNvPr id="16" name="ZoneTexte 15">
            <a:extLst>
              <a:ext uri="{FF2B5EF4-FFF2-40B4-BE49-F238E27FC236}">
                <a16:creationId xmlns:a16="http://schemas.microsoft.com/office/drawing/2014/main" id="{F358FBE7-6A5D-5793-E071-3303B5338CA9}"/>
              </a:ext>
            </a:extLst>
          </p:cNvPr>
          <p:cNvSpPr txBox="1"/>
          <p:nvPr/>
        </p:nvSpPr>
        <p:spPr>
          <a:xfrm>
            <a:off x="3124200" y="1292775"/>
            <a:ext cx="1143000" cy="307777"/>
          </a:xfrm>
          <a:prstGeom prst="rect">
            <a:avLst/>
          </a:prstGeom>
          <a:noFill/>
        </p:spPr>
        <p:txBody>
          <a:bodyPr wrap="square">
            <a:spAutoFit/>
          </a:bodyPr>
          <a:lstStyle/>
          <a:p>
            <a:r>
              <a:rPr lang="fr-FR" b="1" dirty="0">
                <a:latin typeface="Aptos" panose="020B0004020202020204" pitchFamily="34" charset="0"/>
              </a:rPr>
              <a:t>2019</a:t>
            </a:r>
            <a:endParaRPr lang="fr-FR" b="1" dirty="0"/>
          </a:p>
        </p:txBody>
      </p:sp>
      <p:pic>
        <p:nvPicPr>
          <p:cNvPr id="6" name="Image 5" descr="Une image contenant texte, capture d’écran, Police, Page web&#10;&#10;Description générée automatiquement">
            <a:extLst>
              <a:ext uri="{FF2B5EF4-FFF2-40B4-BE49-F238E27FC236}">
                <a16:creationId xmlns:a16="http://schemas.microsoft.com/office/drawing/2014/main" id="{E1F55DA2-CF2D-3CC5-575E-B6044552A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42" y="15587"/>
            <a:ext cx="2708109" cy="1612171"/>
          </a:xfrm>
          <a:prstGeom prst="rect">
            <a:avLst/>
          </a:prstGeom>
        </p:spPr>
      </p:pic>
      <p:pic>
        <p:nvPicPr>
          <p:cNvPr id="8" name="Image 7" descr="Une image contenant texte, capture d’écran, nombre, ligne&#10;&#10;Description générée automatiquement">
            <a:extLst>
              <a:ext uri="{FF2B5EF4-FFF2-40B4-BE49-F238E27FC236}">
                <a16:creationId xmlns:a16="http://schemas.microsoft.com/office/drawing/2014/main" id="{959A1905-FD10-C78D-54F0-20923F8A1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472" y="25547"/>
            <a:ext cx="3922528" cy="1390904"/>
          </a:xfrm>
          <a:prstGeom prst="rect">
            <a:avLst/>
          </a:prstGeom>
        </p:spPr>
      </p:pic>
      <p:pic>
        <p:nvPicPr>
          <p:cNvPr id="12" name="Image 11" descr="Une image contenant texte, Police, capture d’écran, nombre&#10;&#10;Description générée automatiquement">
            <a:extLst>
              <a:ext uri="{FF2B5EF4-FFF2-40B4-BE49-F238E27FC236}">
                <a16:creationId xmlns:a16="http://schemas.microsoft.com/office/drawing/2014/main" id="{D91E2DBE-CE4F-02B2-048D-A1E11E7A9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0" y="2357614"/>
            <a:ext cx="4642408" cy="2295123"/>
          </a:xfrm>
          <a:prstGeom prst="rect">
            <a:avLst/>
          </a:prstGeom>
        </p:spPr>
      </p:pic>
      <p:sp>
        <p:nvSpPr>
          <p:cNvPr id="23" name="Rectangle 22">
            <a:extLst>
              <a:ext uri="{FF2B5EF4-FFF2-40B4-BE49-F238E27FC236}">
                <a16:creationId xmlns:a16="http://schemas.microsoft.com/office/drawing/2014/main" id="{9A8B842D-936A-D11A-BEA8-29B3E561B4B6}"/>
              </a:ext>
            </a:extLst>
          </p:cNvPr>
          <p:cNvSpPr/>
          <p:nvPr/>
        </p:nvSpPr>
        <p:spPr>
          <a:xfrm flipV="1">
            <a:off x="4381500" y="4241492"/>
            <a:ext cx="4718608" cy="266698"/>
          </a:xfrm>
          <a:prstGeom prst="rect">
            <a:avLst/>
          </a:prstGeom>
          <a:noFill/>
          <a:ln w="1905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13" name="Rectangle 12">
            <a:extLst>
              <a:ext uri="{FF2B5EF4-FFF2-40B4-BE49-F238E27FC236}">
                <a16:creationId xmlns:a16="http://schemas.microsoft.com/office/drawing/2014/main" id="{85075B47-BE15-7CCB-DC3B-3DE28F292812}"/>
              </a:ext>
            </a:extLst>
          </p:cNvPr>
          <p:cNvSpPr/>
          <p:nvPr/>
        </p:nvSpPr>
        <p:spPr>
          <a:xfrm flipV="1">
            <a:off x="5753100" y="2879443"/>
            <a:ext cx="3288268" cy="128079"/>
          </a:xfrm>
          <a:prstGeom prst="rect">
            <a:avLst/>
          </a:prstGeom>
          <a:noFill/>
          <a:ln w="22225">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17" name="ZoneTexte 16">
            <a:extLst>
              <a:ext uri="{FF2B5EF4-FFF2-40B4-BE49-F238E27FC236}">
                <a16:creationId xmlns:a16="http://schemas.microsoft.com/office/drawing/2014/main" id="{83CF0EA4-DE49-29F7-F289-17DA98EB8515}"/>
              </a:ext>
            </a:extLst>
          </p:cNvPr>
          <p:cNvSpPr txBox="1"/>
          <p:nvPr/>
        </p:nvSpPr>
        <p:spPr>
          <a:xfrm>
            <a:off x="304800" y="2943483"/>
            <a:ext cx="3754071" cy="1169551"/>
          </a:xfrm>
          <a:prstGeom prst="rect">
            <a:avLst/>
          </a:prstGeom>
          <a:noFill/>
        </p:spPr>
        <p:txBody>
          <a:bodyPr wrap="square">
            <a:spAutoFit/>
          </a:bodyPr>
          <a:lstStyle/>
          <a:p>
            <a:pPr marL="171450" indent="-171450" algn="just">
              <a:buFont typeface="Arial" panose="020B0604020202020204" pitchFamily="34" charset="0"/>
              <a:buChar char="•"/>
            </a:pPr>
            <a:r>
              <a:rPr lang="fr-FR" sz="1000" b="1" dirty="0">
                <a:solidFill>
                  <a:srgbClr val="333333"/>
                </a:solidFill>
                <a:latin typeface="Aptos" panose="020B0004020202020204" pitchFamily="34" charset="0"/>
              </a:rPr>
              <a:t>Faible taux de saignement majeur (&lt; 2%)</a:t>
            </a:r>
          </a:p>
          <a:p>
            <a:pPr marL="171450" indent="-171450" algn="just">
              <a:buFont typeface="Arial" panose="020B0604020202020204" pitchFamily="34" charset="0"/>
              <a:buChar char="•"/>
            </a:pPr>
            <a:endParaRPr lang="fr-FR" sz="1000" dirty="0">
              <a:solidFill>
                <a:srgbClr val="333333"/>
              </a:solidFill>
              <a:latin typeface="Aptos" panose="020B0004020202020204" pitchFamily="34" charset="0"/>
            </a:endParaRPr>
          </a:p>
          <a:p>
            <a:pPr algn="just"/>
            <a:r>
              <a:rPr lang="fr-FR" sz="1000" dirty="0">
                <a:solidFill>
                  <a:srgbClr val="333333"/>
                </a:solidFill>
                <a:latin typeface="Aptos" panose="020B0004020202020204" pitchFamily="34" charset="0"/>
              </a:rPr>
              <a:t>« Our </a:t>
            </a:r>
            <a:r>
              <a:rPr lang="fr-FR" sz="1000" dirty="0" err="1">
                <a:solidFill>
                  <a:srgbClr val="333333"/>
                </a:solidFill>
                <a:latin typeface="Aptos" panose="020B0004020202020204" pitchFamily="34" charset="0"/>
              </a:rPr>
              <a:t>exploratory</a:t>
            </a:r>
            <a:r>
              <a:rPr lang="fr-FR" sz="1000" dirty="0">
                <a:solidFill>
                  <a:srgbClr val="333333"/>
                </a:solidFill>
                <a:latin typeface="Aptos" panose="020B0004020202020204" pitchFamily="34" charset="0"/>
              </a:rPr>
              <a:t> postulation </a:t>
            </a:r>
            <a:r>
              <a:rPr lang="fr-FR" sz="1000" dirty="0" err="1">
                <a:solidFill>
                  <a:srgbClr val="333333"/>
                </a:solidFill>
                <a:latin typeface="Aptos" panose="020B0004020202020204" pitchFamily="34" charset="0"/>
              </a:rPr>
              <a:t>that</a:t>
            </a:r>
            <a:r>
              <a:rPr lang="fr-FR" sz="1000" dirty="0">
                <a:solidFill>
                  <a:srgbClr val="333333"/>
                </a:solidFill>
                <a:latin typeface="Aptos" panose="020B0004020202020204" pitchFamily="34" charset="0"/>
              </a:rPr>
              <a:t> a high proportion of patients (&gt;90%) </a:t>
            </a:r>
            <a:r>
              <a:rPr lang="fr-FR" sz="1000" dirty="0" err="1">
                <a:solidFill>
                  <a:srgbClr val="333333"/>
                </a:solidFill>
                <a:latin typeface="Aptos" panose="020B0004020202020204" pitchFamily="34" charset="0"/>
              </a:rPr>
              <a:t>would</a:t>
            </a:r>
            <a:r>
              <a:rPr lang="fr-FR" sz="1000" dirty="0">
                <a:solidFill>
                  <a:srgbClr val="333333"/>
                </a:solidFill>
                <a:latin typeface="Aptos" panose="020B0004020202020204" pitchFamily="34" charset="0"/>
              </a:rPr>
              <a:t> have a </a:t>
            </a:r>
            <a:r>
              <a:rPr lang="fr-FR" sz="1000" b="1" dirty="0" err="1">
                <a:solidFill>
                  <a:srgbClr val="333333"/>
                </a:solidFill>
                <a:latin typeface="Aptos" panose="020B0004020202020204" pitchFamily="34" charset="0"/>
              </a:rPr>
              <a:t>residual</a:t>
            </a:r>
            <a:r>
              <a:rPr lang="fr-FR" sz="1000" b="1" dirty="0">
                <a:solidFill>
                  <a:srgbClr val="333333"/>
                </a:solidFill>
                <a:latin typeface="Aptos" panose="020B0004020202020204" pitchFamily="34" charset="0"/>
              </a:rPr>
              <a:t> anticoagulant </a:t>
            </a:r>
            <a:r>
              <a:rPr lang="fr-FR" sz="1000" b="1" dirty="0" err="1">
                <a:solidFill>
                  <a:srgbClr val="333333"/>
                </a:solidFill>
                <a:latin typeface="Aptos" panose="020B0004020202020204" pitchFamily="34" charset="0"/>
              </a:rPr>
              <a:t>level</a:t>
            </a:r>
            <a:r>
              <a:rPr lang="fr-FR" sz="1000" b="1" dirty="0">
                <a:solidFill>
                  <a:srgbClr val="333333"/>
                </a:solidFill>
                <a:latin typeface="Aptos" panose="020B0004020202020204" pitchFamily="34" charset="0"/>
              </a:rPr>
              <a:t> </a:t>
            </a:r>
            <a:r>
              <a:rPr lang="fr-FR" sz="1000" b="1" dirty="0" err="1">
                <a:solidFill>
                  <a:srgbClr val="333333"/>
                </a:solidFill>
                <a:latin typeface="Aptos" panose="020B0004020202020204" pitchFamily="34" charset="0"/>
              </a:rPr>
              <a:t>less</a:t>
            </a:r>
            <a:r>
              <a:rPr lang="fr-FR" sz="1000" b="1" dirty="0">
                <a:solidFill>
                  <a:srgbClr val="333333"/>
                </a:solidFill>
                <a:latin typeface="Aptos" panose="020B0004020202020204" pitchFamily="34" charset="0"/>
              </a:rPr>
              <a:t> </a:t>
            </a:r>
            <a:r>
              <a:rPr lang="fr-FR" sz="1000" b="1" dirty="0" err="1">
                <a:solidFill>
                  <a:srgbClr val="333333"/>
                </a:solidFill>
                <a:latin typeface="Aptos" panose="020B0004020202020204" pitchFamily="34" charset="0"/>
              </a:rPr>
              <a:t>than</a:t>
            </a:r>
            <a:r>
              <a:rPr lang="fr-FR" sz="1000" b="1" dirty="0">
                <a:solidFill>
                  <a:srgbClr val="333333"/>
                </a:solidFill>
                <a:latin typeface="Aptos" panose="020B0004020202020204" pitchFamily="34" charset="0"/>
              </a:rPr>
              <a:t> 50 </a:t>
            </a:r>
            <a:r>
              <a:rPr lang="fr-FR" sz="1000" b="1" dirty="0" err="1">
                <a:solidFill>
                  <a:srgbClr val="333333"/>
                </a:solidFill>
                <a:latin typeface="Aptos" panose="020B0004020202020204" pitchFamily="34" charset="0"/>
              </a:rPr>
              <a:t>ng</a:t>
            </a:r>
            <a:r>
              <a:rPr lang="fr-FR" sz="1000" b="1" dirty="0">
                <a:solidFill>
                  <a:srgbClr val="333333"/>
                </a:solidFill>
                <a:latin typeface="Aptos" panose="020B0004020202020204" pitchFamily="34" charset="0"/>
              </a:rPr>
              <a:t>/</a:t>
            </a:r>
            <a:r>
              <a:rPr lang="fr-FR" sz="1000" b="1" dirty="0" err="1">
                <a:solidFill>
                  <a:srgbClr val="333333"/>
                </a:solidFill>
                <a:latin typeface="Aptos" panose="020B0004020202020204" pitchFamily="34" charset="0"/>
              </a:rPr>
              <a:t>mL</a:t>
            </a:r>
            <a:r>
              <a:rPr lang="fr-FR" sz="1000" dirty="0">
                <a:solidFill>
                  <a:srgbClr val="333333"/>
                </a:solidFill>
                <a:latin typeface="Aptos" panose="020B0004020202020204" pitchFamily="34" charset="0"/>
              </a:rPr>
              <a:t> at the time of the </a:t>
            </a:r>
            <a:r>
              <a:rPr lang="fr-FR" sz="1000" dirty="0" err="1">
                <a:solidFill>
                  <a:srgbClr val="333333"/>
                </a:solidFill>
                <a:latin typeface="Aptos" panose="020B0004020202020204" pitchFamily="34" charset="0"/>
              </a:rPr>
              <a:t>operation</a:t>
            </a:r>
            <a:r>
              <a:rPr lang="fr-FR" sz="1000" dirty="0">
                <a:solidFill>
                  <a:srgbClr val="333333"/>
                </a:solidFill>
                <a:latin typeface="Aptos" panose="020B0004020202020204" pitchFamily="34" charset="0"/>
              </a:rPr>
              <a:t> </a:t>
            </a:r>
            <a:r>
              <a:rPr lang="fr-FR" sz="1000" dirty="0" err="1">
                <a:solidFill>
                  <a:srgbClr val="333333"/>
                </a:solidFill>
                <a:latin typeface="Aptos" panose="020B0004020202020204" pitchFamily="34" charset="0"/>
              </a:rPr>
              <a:t>was</a:t>
            </a:r>
            <a:r>
              <a:rPr lang="fr-FR" sz="1000" dirty="0">
                <a:solidFill>
                  <a:srgbClr val="333333"/>
                </a:solidFill>
                <a:latin typeface="Aptos" panose="020B0004020202020204" pitchFamily="34" charset="0"/>
              </a:rPr>
              <a:t> </a:t>
            </a:r>
            <a:r>
              <a:rPr lang="fr-FR" sz="1000" dirty="0" err="1">
                <a:solidFill>
                  <a:srgbClr val="333333"/>
                </a:solidFill>
                <a:latin typeface="Aptos" panose="020B0004020202020204" pitchFamily="34" charset="0"/>
              </a:rPr>
              <a:t>supported</a:t>
            </a:r>
            <a:r>
              <a:rPr lang="fr-FR" sz="1000" dirty="0">
                <a:solidFill>
                  <a:srgbClr val="333333"/>
                </a:solidFill>
                <a:latin typeface="Aptos" panose="020B0004020202020204" pitchFamily="34" charset="0"/>
              </a:rPr>
              <a:t> in all 3 DOAC </a:t>
            </a:r>
            <a:r>
              <a:rPr lang="fr-FR" sz="1000" dirty="0" err="1">
                <a:solidFill>
                  <a:srgbClr val="333333"/>
                </a:solidFill>
                <a:latin typeface="Aptos" panose="020B0004020202020204" pitchFamily="34" charset="0"/>
              </a:rPr>
              <a:t>cohorts</a:t>
            </a:r>
            <a:r>
              <a:rPr lang="fr-FR" sz="1000" dirty="0">
                <a:solidFill>
                  <a:srgbClr val="333333"/>
                </a:solidFill>
                <a:latin typeface="Aptos" panose="020B0004020202020204" pitchFamily="34" charset="0"/>
              </a:rPr>
              <a:t>. »</a:t>
            </a:r>
          </a:p>
          <a:p>
            <a:pPr algn="just"/>
            <a:endParaRPr lang="fr-FR" sz="1000" dirty="0">
              <a:solidFill>
                <a:srgbClr val="333333"/>
              </a:solidFill>
              <a:latin typeface="Aptos" panose="020B0004020202020204" pitchFamily="34" charset="0"/>
            </a:endParaRPr>
          </a:p>
        </p:txBody>
      </p:sp>
      <p:sp>
        <p:nvSpPr>
          <p:cNvPr id="19" name="ZoneTexte 18">
            <a:extLst>
              <a:ext uri="{FF2B5EF4-FFF2-40B4-BE49-F238E27FC236}">
                <a16:creationId xmlns:a16="http://schemas.microsoft.com/office/drawing/2014/main" id="{741F677E-C6EE-4786-46D8-EF9CD7B8D913}"/>
              </a:ext>
            </a:extLst>
          </p:cNvPr>
          <p:cNvSpPr txBox="1"/>
          <p:nvPr/>
        </p:nvSpPr>
        <p:spPr>
          <a:xfrm>
            <a:off x="7924800" y="1581558"/>
            <a:ext cx="1409700" cy="307777"/>
          </a:xfrm>
          <a:prstGeom prst="rect">
            <a:avLst/>
          </a:prstGeom>
          <a:noFill/>
        </p:spPr>
        <p:txBody>
          <a:bodyPr wrap="square">
            <a:spAutoFit/>
          </a:bodyPr>
          <a:lstStyle/>
          <a:p>
            <a:r>
              <a:rPr lang="fr-FR" b="1" dirty="0">
                <a:solidFill>
                  <a:srgbClr val="3D627D"/>
                </a:solidFill>
                <a:latin typeface="Aptos" panose="020B0004020202020204" pitchFamily="34" charset="0"/>
              </a:rPr>
              <a:t>PAUSE </a:t>
            </a:r>
            <a:r>
              <a:rPr lang="fr-FR" b="1" dirty="0" err="1">
                <a:solidFill>
                  <a:srgbClr val="3D627D"/>
                </a:solidFill>
                <a:latin typeface="Aptos" panose="020B0004020202020204" pitchFamily="34" charset="0"/>
              </a:rPr>
              <a:t>study</a:t>
            </a:r>
            <a:endParaRPr lang="fr-FR" b="1" dirty="0">
              <a:solidFill>
                <a:srgbClr val="3D627D"/>
              </a:solidFill>
            </a:endParaRPr>
          </a:p>
        </p:txBody>
      </p:sp>
      <p:graphicFrame>
        <p:nvGraphicFramePr>
          <p:cNvPr id="24" name="Tableau 23">
            <a:extLst>
              <a:ext uri="{FF2B5EF4-FFF2-40B4-BE49-F238E27FC236}">
                <a16:creationId xmlns:a16="http://schemas.microsoft.com/office/drawing/2014/main" id="{FCD30E04-F0F0-4D5A-8A86-0FDC7652147F}"/>
              </a:ext>
            </a:extLst>
          </p:cNvPr>
          <p:cNvGraphicFramePr>
            <a:graphicFrameLocks noGrp="1"/>
          </p:cNvGraphicFramePr>
          <p:nvPr/>
        </p:nvGraphicFramePr>
        <p:xfrm>
          <a:off x="40470" y="4904185"/>
          <a:ext cx="7886700" cy="137160"/>
        </p:xfrm>
        <a:graphic>
          <a:graphicData uri="http://schemas.openxmlformats.org/drawingml/2006/table">
            <a:tbl>
              <a:tblPr/>
              <a:tblGrid>
                <a:gridCol w="7886700">
                  <a:extLst>
                    <a:ext uri="{9D8B030D-6E8A-4147-A177-3AD203B41FA5}">
                      <a16:colId xmlns:a16="http://schemas.microsoft.com/office/drawing/2014/main" val="643898904"/>
                    </a:ext>
                  </a:extLst>
                </a:gridCol>
              </a:tblGrid>
              <a:tr h="137160">
                <a:tc>
                  <a:txBody>
                    <a:bodyPr/>
                    <a:lstStyle/>
                    <a:p>
                      <a:r>
                        <a:rPr lang="fr-FR" sz="900" i="1" dirty="0" err="1">
                          <a:effectLst/>
                          <a:latin typeface="Aptos" panose="020B0004020202020204" pitchFamily="34" charset="0"/>
                        </a:rPr>
                        <a:t>Douketis</a:t>
                      </a:r>
                      <a:r>
                        <a:rPr lang="fr-FR" sz="900" i="1" dirty="0">
                          <a:effectLst/>
                          <a:latin typeface="Aptos" panose="020B0004020202020204" pitchFamily="34" charset="0"/>
                        </a:rPr>
                        <a:t> JD, et al. JAMA </a:t>
                      </a:r>
                      <a:r>
                        <a:rPr lang="fr-FR" sz="900" i="1" dirty="0" err="1">
                          <a:effectLst/>
                          <a:latin typeface="Aptos" panose="020B0004020202020204" pitchFamily="34" charset="0"/>
                        </a:rPr>
                        <a:t>Intern</a:t>
                      </a:r>
                      <a:r>
                        <a:rPr lang="fr-FR" sz="900" i="1" dirty="0">
                          <a:effectLst/>
                          <a:latin typeface="Aptos" panose="020B0004020202020204" pitchFamily="34" charset="0"/>
                        </a:rPr>
                        <a:t> Med 2019</a:t>
                      </a:r>
                    </a:p>
                  </a:txBody>
                  <a:tcPr marL="23813" marR="23813" marT="0" marB="0">
                    <a:lnL>
                      <a:noFill/>
                    </a:lnL>
                    <a:lnR>
                      <a:noFill/>
                    </a:lnR>
                    <a:lnT>
                      <a:noFill/>
                    </a:lnT>
                    <a:lnB>
                      <a:noFill/>
                    </a:lnB>
                    <a:noFill/>
                  </a:tcPr>
                </a:tc>
                <a:extLst>
                  <a:ext uri="{0D108BD9-81ED-4DB2-BD59-A6C34878D82A}">
                    <a16:rowId xmlns:a16="http://schemas.microsoft.com/office/drawing/2014/main" val="3467996966"/>
                  </a:ext>
                </a:extLst>
              </a:tr>
            </a:tbl>
          </a:graphicData>
        </a:graphic>
      </p:graphicFrame>
    </p:spTree>
    <p:extLst>
      <p:ext uri="{BB962C8B-B14F-4D97-AF65-F5344CB8AC3E}">
        <p14:creationId xmlns:p14="http://schemas.microsoft.com/office/powerpoint/2010/main" val="2210259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CA23-AB76-B5B3-B11F-0A083B0777D1}"/>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E7CBFAB-D885-0EED-89E7-D1033373AE09}"/>
              </a:ext>
            </a:extLst>
          </p:cNvPr>
          <p:cNvSpPr>
            <a:spLocks noGrp="1"/>
          </p:cNvSpPr>
          <p:nvPr>
            <p:ph type="sldNum" sz="quarter" idx="12"/>
          </p:nvPr>
        </p:nvSpPr>
        <p:spPr/>
        <p:txBody>
          <a:bodyPr/>
          <a:lstStyle/>
          <a:p>
            <a:fld id="{2CA42D13-826F-C841-9B37-88F53DA65BD8}" type="slidenum">
              <a:rPr lang="fr-FR" smtClean="0"/>
              <a:t>18</a:t>
            </a:fld>
            <a:endParaRPr lang="fr-FR"/>
          </a:p>
        </p:txBody>
      </p:sp>
      <p:sp>
        <p:nvSpPr>
          <p:cNvPr id="12" name="ZoneTexte 11">
            <a:extLst>
              <a:ext uri="{FF2B5EF4-FFF2-40B4-BE49-F238E27FC236}">
                <a16:creationId xmlns:a16="http://schemas.microsoft.com/office/drawing/2014/main" id="{1F82E89B-6C9D-F279-A798-308D00A96FA6}"/>
              </a:ext>
            </a:extLst>
          </p:cNvPr>
          <p:cNvSpPr txBox="1"/>
          <p:nvPr/>
        </p:nvSpPr>
        <p:spPr>
          <a:xfrm>
            <a:off x="759212" y="1624642"/>
            <a:ext cx="8515350" cy="2985433"/>
          </a:xfrm>
          <a:prstGeom prst="rect">
            <a:avLst/>
          </a:prstGeom>
          <a:noFill/>
        </p:spPr>
        <p:txBody>
          <a:bodyPr wrap="square">
            <a:spAutoFit/>
          </a:bodyPr>
          <a:lstStyle/>
          <a:p>
            <a:endParaRPr lang="fr-FR" dirty="0">
              <a:latin typeface="Aptos" panose="020B0004020202020204" pitchFamily="34" charset="0"/>
            </a:endParaRPr>
          </a:p>
          <a:p>
            <a:r>
              <a:rPr lang="fr-FR" sz="2000" dirty="0">
                <a:latin typeface="+mn-lt"/>
              </a:rPr>
              <a:t>Le patient a </a:t>
            </a:r>
            <a:r>
              <a:rPr lang="fr-FR" sz="2000" dirty="0" err="1">
                <a:latin typeface="+mn-lt"/>
              </a:rPr>
              <a:t>recu</a:t>
            </a:r>
            <a:r>
              <a:rPr lang="fr-FR" sz="2000" dirty="0">
                <a:latin typeface="+mn-lt"/>
              </a:rPr>
              <a:t> de l’acide tranexamique en </a:t>
            </a:r>
            <a:r>
              <a:rPr lang="fr-FR" sz="2000" dirty="0" err="1">
                <a:latin typeface="+mn-lt"/>
              </a:rPr>
              <a:t>extra-hospitalier</a:t>
            </a:r>
            <a:endParaRPr lang="fr-FR" sz="2000" dirty="0">
              <a:latin typeface="+mn-lt"/>
            </a:endParaRPr>
          </a:p>
          <a:p>
            <a:r>
              <a:rPr lang="fr-FR" sz="2000" dirty="0">
                <a:latin typeface="+mn-lt"/>
              </a:rPr>
              <a:t>Il est admis au déchocage/SAUV. Le patient est sous ventilation mécanique. Il n’existe pas d’anisocorie. </a:t>
            </a:r>
          </a:p>
          <a:p>
            <a:r>
              <a:rPr lang="fr-FR" sz="2000" dirty="0">
                <a:latin typeface="+mn-lt"/>
              </a:rPr>
              <a:t>Il a une PAM à 61mmHg, FC à 118 bpm, </a:t>
            </a:r>
            <a:r>
              <a:rPr lang="fr-FR" sz="2000" dirty="0" err="1">
                <a:latin typeface="+mn-lt"/>
              </a:rPr>
              <a:t>T</a:t>
            </a:r>
            <a:r>
              <a:rPr lang="fr-FR" sz="2000" dirty="0">
                <a:latin typeface="+mn-lt"/>
              </a:rPr>
              <a:t>° 36.4°C, </a:t>
            </a:r>
            <a:r>
              <a:rPr lang="fr-FR" sz="2000" dirty="0" err="1">
                <a:latin typeface="+mn-lt"/>
              </a:rPr>
              <a:t>sat</a:t>
            </a:r>
            <a:r>
              <a:rPr lang="fr-FR" sz="2000" dirty="0">
                <a:latin typeface="+mn-lt"/>
              </a:rPr>
              <a:t> à 95% sous FiO2 30%.</a:t>
            </a:r>
          </a:p>
          <a:p>
            <a:endParaRPr lang="fr-FR" sz="2000" dirty="0">
              <a:latin typeface="+mn-lt"/>
            </a:endParaRPr>
          </a:p>
          <a:p>
            <a:endParaRPr lang="fr-FR" sz="2000" dirty="0">
              <a:latin typeface="+mn-lt"/>
            </a:endParaRPr>
          </a:p>
          <a:p>
            <a:r>
              <a:rPr lang="fr-FR" sz="2000" dirty="0">
                <a:latin typeface="+mn-lt"/>
              </a:rPr>
              <a:t>Votre collègue revenant des Etat—unis vous parle d’</a:t>
            </a:r>
            <a:r>
              <a:rPr lang="fr-FR" sz="2000" dirty="0" err="1">
                <a:latin typeface="+mn-lt"/>
              </a:rPr>
              <a:t>andexanet</a:t>
            </a:r>
            <a:r>
              <a:rPr lang="fr-FR" sz="2000" dirty="0">
                <a:latin typeface="+mn-lt"/>
              </a:rPr>
              <a:t> pour ce patient... </a:t>
            </a:r>
          </a:p>
          <a:p>
            <a:endParaRPr lang="fr-FR" sz="2000" dirty="0">
              <a:latin typeface="+mn-lt"/>
            </a:endParaRPr>
          </a:p>
          <a:p>
            <a:endParaRPr lang="fr-FR" sz="2000" dirty="0">
              <a:latin typeface="+mn-lt"/>
            </a:endParaRPr>
          </a:p>
          <a:p>
            <a:endParaRPr lang="fr-FR" dirty="0">
              <a:latin typeface="Aptos" panose="020B0004020202020204" pitchFamily="34" charset="0"/>
            </a:endParaRPr>
          </a:p>
        </p:txBody>
      </p:sp>
      <p:sp>
        <p:nvSpPr>
          <p:cNvPr id="11" name="Rectangle 10">
            <a:extLst>
              <a:ext uri="{FF2B5EF4-FFF2-40B4-BE49-F238E27FC236}">
                <a16:creationId xmlns:a16="http://schemas.microsoft.com/office/drawing/2014/main" id="{159BD92D-987C-1DE4-E7FD-C1D17554DC49}"/>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Google Shape;365;p39">
            <a:extLst>
              <a:ext uri="{FF2B5EF4-FFF2-40B4-BE49-F238E27FC236}">
                <a16:creationId xmlns:a16="http://schemas.microsoft.com/office/drawing/2014/main" id="{648F70D6-2389-9CCC-74D7-F42CB2395965}"/>
              </a:ext>
            </a:extLst>
          </p:cNvPr>
          <p:cNvSpPr txBox="1">
            <a:spLocks/>
          </p:cNvSpPr>
          <p:nvPr/>
        </p:nvSpPr>
        <p:spPr>
          <a:xfrm>
            <a:off x="-2608125"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Cas clinique</a:t>
            </a:r>
          </a:p>
        </p:txBody>
      </p:sp>
      <p:pic>
        <p:nvPicPr>
          <p:cNvPr id="15" name="Image 14">
            <a:extLst>
              <a:ext uri="{FF2B5EF4-FFF2-40B4-BE49-F238E27FC236}">
                <a16:creationId xmlns:a16="http://schemas.microsoft.com/office/drawing/2014/main" id="{44F803B4-2F33-F25B-2C28-717A37A21EF4}"/>
              </a:ext>
            </a:extLst>
          </p:cNvPr>
          <p:cNvPicPr>
            <a:picLocks noChangeAspect="1"/>
          </p:cNvPicPr>
          <p:nvPr/>
        </p:nvPicPr>
        <p:blipFill>
          <a:blip r:embed="rId2">
            <a:duotone>
              <a:schemeClr val="bg2">
                <a:shade val="45000"/>
                <a:satMod val="135000"/>
              </a:schemeClr>
              <a:prstClr val="white"/>
            </a:duotone>
          </a:blip>
          <a:srcRect l="-1" r="-562" b="21901"/>
          <a:stretch>
            <a:fillRect/>
          </a:stretch>
        </p:blipFill>
        <p:spPr>
          <a:xfrm>
            <a:off x="7253598" y="557732"/>
            <a:ext cx="1762764" cy="1026763"/>
          </a:xfrm>
          <a:prstGeom prst="roundRect">
            <a:avLst/>
          </a:prstGeom>
        </p:spPr>
      </p:pic>
    </p:spTree>
    <p:extLst>
      <p:ext uri="{BB962C8B-B14F-4D97-AF65-F5344CB8AC3E}">
        <p14:creationId xmlns:p14="http://schemas.microsoft.com/office/powerpoint/2010/main" val="103443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C92A1F2-66E6-4D61-9FD8-2A50EC0299E5}"/>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19</a:t>
            </a:fld>
            <a:endParaRPr lang="fr-FR"/>
          </a:p>
        </p:txBody>
      </p:sp>
      <p:sp>
        <p:nvSpPr>
          <p:cNvPr id="7" name="Espace réservé du contenu 2">
            <a:extLst>
              <a:ext uri="{FF2B5EF4-FFF2-40B4-BE49-F238E27FC236}">
                <a16:creationId xmlns:a16="http://schemas.microsoft.com/office/drawing/2014/main" id="{AF0DEE74-094B-49A7-AFEF-5C681C13767A}"/>
              </a:ext>
            </a:extLst>
          </p:cNvPr>
          <p:cNvSpPr txBox="1">
            <a:spLocks/>
          </p:cNvSpPr>
          <p:nvPr/>
        </p:nvSpPr>
        <p:spPr>
          <a:xfrm>
            <a:off x="1899756" y="2340768"/>
            <a:ext cx="7245350" cy="24792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800" dirty="0"/>
              <a:t>Leurre des </a:t>
            </a:r>
            <a:r>
              <a:rPr lang="fr-FR" sz="1800" dirty="0" err="1"/>
              <a:t>anti-Xa</a:t>
            </a:r>
            <a:endParaRPr lang="fr-FR" sz="1800" dirty="0"/>
          </a:p>
          <a:p>
            <a:pPr algn="just"/>
            <a:r>
              <a:rPr lang="fr-FR" sz="1800" dirty="0"/>
              <a:t>Forme un complexe réversible de courte durée</a:t>
            </a:r>
          </a:p>
          <a:p>
            <a:pPr algn="just"/>
            <a:r>
              <a:rPr lang="fr-FR" sz="1800" dirty="0"/>
              <a:t>Forte affinité</a:t>
            </a:r>
            <a:endParaRPr lang="fr-FR" dirty="0"/>
          </a:p>
        </p:txBody>
      </p:sp>
      <p:pic>
        <p:nvPicPr>
          <p:cNvPr id="10" name="Image 9">
            <a:extLst>
              <a:ext uri="{FF2B5EF4-FFF2-40B4-BE49-F238E27FC236}">
                <a16:creationId xmlns:a16="http://schemas.microsoft.com/office/drawing/2014/main" id="{E9FAFBFF-79A2-407F-B16B-A95B05841B09}"/>
              </a:ext>
            </a:extLst>
          </p:cNvPr>
          <p:cNvPicPr>
            <a:picLocks noChangeAspect="1"/>
          </p:cNvPicPr>
          <p:nvPr/>
        </p:nvPicPr>
        <p:blipFill>
          <a:blip r:embed="rId2"/>
          <a:stretch>
            <a:fillRect/>
          </a:stretch>
        </p:blipFill>
        <p:spPr>
          <a:xfrm>
            <a:off x="6340401" y="1357628"/>
            <a:ext cx="2247900" cy="1657806"/>
          </a:xfrm>
          <a:prstGeom prst="rect">
            <a:avLst/>
          </a:prstGeom>
        </p:spPr>
      </p:pic>
      <p:sp>
        <p:nvSpPr>
          <p:cNvPr id="11" name="ZoneTexte 10">
            <a:extLst>
              <a:ext uri="{FF2B5EF4-FFF2-40B4-BE49-F238E27FC236}">
                <a16:creationId xmlns:a16="http://schemas.microsoft.com/office/drawing/2014/main" id="{CEED2C50-7E55-410A-9A89-C457F52F4C46}"/>
              </a:ext>
            </a:extLst>
          </p:cNvPr>
          <p:cNvSpPr txBox="1"/>
          <p:nvPr/>
        </p:nvSpPr>
        <p:spPr>
          <a:xfrm>
            <a:off x="6435651" y="3139553"/>
            <a:ext cx="2057400" cy="507831"/>
          </a:xfrm>
          <a:prstGeom prst="rect">
            <a:avLst/>
          </a:prstGeom>
          <a:noFill/>
        </p:spPr>
        <p:txBody>
          <a:bodyPr wrap="square" rtlCol="0">
            <a:spAutoFit/>
          </a:bodyPr>
          <a:lstStyle/>
          <a:p>
            <a:r>
              <a:rPr lang="fr-FR" sz="1350" dirty="0"/>
              <a:t>Levy </a:t>
            </a:r>
            <a:r>
              <a:rPr lang="fr-FR" sz="1350" i="1" dirty="0"/>
              <a:t>Nat </a:t>
            </a:r>
            <a:r>
              <a:rPr lang="fr-FR" sz="1350" i="1" dirty="0" err="1"/>
              <a:t>Rev</a:t>
            </a:r>
            <a:r>
              <a:rPr lang="fr-FR" sz="1350" i="1" dirty="0"/>
              <a:t> </a:t>
            </a:r>
            <a:r>
              <a:rPr lang="fr-FR" sz="1350" i="1" dirty="0" err="1"/>
              <a:t>Cardiol</a:t>
            </a:r>
            <a:r>
              <a:rPr lang="fr-FR" sz="1350" i="1" dirty="0"/>
              <a:t> </a:t>
            </a:r>
            <a:r>
              <a:rPr lang="fr-FR" sz="1350" dirty="0"/>
              <a:t>2018</a:t>
            </a:r>
          </a:p>
        </p:txBody>
      </p:sp>
      <p:sp>
        <p:nvSpPr>
          <p:cNvPr id="2" name="Titre 1">
            <a:extLst>
              <a:ext uri="{FF2B5EF4-FFF2-40B4-BE49-F238E27FC236}">
                <a16:creationId xmlns:a16="http://schemas.microsoft.com/office/drawing/2014/main" id="{2A2CADA6-8F71-E1A1-E62A-29170984FEEE}"/>
              </a:ext>
            </a:extLst>
          </p:cNvPr>
          <p:cNvSpPr txBox="1">
            <a:spLocks/>
          </p:cNvSpPr>
          <p:nvPr/>
        </p:nvSpPr>
        <p:spPr>
          <a:xfrm>
            <a:off x="130265" y="761448"/>
            <a:ext cx="8264156" cy="950995"/>
          </a:xfrm>
          <a:prstGeom prst="rect">
            <a:avLst/>
          </a:prstGeom>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fr-FR" sz="2700" dirty="0">
                <a:solidFill>
                  <a:schemeClr val="bg2">
                    <a:lumMod val="50000"/>
                  </a:schemeClr>
                </a:solidFill>
                <a:latin typeface="Aptos" panose="020B0004020202020204" pitchFamily="34" charset="0"/>
              </a:rPr>
              <a:t>L’</a:t>
            </a:r>
            <a:r>
              <a:rPr lang="fr-FR" sz="2700" dirty="0" err="1">
                <a:solidFill>
                  <a:schemeClr val="bg2">
                    <a:lumMod val="50000"/>
                  </a:schemeClr>
                </a:solidFill>
                <a:latin typeface="Aptos" panose="020B0004020202020204" pitchFamily="34" charset="0"/>
              </a:rPr>
              <a:t>andexanet</a:t>
            </a:r>
            <a:r>
              <a:rPr lang="fr-FR" sz="2700" dirty="0">
                <a:solidFill>
                  <a:schemeClr val="bg2">
                    <a:lumMod val="50000"/>
                  </a:schemeClr>
                </a:solidFill>
                <a:latin typeface="Aptos" panose="020B0004020202020204" pitchFamily="34" charset="0"/>
              </a:rPr>
              <a:t> alfa: antidote </a:t>
            </a:r>
            <a:r>
              <a:rPr lang="fr-FR" sz="2700" dirty="0" err="1">
                <a:solidFill>
                  <a:schemeClr val="bg2">
                    <a:lumMod val="50000"/>
                  </a:schemeClr>
                </a:solidFill>
                <a:latin typeface="Aptos" panose="020B0004020202020204" pitchFamily="34" charset="0"/>
              </a:rPr>
              <a:t>anti-Xa</a:t>
            </a:r>
            <a:r>
              <a:rPr lang="fr-FR" sz="2700" dirty="0">
                <a:solidFill>
                  <a:schemeClr val="bg2">
                    <a:lumMod val="50000"/>
                  </a:schemeClr>
                </a:solidFill>
                <a:latin typeface="Aptos" panose="020B0004020202020204" pitchFamily="34" charset="0"/>
              </a:rPr>
              <a:t> </a:t>
            </a:r>
          </a:p>
          <a:p>
            <a:pPr algn="ctr"/>
            <a:r>
              <a:rPr lang="fr-FR" sz="2700" dirty="0">
                <a:solidFill>
                  <a:schemeClr val="bg2">
                    <a:lumMod val="50000"/>
                  </a:schemeClr>
                </a:solidFill>
                <a:latin typeface="Aptos" panose="020B0004020202020204" pitchFamily="34" charset="0"/>
              </a:rPr>
              <a:t>(non disponible       )</a:t>
            </a:r>
          </a:p>
        </p:txBody>
      </p:sp>
      <p:pic>
        <p:nvPicPr>
          <p:cNvPr id="5" name="Image 4" descr="Une image contenant Rectangle, carré, Caractère coloré, capture d’écran&#10;&#10;Description générée automatiquement">
            <a:extLst>
              <a:ext uri="{FF2B5EF4-FFF2-40B4-BE49-F238E27FC236}">
                <a16:creationId xmlns:a16="http://schemas.microsoft.com/office/drawing/2014/main" id="{9BDEB93B-3A08-179A-7AC5-E92E502F5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563" y="1219599"/>
            <a:ext cx="397547" cy="265950"/>
          </a:xfrm>
          <a:prstGeom prst="rect">
            <a:avLst/>
          </a:prstGeom>
        </p:spPr>
      </p:pic>
      <p:pic>
        <p:nvPicPr>
          <p:cNvPr id="12" name="Image 11" descr="Une image contenant texte, médicament, bouteille, Médicament sous ordonnance&#10;&#10;Description générée automatiquement">
            <a:extLst>
              <a:ext uri="{FF2B5EF4-FFF2-40B4-BE49-F238E27FC236}">
                <a16:creationId xmlns:a16="http://schemas.microsoft.com/office/drawing/2014/main" id="{CD614BB1-8C12-0FAD-933B-DDCEEBF37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99" y="1859973"/>
            <a:ext cx="1136650" cy="1897472"/>
          </a:xfrm>
          <a:prstGeom prst="rect">
            <a:avLst/>
          </a:prstGeom>
        </p:spPr>
      </p:pic>
      <p:sp>
        <p:nvSpPr>
          <p:cNvPr id="13" name="Rectangle 12">
            <a:extLst>
              <a:ext uri="{FF2B5EF4-FFF2-40B4-BE49-F238E27FC236}">
                <a16:creationId xmlns:a16="http://schemas.microsoft.com/office/drawing/2014/main" id="{98CEFE42-E10B-C9D1-9B31-B36D4B1DF300}"/>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Google Shape;365;p39">
            <a:extLst>
              <a:ext uri="{FF2B5EF4-FFF2-40B4-BE49-F238E27FC236}">
                <a16:creationId xmlns:a16="http://schemas.microsoft.com/office/drawing/2014/main" id="{665B8292-C4ED-9DA1-06F2-27DABC2C5FB8}"/>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203093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52" name="Graphique 51" descr="Eau avec un remplissage uni">
            <a:extLst>
              <a:ext uri="{FF2B5EF4-FFF2-40B4-BE49-F238E27FC236}">
                <a16:creationId xmlns:a16="http://schemas.microsoft.com/office/drawing/2014/main" id="{275C0795-DB0C-B461-6301-FD0F1A2192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5891" y="1011937"/>
            <a:ext cx="1987209" cy="1987209"/>
          </a:xfrm>
          <a:prstGeom prst="rect">
            <a:avLst/>
          </a:prstGeom>
        </p:spPr>
      </p:pic>
      <p:sp>
        <p:nvSpPr>
          <p:cNvPr id="365" name="Google Shape;365;p39"/>
          <p:cNvSpPr txBox="1">
            <a:spLocks noGrp="1"/>
          </p:cNvSpPr>
          <p:nvPr>
            <p:ph type="title"/>
          </p:nvPr>
        </p:nvSpPr>
        <p:spPr>
          <a:xfrm>
            <a:off x="720000" y="55223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Anticoagulants </a:t>
            </a:r>
            <a:endParaRPr dirty="0"/>
          </a:p>
        </p:txBody>
      </p:sp>
      <p:sp>
        <p:nvSpPr>
          <p:cNvPr id="367" name="Google Shape;367;p39"/>
          <p:cNvSpPr txBox="1">
            <a:spLocks noGrp="1"/>
          </p:cNvSpPr>
          <p:nvPr>
            <p:ph type="subTitle" idx="1"/>
          </p:nvPr>
        </p:nvSpPr>
        <p:spPr>
          <a:xfrm>
            <a:off x="794991" y="2718336"/>
            <a:ext cx="2354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chemeClr val="bg2"/>
                </a:solidFill>
              </a:rPr>
              <a:t>Fluindione</a:t>
            </a:r>
            <a:r>
              <a:rPr lang="en" dirty="0">
                <a:solidFill>
                  <a:schemeClr val="bg2"/>
                </a:solidFill>
              </a:rPr>
              <a:t>, </a:t>
            </a:r>
            <a:r>
              <a:rPr lang="en" dirty="0" err="1">
                <a:solidFill>
                  <a:schemeClr val="bg2"/>
                </a:solidFill>
              </a:rPr>
              <a:t>warfarine</a:t>
            </a:r>
            <a:r>
              <a:rPr lang="en" dirty="0">
                <a:solidFill>
                  <a:schemeClr val="bg2"/>
                </a:solidFill>
              </a:rPr>
              <a:t>, </a:t>
            </a:r>
            <a:r>
              <a:rPr lang="en" dirty="0" err="1">
                <a:solidFill>
                  <a:schemeClr val="bg2"/>
                </a:solidFill>
              </a:rPr>
              <a:t>acénocoumarol</a:t>
            </a:r>
            <a:endParaRPr dirty="0">
              <a:solidFill>
                <a:schemeClr val="bg2"/>
              </a:solidFill>
            </a:endParaRPr>
          </a:p>
        </p:txBody>
      </p:sp>
      <p:sp>
        <p:nvSpPr>
          <p:cNvPr id="376" name="Google Shape;376;p39"/>
          <p:cNvSpPr txBox="1">
            <a:spLocks noGrp="1"/>
          </p:cNvSpPr>
          <p:nvPr>
            <p:ph type="subTitle" idx="14"/>
          </p:nvPr>
        </p:nvSpPr>
        <p:spPr>
          <a:xfrm>
            <a:off x="677741" y="2118186"/>
            <a:ext cx="23544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tx1"/>
                </a:solidFill>
              </a:rPr>
              <a:t>AVK</a:t>
            </a:r>
            <a:endParaRPr dirty="0">
              <a:solidFill>
                <a:schemeClr val="tx1"/>
              </a:solidFill>
            </a:endParaRPr>
          </a:p>
        </p:txBody>
      </p:sp>
      <p:pic>
        <p:nvPicPr>
          <p:cNvPr id="29" name="Graphique 28" descr="Eau avec un remplissage uni">
            <a:extLst>
              <a:ext uri="{FF2B5EF4-FFF2-40B4-BE49-F238E27FC236}">
                <a16:creationId xmlns:a16="http://schemas.microsoft.com/office/drawing/2014/main" id="{780E6A12-1269-17E8-C198-AAC5A5115D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5366" y="953724"/>
            <a:ext cx="1987209" cy="1987209"/>
          </a:xfrm>
          <a:prstGeom prst="rect">
            <a:avLst/>
          </a:prstGeom>
        </p:spPr>
      </p:pic>
      <p:sp>
        <p:nvSpPr>
          <p:cNvPr id="30" name="Google Shape;376;p39">
            <a:extLst>
              <a:ext uri="{FF2B5EF4-FFF2-40B4-BE49-F238E27FC236}">
                <a16:creationId xmlns:a16="http://schemas.microsoft.com/office/drawing/2014/main" id="{4711B549-405D-D151-1DB6-AD276336CE96}"/>
              </a:ext>
            </a:extLst>
          </p:cNvPr>
          <p:cNvSpPr txBox="1">
            <a:spLocks/>
          </p:cNvSpPr>
          <p:nvPr/>
        </p:nvSpPr>
        <p:spPr>
          <a:xfrm>
            <a:off x="3231182" y="2233536"/>
            <a:ext cx="2354400" cy="484800"/>
          </a:xfrm>
          <a:prstGeom prst="rect">
            <a:avLst/>
          </a:prstGeom>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2400"/>
              <a:buFont typeface="DM Sans"/>
              <a:buNone/>
              <a:defRPr sz="2200" b="1" i="0" u="none" strike="noStrike" cap="none">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marR="0" lvl="1"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2pPr>
            <a:lvl3pPr marR="0" lvl="2"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3pPr>
            <a:lvl4pPr marR="0" lvl="3"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4pPr>
            <a:lvl5pPr marR="0" lvl="4"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5pPr>
            <a:lvl6pPr marR="0" lvl="5"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6pPr>
            <a:lvl7pPr marR="0" lvl="6"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7pPr>
            <a:lvl8pPr marR="0" lvl="7"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8pPr>
            <a:lvl9pPr marR="0" lvl="8"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9pPr>
          </a:lstStyle>
          <a:p>
            <a:r>
              <a:rPr lang="fr-FR" dirty="0">
                <a:solidFill>
                  <a:schemeClr val="tx1"/>
                </a:solidFill>
              </a:rPr>
              <a:t>Anti</a:t>
            </a:r>
          </a:p>
          <a:p>
            <a:r>
              <a:rPr lang="fr-FR" dirty="0" err="1">
                <a:solidFill>
                  <a:schemeClr val="tx1"/>
                </a:solidFill>
              </a:rPr>
              <a:t>IIa</a:t>
            </a:r>
            <a:endParaRPr lang="fr-FR" dirty="0">
              <a:solidFill>
                <a:schemeClr val="tx1"/>
              </a:solidFill>
            </a:endParaRPr>
          </a:p>
        </p:txBody>
      </p:sp>
      <p:sp>
        <p:nvSpPr>
          <p:cNvPr id="31" name="Google Shape;367;p39">
            <a:extLst>
              <a:ext uri="{FF2B5EF4-FFF2-40B4-BE49-F238E27FC236}">
                <a16:creationId xmlns:a16="http://schemas.microsoft.com/office/drawing/2014/main" id="{40B4DC6B-69B1-E678-C3FB-94120149D6E0}"/>
              </a:ext>
            </a:extLst>
          </p:cNvPr>
          <p:cNvSpPr txBox="1">
            <a:spLocks/>
          </p:cNvSpPr>
          <p:nvPr/>
        </p:nvSpPr>
        <p:spPr>
          <a:xfrm>
            <a:off x="3231182" y="2684474"/>
            <a:ext cx="23544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Praktika Medium Condensed" panose="00000606000000000000" pitchFamily="50" charset="0"/>
                <a:ea typeface="Praktika Medium Condensed" panose="00000606000000000000" pitchFamily="50" charset="0"/>
                <a:cs typeface="Arial"/>
                <a:sym typeface="Arial"/>
              </a:defRPr>
            </a:lvl1pPr>
            <a:lvl2pPr marR="0" lvl="1"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2pPr>
            <a:lvl3pPr marR="0" lvl="2"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3pPr>
            <a:lvl4pPr marR="0" lvl="3"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4pPr>
            <a:lvl5pPr marR="0" lvl="4"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5pPr>
            <a:lvl6pPr marR="0" lvl="5"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fr-FR" dirty="0">
                <a:solidFill>
                  <a:schemeClr val="bg2"/>
                </a:solidFill>
              </a:rPr>
              <a:t>dabigatran</a:t>
            </a:r>
          </a:p>
        </p:txBody>
      </p:sp>
      <p:pic>
        <p:nvPicPr>
          <p:cNvPr id="51" name="Graphique 50" descr="Eau avec un remplissage uni">
            <a:extLst>
              <a:ext uri="{FF2B5EF4-FFF2-40B4-BE49-F238E27FC236}">
                <a16:creationId xmlns:a16="http://schemas.microsoft.com/office/drawing/2014/main" id="{575ACF0D-CD80-C0B5-576F-8C8F2F1646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265048" y="983615"/>
            <a:ext cx="1987209" cy="1987209"/>
          </a:xfrm>
          <a:prstGeom prst="rect">
            <a:avLst/>
          </a:prstGeom>
        </p:spPr>
      </p:pic>
      <p:sp>
        <p:nvSpPr>
          <p:cNvPr id="55" name="Google Shape;376;p39">
            <a:extLst>
              <a:ext uri="{FF2B5EF4-FFF2-40B4-BE49-F238E27FC236}">
                <a16:creationId xmlns:a16="http://schemas.microsoft.com/office/drawing/2014/main" id="{A1DA32E5-6099-DBC2-986F-0A828A6675C7}"/>
              </a:ext>
            </a:extLst>
          </p:cNvPr>
          <p:cNvSpPr txBox="1">
            <a:spLocks/>
          </p:cNvSpPr>
          <p:nvPr/>
        </p:nvSpPr>
        <p:spPr>
          <a:xfrm>
            <a:off x="6069600" y="2192116"/>
            <a:ext cx="2354400" cy="484800"/>
          </a:xfrm>
          <a:prstGeom prst="rect">
            <a:avLst/>
          </a:prstGeom>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2400"/>
              <a:buFont typeface="DM Sans"/>
              <a:buNone/>
              <a:defRPr sz="2200" b="1" i="0" u="none" strike="noStrike" cap="none">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marR="0" lvl="1"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2pPr>
            <a:lvl3pPr marR="0" lvl="2"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3pPr>
            <a:lvl4pPr marR="0" lvl="3"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4pPr>
            <a:lvl5pPr marR="0" lvl="4"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5pPr>
            <a:lvl6pPr marR="0" lvl="5"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6pPr>
            <a:lvl7pPr marR="0" lvl="6"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7pPr>
            <a:lvl8pPr marR="0" lvl="7"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8pPr>
            <a:lvl9pPr marR="0" lvl="8"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9pPr>
          </a:lstStyle>
          <a:p>
            <a:r>
              <a:rPr lang="fr-FR" dirty="0">
                <a:solidFill>
                  <a:schemeClr val="tx1"/>
                </a:solidFill>
              </a:rPr>
              <a:t>Anti</a:t>
            </a:r>
          </a:p>
          <a:p>
            <a:r>
              <a:rPr lang="fr-FR" dirty="0">
                <a:solidFill>
                  <a:schemeClr val="tx1"/>
                </a:solidFill>
              </a:rPr>
              <a:t>Xa</a:t>
            </a:r>
          </a:p>
        </p:txBody>
      </p:sp>
      <p:pic>
        <p:nvPicPr>
          <p:cNvPr id="56" name="Graphique 55" descr="Eau avec un remplissage uni">
            <a:extLst>
              <a:ext uri="{FF2B5EF4-FFF2-40B4-BE49-F238E27FC236}">
                <a16:creationId xmlns:a16="http://schemas.microsoft.com/office/drawing/2014/main" id="{49416EBC-745C-440B-E4DF-2793E43BF07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2736" y="2892930"/>
            <a:ext cx="1987209" cy="1987209"/>
          </a:xfrm>
          <a:prstGeom prst="rect">
            <a:avLst/>
          </a:prstGeom>
        </p:spPr>
      </p:pic>
      <p:pic>
        <p:nvPicPr>
          <p:cNvPr id="57" name="Graphique 56" descr="Eau avec un remplissage uni">
            <a:extLst>
              <a:ext uri="{FF2B5EF4-FFF2-40B4-BE49-F238E27FC236}">
                <a16:creationId xmlns:a16="http://schemas.microsoft.com/office/drawing/2014/main" id="{D9A212D3-8F31-8D21-532D-6D18A02152F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35366" y="2917923"/>
            <a:ext cx="1987209" cy="1987209"/>
          </a:xfrm>
          <a:prstGeom prst="rect">
            <a:avLst/>
          </a:prstGeom>
        </p:spPr>
      </p:pic>
      <p:pic>
        <p:nvPicPr>
          <p:cNvPr id="58" name="Graphique 57" descr="Eau avec un remplissage uni">
            <a:extLst>
              <a:ext uri="{FF2B5EF4-FFF2-40B4-BE49-F238E27FC236}">
                <a16:creationId xmlns:a16="http://schemas.microsoft.com/office/drawing/2014/main" id="{D63FEC89-945C-2FC0-6307-72D3F921CAB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253195" y="2940933"/>
            <a:ext cx="1987209" cy="1987209"/>
          </a:xfrm>
          <a:prstGeom prst="rect">
            <a:avLst/>
          </a:prstGeom>
        </p:spPr>
      </p:pic>
      <p:sp>
        <p:nvSpPr>
          <p:cNvPr id="59" name="Google Shape;376;p39">
            <a:extLst>
              <a:ext uri="{FF2B5EF4-FFF2-40B4-BE49-F238E27FC236}">
                <a16:creationId xmlns:a16="http://schemas.microsoft.com/office/drawing/2014/main" id="{D7B4A20F-6877-FF09-DEB7-AFC90EF4C586}"/>
              </a:ext>
            </a:extLst>
          </p:cNvPr>
          <p:cNvSpPr txBox="1">
            <a:spLocks/>
          </p:cNvSpPr>
          <p:nvPr/>
        </p:nvSpPr>
        <p:spPr>
          <a:xfrm>
            <a:off x="639140" y="4078697"/>
            <a:ext cx="2354400" cy="484800"/>
          </a:xfrm>
          <a:prstGeom prst="rect">
            <a:avLst/>
          </a:prstGeom>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2400"/>
              <a:buFont typeface="DM Sans"/>
              <a:buNone/>
              <a:defRPr sz="2200" b="1" i="0" u="none" strike="noStrike" cap="none">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marR="0" lvl="1"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2pPr>
            <a:lvl3pPr marR="0" lvl="2"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3pPr>
            <a:lvl4pPr marR="0" lvl="3"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4pPr>
            <a:lvl5pPr marR="0" lvl="4"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5pPr>
            <a:lvl6pPr marR="0" lvl="5"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6pPr>
            <a:lvl7pPr marR="0" lvl="6"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7pPr>
            <a:lvl8pPr marR="0" lvl="7"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8pPr>
            <a:lvl9pPr marR="0" lvl="8"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9pPr>
          </a:lstStyle>
          <a:p>
            <a:r>
              <a:rPr lang="fr-FR" dirty="0">
                <a:solidFill>
                  <a:schemeClr val="tx1"/>
                </a:solidFill>
              </a:rPr>
              <a:t>HBPM</a:t>
            </a:r>
          </a:p>
        </p:txBody>
      </p:sp>
      <p:sp>
        <p:nvSpPr>
          <p:cNvPr id="61" name="Google Shape;376;p39">
            <a:extLst>
              <a:ext uri="{FF2B5EF4-FFF2-40B4-BE49-F238E27FC236}">
                <a16:creationId xmlns:a16="http://schemas.microsoft.com/office/drawing/2014/main" id="{7752C2D1-9BBE-7ADD-44C0-4F6A94432F0F}"/>
              </a:ext>
            </a:extLst>
          </p:cNvPr>
          <p:cNvSpPr txBox="1">
            <a:spLocks/>
          </p:cNvSpPr>
          <p:nvPr/>
        </p:nvSpPr>
        <p:spPr>
          <a:xfrm>
            <a:off x="3231182" y="4020993"/>
            <a:ext cx="2354400" cy="484800"/>
          </a:xfrm>
          <a:prstGeom prst="rect">
            <a:avLst/>
          </a:prstGeom>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2400"/>
              <a:buFont typeface="DM Sans"/>
              <a:buNone/>
              <a:defRPr sz="2200" b="1" i="0" u="none" strike="noStrike" cap="none">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marR="0" lvl="1"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2pPr>
            <a:lvl3pPr marR="0" lvl="2"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3pPr>
            <a:lvl4pPr marR="0" lvl="3"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4pPr>
            <a:lvl5pPr marR="0" lvl="4"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5pPr>
            <a:lvl6pPr marR="0" lvl="5"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6pPr>
            <a:lvl7pPr marR="0" lvl="6"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7pPr>
            <a:lvl8pPr marR="0" lvl="7"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8pPr>
            <a:lvl9pPr marR="0" lvl="8"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9pPr>
          </a:lstStyle>
          <a:p>
            <a:r>
              <a:rPr lang="fr-FR" dirty="0">
                <a:solidFill>
                  <a:schemeClr val="tx1"/>
                </a:solidFill>
              </a:rPr>
              <a:t>HNF</a:t>
            </a:r>
          </a:p>
        </p:txBody>
      </p:sp>
      <p:sp>
        <p:nvSpPr>
          <p:cNvPr id="62" name="Google Shape;376;p39">
            <a:extLst>
              <a:ext uri="{FF2B5EF4-FFF2-40B4-BE49-F238E27FC236}">
                <a16:creationId xmlns:a16="http://schemas.microsoft.com/office/drawing/2014/main" id="{C292506D-615F-2FFA-9C77-905E487736D0}"/>
              </a:ext>
            </a:extLst>
          </p:cNvPr>
          <p:cNvSpPr txBox="1">
            <a:spLocks/>
          </p:cNvSpPr>
          <p:nvPr/>
        </p:nvSpPr>
        <p:spPr>
          <a:xfrm>
            <a:off x="6081452" y="3965566"/>
            <a:ext cx="2354400" cy="484800"/>
          </a:xfrm>
          <a:prstGeom prst="rect">
            <a:avLst/>
          </a:prstGeom>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2400"/>
              <a:buFont typeface="DM Sans"/>
              <a:buNone/>
              <a:defRPr sz="2200" b="1" i="0" u="none" strike="noStrike" cap="none">
                <a:solidFill>
                  <a:schemeClr val="dk1"/>
                </a:solidFill>
                <a:latin typeface="Praktika ExtraBold Italic" panose="00000900000000000000" pitchFamily="50" charset="0"/>
                <a:ea typeface="Praktika ExtraBold Italic" panose="00000900000000000000" pitchFamily="50" charset="0"/>
                <a:cs typeface="Lato"/>
                <a:sym typeface="Lato"/>
              </a:defRPr>
            </a:lvl1pPr>
            <a:lvl2pPr marR="0" lvl="1"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2pPr>
            <a:lvl3pPr marR="0" lvl="2"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3pPr>
            <a:lvl4pPr marR="0" lvl="3"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4pPr>
            <a:lvl5pPr marR="0" lvl="4" algn="l" rtl="0" eaLnBrk="1" hangingPunct="1">
              <a:lnSpc>
                <a:spcPct val="100000"/>
              </a:lnSpc>
              <a:spcBef>
                <a:spcPts val="0"/>
              </a:spcBef>
              <a:spcAft>
                <a:spcPts val="0"/>
              </a:spcAft>
              <a:buClr>
                <a:srgbClr val="000000"/>
              </a:buClr>
              <a:buSzPts val="2400"/>
              <a:buFont typeface="DM Sans"/>
              <a:buNone/>
              <a:defRPr sz="2400" b="1" i="0" u="none" strike="noStrike" cap="none">
                <a:solidFill>
                  <a:schemeClr val="tx1"/>
                </a:solidFill>
                <a:latin typeface="DM Sans"/>
                <a:ea typeface="DM Sans"/>
                <a:cs typeface="DM Sans"/>
                <a:sym typeface="DM Sans"/>
              </a:defRPr>
            </a:lvl5pPr>
            <a:lvl6pPr marR="0" lvl="5"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6pPr>
            <a:lvl7pPr marR="0" lvl="6"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7pPr>
            <a:lvl8pPr marR="0" lvl="7"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8pPr>
            <a:lvl9pPr marR="0" lvl="8" algn="l" rtl="0" eaLnBrk="1" hangingPunct="1">
              <a:lnSpc>
                <a:spcPct val="100000"/>
              </a:lnSpc>
              <a:spcBef>
                <a:spcPts val="0"/>
              </a:spcBef>
              <a:spcAft>
                <a:spcPts val="0"/>
              </a:spcAft>
              <a:buClr>
                <a:srgbClr val="000000"/>
              </a:buClr>
              <a:buSzPts val="2400"/>
              <a:buFont typeface="DM Sans"/>
              <a:buNone/>
              <a:defRPr sz="2400" b="1" i="0" u="none" strike="noStrike" cap="none">
                <a:solidFill>
                  <a:srgbClr val="000000"/>
                </a:solidFill>
                <a:latin typeface="DM Sans"/>
                <a:ea typeface="DM Sans"/>
                <a:cs typeface="DM Sans"/>
                <a:sym typeface="DM Sans"/>
              </a:defRPr>
            </a:lvl9pPr>
          </a:lstStyle>
          <a:p>
            <a:r>
              <a:rPr lang="fr-FR" sz="1200" dirty="0">
                <a:solidFill>
                  <a:schemeClr val="tx1"/>
                </a:solidFill>
              </a:rPr>
              <a:t>Fondaparinux</a:t>
            </a:r>
          </a:p>
        </p:txBody>
      </p:sp>
      <p:sp>
        <p:nvSpPr>
          <p:cNvPr id="63" name="Google Shape;367;p39">
            <a:extLst>
              <a:ext uri="{FF2B5EF4-FFF2-40B4-BE49-F238E27FC236}">
                <a16:creationId xmlns:a16="http://schemas.microsoft.com/office/drawing/2014/main" id="{FB9918E1-BD81-2713-28D2-9BC60A3461E3}"/>
              </a:ext>
            </a:extLst>
          </p:cNvPr>
          <p:cNvSpPr txBox="1">
            <a:spLocks/>
          </p:cNvSpPr>
          <p:nvPr/>
        </p:nvSpPr>
        <p:spPr>
          <a:xfrm>
            <a:off x="6024841" y="2742149"/>
            <a:ext cx="23544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Praktika Medium Condensed" panose="00000606000000000000" pitchFamily="50" charset="0"/>
                <a:ea typeface="Praktika Medium Condensed" panose="00000606000000000000" pitchFamily="50" charset="0"/>
                <a:cs typeface="Arial"/>
                <a:sym typeface="Arial"/>
              </a:defRPr>
            </a:lvl1pPr>
            <a:lvl2pPr marR="0" lvl="1"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2pPr>
            <a:lvl3pPr marR="0" lvl="2"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3pPr>
            <a:lvl4pPr marR="0" lvl="3"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4pPr>
            <a:lvl5pPr marR="0" lvl="4" algn="ctr" rtl="0" eaLnBrk="1" hangingPunct="1">
              <a:lnSpc>
                <a:spcPct val="100000"/>
              </a:lnSpc>
              <a:spcBef>
                <a:spcPts val="0"/>
              </a:spcBef>
              <a:spcAft>
                <a:spcPts val="0"/>
              </a:spcAft>
              <a:buClr>
                <a:srgbClr val="000000"/>
              </a:buClr>
              <a:buSzPts val="1400"/>
              <a:buFont typeface="Arial"/>
              <a:buNone/>
              <a:defRPr sz="1400" b="0" i="0" u="none" strike="noStrike" cap="none">
                <a:solidFill>
                  <a:schemeClr val="tx1"/>
                </a:solidFill>
                <a:latin typeface="+mn-lt"/>
                <a:ea typeface="Praktika Medium Condensed" panose="00000606000000000000" pitchFamily="50" charset="0"/>
                <a:cs typeface="Arial"/>
                <a:sym typeface="Arial"/>
              </a:defRPr>
            </a:lvl5pPr>
            <a:lvl6pPr marR="0" lvl="5"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eaLnBrk="1" hangingPunct="1">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fr-FR" dirty="0" err="1">
                <a:solidFill>
                  <a:schemeClr val="bg2"/>
                </a:solidFill>
              </a:rPr>
              <a:t>rivaroxaban</a:t>
            </a:r>
            <a:r>
              <a:rPr lang="fr-FR" dirty="0">
                <a:solidFill>
                  <a:schemeClr val="bg2"/>
                </a:solidFill>
              </a:rPr>
              <a:t>, </a:t>
            </a:r>
            <a:r>
              <a:rPr lang="fr-FR" dirty="0" err="1">
                <a:solidFill>
                  <a:schemeClr val="bg2"/>
                </a:solidFill>
              </a:rPr>
              <a:t>apixaban</a:t>
            </a:r>
            <a:r>
              <a:rPr lang="fr-FR" dirty="0">
                <a:solidFill>
                  <a:schemeClr val="bg2"/>
                </a:solidFill>
              </a:rPr>
              <a:t>, </a:t>
            </a:r>
            <a:r>
              <a:rPr lang="fr-FR" dirty="0" err="1">
                <a:solidFill>
                  <a:schemeClr val="bg2"/>
                </a:solidFill>
              </a:rPr>
              <a:t>edoxaban</a:t>
            </a:r>
            <a:endParaRPr lang="fr-FR" dirty="0">
              <a:solidFill>
                <a:schemeClr val="bg2"/>
              </a:solidFill>
            </a:endParaRPr>
          </a:p>
          <a:p>
            <a:endParaRPr lang="fr-FR" dirty="0">
              <a:solidFill>
                <a:schemeClr val="bg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B20D11-6EC9-96A1-8C97-24960F3B170A}"/>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Google Shape;365;p39">
            <a:extLst>
              <a:ext uri="{FF2B5EF4-FFF2-40B4-BE49-F238E27FC236}">
                <a16:creationId xmlns:a16="http://schemas.microsoft.com/office/drawing/2014/main" id="{180738B3-90C1-19B4-2471-6E2DC5E7328D}"/>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
        <p:nvSpPr>
          <p:cNvPr id="6" name="Espace réservé du numéro de diapositive 5">
            <a:extLst>
              <a:ext uri="{FF2B5EF4-FFF2-40B4-BE49-F238E27FC236}">
                <a16:creationId xmlns:a16="http://schemas.microsoft.com/office/drawing/2014/main" id="{2C92A1F2-66E6-4D61-9FD8-2A50EC0299E5}"/>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20</a:t>
            </a:fld>
            <a:endParaRPr lang="fr-FR"/>
          </a:p>
        </p:txBody>
      </p:sp>
      <p:pic>
        <p:nvPicPr>
          <p:cNvPr id="5" name="Image 4" descr="Une image contenant Rectangle, carré, Caractère coloré, capture d’écran&#10;&#10;Description générée automatiquement">
            <a:extLst>
              <a:ext uri="{FF2B5EF4-FFF2-40B4-BE49-F238E27FC236}">
                <a16:creationId xmlns:a16="http://schemas.microsoft.com/office/drawing/2014/main" id="{9BDEB93B-3A08-179A-7AC5-E92E502F5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9754" y="144531"/>
            <a:ext cx="397547" cy="265950"/>
          </a:xfrm>
          <a:prstGeom prst="rect">
            <a:avLst/>
          </a:prstGeom>
        </p:spPr>
      </p:pic>
      <p:pic>
        <p:nvPicPr>
          <p:cNvPr id="13" name="Espace réservé du contenu 4">
            <a:extLst>
              <a:ext uri="{FF2B5EF4-FFF2-40B4-BE49-F238E27FC236}">
                <a16:creationId xmlns:a16="http://schemas.microsoft.com/office/drawing/2014/main" id="{E84C9620-70BA-C31B-4A90-5C20BE39C45C}"/>
              </a:ext>
            </a:extLst>
          </p:cNvPr>
          <p:cNvPicPr>
            <a:picLocks noChangeAspect="1"/>
          </p:cNvPicPr>
          <p:nvPr/>
        </p:nvPicPr>
        <p:blipFill>
          <a:blip r:embed="rId3"/>
          <a:stretch>
            <a:fillRect/>
          </a:stretch>
        </p:blipFill>
        <p:spPr>
          <a:xfrm>
            <a:off x="173817" y="489888"/>
            <a:ext cx="3289210" cy="1226067"/>
          </a:xfrm>
          <a:prstGeom prst="rect">
            <a:avLst/>
          </a:prstGeom>
        </p:spPr>
      </p:pic>
      <p:sp>
        <p:nvSpPr>
          <p:cNvPr id="14" name="ZoneTexte 13">
            <a:extLst>
              <a:ext uri="{FF2B5EF4-FFF2-40B4-BE49-F238E27FC236}">
                <a16:creationId xmlns:a16="http://schemas.microsoft.com/office/drawing/2014/main" id="{84A2F158-62D6-8AF1-128D-22F939B3F438}"/>
              </a:ext>
            </a:extLst>
          </p:cNvPr>
          <p:cNvSpPr txBox="1"/>
          <p:nvPr/>
        </p:nvSpPr>
        <p:spPr>
          <a:xfrm>
            <a:off x="1905000" y="1687012"/>
            <a:ext cx="1695443" cy="338554"/>
          </a:xfrm>
          <a:prstGeom prst="rect">
            <a:avLst/>
          </a:prstGeom>
          <a:noFill/>
        </p:spPr>
        <p:txBody>
          <a:bodyPr wrap="square" rtlCol="0">
            <a:spAutoFit/>
          </a:bodyPr>
          <a:lstStyle/>
          <a:p>
            <a:r>
              <a:rPr lang="fr-FR" sz="800" dirty="0"/>
              <a:t>Connolly </a:t>
            </a:r>
            <a:r>
              <a:rPr lang="fr-FR" sz="800" i="1" dirty="0"/>
              <a:t>NEJM </a:t>
            </a:r>
            <a:r>
              <a:rPr lang="fr-FR" sz="800" dirty="0"/>
              <a:t>2019; 380: 1326-35</a:t>
            </a:r>
          </a:p>
        </p:txBody>
      </p:sp>
      <p:pic>
        <p:nvPicPr>
          <p:cNvPr id="15" name="Image 14">
            <a:extLst>
              <a:ext uri="{FF2B5EF4-FFF2-40B4-BE49-F238E27FC236}">
                <a16:creationId xmlns:a16="http://schemas.microsoft.com/office/drawing/2014/main" id="{34493E91-655D-541D-862D-24BD4DC65220}"/>
              </a:ext>
            </a:extLst>
          </p:cNvPr>
          <p:cNvPicPr>
            <a:picLocks noChangeAspect="1"/>
          </p:cNvPicPr>
          <p:nvPr/>
        </p:nvPicPr>
        <p:blipFill>
          <a:blip r:embed="rId4"/>
          <a:stretch>
            <a:fillRect/>
          </a:stretch>
        </p:blipFill>
        <p:spPr>
          <a:xfrm>
            <a:off x="5295900" y="-11755"/>
            <a:ext cx="3754261" cy="5106758"/>
          </a:xfrm>
          <a:prstGeom prst="rect">
            <a:avLst/>
          </a:prstGeom>
        </p:spPr>
      </p:pic>
      <p:cxnSp>
        <p:nvCxnSpPr>
          <p:cNvPr id="17" name="Connecteur en arc 16">
            <a:extLst>
              <a:ext uri="{FF2B5EF4-FFF2-40B4-BE49-F238E27FC236}">
                <a16:creationId xmlns:a16="http://schemas.microsoft.com/office/drawing/2014/main" id="{2C1473AF-5329-2689-6091-0ED950D274BB}"/>
              </a:ext>
            </a:extLst>
          </p:cNvPr>
          <p:cNvCxnSpPr/>
          <p:nvPr/>
        </p:nvCxnSpPr>
        <p:spPr>
          <a:xfrm>
            <a:off x="6400800" y="277506"/>
            <a:ext cx="838200" cy="617845"/>
          </a:xfrm>
          <a:prstGeom prst="curvedConnector3">
            <a:avLst/>
          </a:prstGeom>
          <a:ln w="57150">
            <a:solidFill>
              <a:srgbClr val="3D62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necteur en arc 17">
            <a:extLst>
              <a:ext uri="{FF2B5EF4-FFF2-40B4-BE49-F238E27FC236}">
                <a16:creationId xmlns:a16="http://schemas.microsoft.com/office/drawing/2014/main" id="{F2371A9E-B427-442A-EC9F-96E766B001EB}"/>
              </a:ext>
            </a:extLst>
          </p:cNvPr>
          <p:cNvCxnSpPr/>
          <p:nvPr/>
        </p:nvCxnSpPr>
        <p:spPr>
          <a:xfrm>
            <a:off x="6400800" y="1953906"/>
            <a:ext cx="838200" cy="617845"/>
          </a:xfrm>
          <a:prstGeom prst="curvedConnector3">
            <a:avLst/>
          </a:prstGeom>
          <a:ln w="57150">
            <a:solidFill>
              <a:srgbClr val="3D62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onnecteur en arc 18">
            <a:extLst>
              <a:ext uri="{FF2B5EF4-FFF2-40B4-BE49-F238E27FC236}">
                <a16:creationId xmlns:a16="http://schemas.microsoft.com/office/drawing/2014/main" id="{90ED4EAB-6BD4-81BF-6310-79E480728965}"/>
              </a:ext>
            </a:extLst>
          </p:cNvPr>
          <p:cNvCxnSpPr/>
          <p:nvPr/>
        </p:nvCxnSpPr>
        <p:spPr>
          <a:xfrm>
            <a:off x="6400800" y="3524454"/>
            <a:ext cx="838200" cy="617845"/>
          </a:xfrm>
          <a:prstGeom prst="curvedConnector3">
            <a:avLst/>
          </a:prstGeom>
          <a:ln w="57150">
            <a:solidFill>
              <a:srgbClr val="3D62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20" name="Tableau 19">
            <a:extLst>
              <a:ext uri="{FF2B5EF4-FFF2-40B4-BE49-F238E27FC236}">
                <a16:creationId xmlns:a16="http://schemas.microsoft.com/office/drawing/2014/main" id="{49E17E2F-D7C9-7BB3-C3A3-EA3D36F377CE}"/>
              </a:ext>
            </a:extLst>
          </p:cNvPr>
          <p:cNvGraphicFramePr>
            <a:graphicFrameLocks noGrp="1"/>
          </p:cNvGraphicFramePr>
          <p:nvPr>
            <p:extLst>
              <p:ext uri="{D42A27DB-BD31-4B8C-83A1-F6EECF244321}">
                <p14:modId xmlns:p14="http://schemas.microsoft.com/office/powerpoint/2010/main" val="3584254852"/>
              </p:ext>
            </p:extLst>
          </p:nvPr>
        </p:nvGraphicFramePr>
        <p:xfrm>
          <a:off x="266700" y="3694404"/>
          <a:ext cx="4668661" cy="1390650"/>
        </p:xfrm>
        <a:graphic>
          <a:graphicData uri="http://schemas.openxmlformats.org/drawingml/2006/table">
            <a:tbl>
              <a:tblPr/>
              <a:tblGrid>
                <a:gridCol w="4668661">
                  <a:extLst>
                    <a:ext uri="{9D8B030D-6E8A-4147-A177-3AD203B41FA5}">
                      <a16:colId xmlns:a16="http://schemas.microsoft.com/office/drawing/2014/main" val="4253462746"/>
                    </a:ext>
                  </a:extLst>
                </a:gridCol>
              </a:tblGrid>
              <a:tr h="1390650">
                <a:tc>
                  <a:txBody>
                    <a:bodyPr/>
                    <a:lstStyle/>
                    <a:p>
                      <a:pPr marL="457200" indent="-457200">
                        <a:buFont typeface="Arial" panose="020B0604020202020204" pitchFamily="34" charset="0"/>
                        <a:buChar char="•"/>
                      </a:pPr>
                      <a:r>
                        <a:rPr lang="fr-FR" sz="1400" b="1" dirty="0">
                          <a:solidFill>
                            <a:srgbClr val="C00000"/>
                          </a:solidFill>
                          <a:effectLst/>
                          <a:latin typeface="+mn-lt"/>
                        </a:rPr>
                        <a:t>Environ ¼ des patients conservaient une activité </a:t>
                      </a:r>
                      <a:r>
                        <a:rPr lang="fr-FR" sz="1400" b="1" dirty="0" err="1">
                          <a:solidFill>
                            <a:srgbClr val="C00000"/>
                          </a:solidFill>
                          <a:effectLst/>
                          <a:latin typeface="+mn-lt"/>
                        </a:rPr>
                        <a:t>anti-Xa</a:t>
                      </a:r>
                      <a:r>
                        <a:rPr lang="fr-FR" sz="1400" b="1" dirty="0">
                          <a:solidFill>
                            <a:srgbClr val="C00000"/>
                          </a:solidFill>
                          <a:effectLst/>
                          <a:latin typeface="+mn-lt"/>
                        </a:rPr>
                        <a:t> supérieure à 50 </a:t>
                      </a:r>
                      <a:r>
                        <a:rPr lang="fr-FR" sz="1400" b="1" dirty="0" err="1">
                          <a:solidFill>
                            <a:srgbClr val="C00000"/>
                          </a:solidFill>
                          <a:effectLst/>
                          <a:latin typeface="+mn-lt"/>
                        </a:rPr>
                        <a:t>ng</a:t>
                      </a:r>
                      <a:r>
                        <a:rPr lang="fr-FR" sz="1400" b="1" dirty="0">
                          <a:solidFill>
                            <a:srgbClr val="C00000"/>
                          </a:solidFill>
                          <a:effectLst/>
                          <a:latin typeface="+mn-lt"/>
                        </a:rPr>
                        <a:t>/</a:t>
                      </a:r>
                      <a:r>
                        <a:rPr lang="fr-FR" sz="1400" b="1" dirty="0" err="1">
                          <a:solidFill>
                            <a:srgbClr val="C00000"/>
                          </a:solidFill>
                          <a:effectLst/>
                          <a:latin typeface="+mn-lt"/>
                        </a:rPr>
                        <a:t>mL</a:t>
                      </a:r>
                      <a:endParaRPr lang="fr-FR" sz="1400" b="1" dirty="0">
                        <a:solidFill>
                          <a:srgbClr val="C00000"/>
                        </a:solidFill>
                        <a:effectLst/>
                        <a:latin typeface="+mn-lt"/>
                      </a:endParaRPr>
                    </a:p>
                    <a:p>
                      <a:pPr marL="457200" indent="-457200">
                        <a:buFont typeface="Arial" panose="020B0604020202020204" pitchFamily="34" charset="0"/>
                        <a:buChar char="•"/>
                      </a:pPr>
                      <a:r>
                        <a:rPr lang="fr-FR" sz="1400" dirty="0">
                          <a:effectLst/>
                          <a:latin typeface="+mn-lt"/>
                        </a:rPr>
                        <a:t>rebond d’activité </a:t>
                      </a:r>
                      <a:r>
                        <a:rPr lang="fr-FR" sz="1400" dirty="0" err="1">
                          <a:effectLst/>
                          <a:latin typeface="+mn-lt"/>
                        </a:rPr>
                        <a:t>anti-Xa</a:t>
                      </a:r>
                      <a:r>
                        <a:rPr lang="fr-FR" sz="1400" dirty="0">
                          <a:effectLst/>
                          <a:latin typeface="+mn-lt"/>
                        </a:rPr>
                        <a:t> observé après la fin de la perfusion. </a:t>
                      </a:r>
                    </a:p>
                    <a:p>
                      <a:pPr marL="457200" indent="-457200">
                        <a:buFont typeface="Arial" panose="020B0604020202020204" pitchFamily="34" charset="0"/>
                        <a:buChar char="•"/>
                      </a:pPr>
                      <a:r>
                        <a:rPr lang="fr-FR" sz="1400" dirty="0">
                          <a:effectLst/>
                          <a:latin typeface="+mn-lt"/>
                        </a:rPr>
                        <a:t>Pas de groupe contrôle. </a:t>
                      </a:r>
                    </a:p>
                    <a:p>
                      <a:pPr marL="457200" indent="-457200">
                        <a:buFont typeface="Arial" panose="020B0604020202020204" pitchFamily="34" charset="0"/>
                        <a:buChar char="•"/>
                      </a:pPr>
                      <a:r>
                        <a:rPr lang="fr-FR" sz="1400" dirty="0">
                          <a:effectLst/>
                          <a:latin typeface="+mn-lt"/>
                        </a:rPr>
                        <a:t>Majoration des événements thrombotiques à 30J</a:t>
                      </a:r>
                    </a:p>
                    <a:p>
                      <a:pPr marL="457200" indent="-457200">
                        <a:buFont typeface="Arial" panose="020B0604020202020204" pitchFamily="34" charset="0"/>
                        <a:buChar char="•"/>
                      </a:pPr>
                      <a:r>
                        <a:rPr lang="fr-FR" sz="1400" dirty="0">
                          <a:effectLst/>
                          <a:latin typeface="+mn-lt"/>
                        </a:rPr>
                        <a:t>Coût élevé</a:t>
                      </a:r>
                    </a:p>
                  </a:txBody>
                  <a:tcPr marL="23813" marR="23813" marT="0" marB="0">
                    <a:lnL>
                      <a:noFill/>
                    </a:lnL>
                    <a:lnR>
                      <a:noFill/>
                    </a:lnR>
                    <a:lnT>
                      <a:noFill/>
                    </a:lnT>
                    <a:lnB>
                      <a:noFill/>
                    </a:lnB>
                    <a:noFill/>
                  </a:tcPr>
                </a:tc>
                <a:extLst>
                  <a:ext uri="{0D108BD9-81ED-4DB2-BD59-A6C34878D82A}">
                    <a16:rowId xmlns:a16="http://schemas.microsoft.com/office/drawing/2014/main" val="4200893635"/>
                  </a:ext>
                </a:extLst>
              </a:tr>
            </a:tbl>
          </a:graphicData>
        </a:graphic>
      </p:graphicFrame>
      <p:graphicFrame>
        <p:nvGraphicFramePr>
          <p:cNvPr id="21" name="Tableau 20">
            <a:extLst>
              <a:ext uri="{FF2B5EF4-FFF2-40B4-BE49-F238E27FC236}">
                <a16:creationId xmlns:a16="http://schemas.microsoft.com/office/drawing/2014/main" id="{9F667CFD-E34A-83AC-ABB5-145F4BE8F3A1}"/>
              </a:ext>
            </a:extLst>
          </p:cNvPr>
          <p:cNvGraphicFramePr>
            <a:graphicFrameLocks noGrp="1"/>
          </p:cNvGraphicFramePr>
          <p:nvPr>
            <p:extLst>
              <p:ext uri="{D42A27DB-BD31-4B8C-83A1-F6EECF244321}">
                <p14:modId xmlns:p14="http://schemas.microsoft.com/office/powerpoint/2010/main" val="2132754036"/>
              </p:ext>
            </p:extLst>
          </p:nvPr>
        </p:nvGraphicFramePr>
        <p:xfrm>
          <a:off x="266700" y="2040321"/>
          <a:ext cx="4856044" cy="1280160"/>
        </p:xfrm>
        <a:graphic>
          <a:graphicData uri="http://schemas.openxmlformats.org/drawingml/2006/table">
            <a:tbl>
              <a:tblPr/>
              <a:tblGrid>
                <a:gridCol w="4856044">
                  <a:extLst>
                    <a:ext uri="{9D8B030D-6E8A-4147-A177-3AD203B41FA5}">
                      <a16:colId xmlns:a16="http://schemas.microsoft.com/office/drawing/2014/main" val="3231024974"/>
                    </a:ext>
                  </a:extLst>
                </a:gridCol>
              </a:tblGrid>
              <a:tr h="1219200">
                <a:tc>
                  <a:txBody>
                    <a:bodyPr/>
                    <a:lstStyle/>
                    <a:p>
                      <a:pPr marL="457200" indent="-457200">
                        <a:buFont typeface="Arial" panose="020B0604020202020204" pitchFamily="34" charset="0"/>
                        <a:buChar char="•"/>
                      </a:pPr>
                      <a:r>
                        <a:rPr lang="fr-FR" sz="1050" dirty="0">
                          <a:effectLst/>
                          <a:latin typeface="+mn-lt"/>
                        </a:rPr>
                        <a:t>N= 352 patients, principalement sous </a:t>
                      </a:r>
                      <a:r>
                        <a:rPr lang="fr-FR" sz="1050" dirty="0" err="1">
                          <a:effectLst/>
                          <a:latin typeface="+mn-lt"/>
                        </a:rPr>
                        <a:t>apixaban</a:t>
                      </a:r>
                      <a:r>
                        <a:rPr lang="fr-FR" sz="1050" dirty="0">
                          <a:effectLst/>
                          <a:latin typeface="+mn-lt"/>
                        </a:rPr>
                        <a:t> et </a:t>
                      </a:r>
                      <a:r>
                        <a:rPr lang="fr-FR" sz="1050" dirty="0" err="1">
                          <a:effectLst/>
                          <a:latin typeface="+mn-lt"/>
                        </a:rPr>
                        <a:t>rivaroxaban</a:t>
                      </a:r>
                      <a:r>
                        <a:rPr lang="fr-FR" sz="1050" dirty="0">
                          <a:effectLst/>
                          <a:latin typeface="+mn-lt"/>
                        </a:rPr>
                        <a:t>,</a:t>
                      </a:r>
                    </a:p>
                    <a:p>
                      <a:pPr marL="457200" indent="-457200">
                        <a:buFont typeface="Arial" panose="020B0604020202020204" pitchFamily="34" charset="0"/>
                        <a:buChar char="•"/>
                      </a:pPr>
                      <a:r>
                        <a:rPr lang="fr-FR" sz="1050" dirty="0">
                          <a:effectLst/>
                          <a:latin typeface="+mn-lt"/>
                        </a:rPr>
                        <a:t>présentant une hémorragie grave (intracrânienne 64%).</a:t>
                      </a:r>
                    </a:p>
                    <a:p>
                      <a:pPr marL="0" indent="0">
                        <a:buFont typeface="Arial" panose="020B0604020202020204" pitchFamily="34" charset="0"/>
                        <a:buNone/>
                      </a:pPr>
                      <a:r>
                        <a:rPr lang="fr-FR" sz="1050" b="1" dirty="0">
                          <a:effectLst/>
                          <a:latin typeface="+mn-lt"/>
                        </a:rPr>
                        <a:t>Résultats</a:t>
                      </a:r>
                    </a:p>
                    <a:p>
                      <a:r>
                        <a:rPr lang="fr-FR" sz="1050" dirty="0">
                          <a:effectLst/>
                          <a:latin typeface="+mn-lt"/>
                        </a:rPr>
                        <a:t> Après administration d’</a:t>
                      </a:r>
                      <a:r>
                        <a:rPr lang="fr-FR" sz="1050" dirty="0" err="1">
                          <a:effectLst/>
                          <a:latin typeface="+mn-lt"/>
                        </a:rPr>
                        <a:t>andexanet</a:t>
                      </a:r>
                      <a:r>
                        <a:rPr lang="fr-FR" sz="1050" dirty="0">
                          <a:effectLst/>
                          <a:latin typeface="+mn-lt"/>
                        </a:rPr>
                        <a:t> </a:t>
                      </a:r>
                    </a:p>
                    <a:p>
                      <a:pPr marL="1143000" marR="0" lvl="1" indent="-457200" algn="l" defTabSz="13716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fr-FR" sz="1050" dirty="0">
                          <a:effectLst/>
                          <a:latin typeface="+mn-lt"/>
                        </a:rPr>
                        <a:t>l’activité </a:t>
                      </a:r>
                      <a:r>
                        <a:rPr lang="fr-FR" sz="1050" dirty="0" err="1">
                          <a:effectLst/>
                          <a:latin typeface="+mn-lt"/>
                        </a:rPr>
                        <a:t>anti-Xa</a:t>
                      </a:r>
                      <a:r>
                        <a:rPr lang="fr-FR" sz="1050" dirty="0">
                          <a:effectLst/>
                          <a:latin typeface="+mn-lt"/>
                        </a:rPr>
                        <a:t> plasmatique était réduite de plus de 90% pour l’</a:t>
                      </a:r>
                      <a:r>
                        <a:rPr lang="fr-FR" sz="1050" dirty="0" err="1">
                          <a:effectLst/>
                          <a:latin typeface="+mn-lt"/>
                        </a:rPr>
                        <a:t>apixaban</a:t>
                      </a:r>
                      <a:r>
                        <a:rPr lang="fr-FR" sz="1050" dirty="0">
                          <a:effectLst/>
                          <a:latin typeface="+mn-lt"/>
                        </a:rPr>
                        <a:t> et le </a:t>
                      </a:r>
                      <a:r>
                        <a:rPr lang="fr-FR" sz="1050" dirty="0" err="1">
                          <a:effectLst/>
                          <a:latin typeface="+mn-lt"/>
                        </a:rPr>
                        <a:t>rivaroxaban</a:t>
                      </a:r>
                      <a:r>
                        <a:rPr lang="fr-FR" sz="1050" dirty="0">
                          <a:effectLst/>
                          <a:latin typeface="+mn-lt"/>
                        </a:rPr>
                        <a:t>, </a:t>
                      </a:r>
                    </a:p>
                    <a:p>
                      <a:pPr marL="1143000" lvl="1" indent="-457200">
                        <a:buFont typeface="Courier New" panose="02070309020205020404" pitchFamily="49" charset="0"/>
                        <a:buChar char="o"/>
                      </a:pPr>
                      <a:r>
                        <a:rPr lang="fr-FR" sz="1050" dirty="0">
                          <a:effectLst/>
                          <a:latin typeface="+mn-lt"/>
                        </a:rPr>
                        <a:t>82% des patients présentaient une hémostase jugée bonne ou excellente à 12h </a:t>
                      </a:r>
                      <a:r>
                        <a:rPr lang="fr-FR" sz="1050" i="1" dirty="0">
                          <a:effectLst/>
                          <a:latin typeface="+mn-lt"/>
                        </a:rPr>
                        <a:t>(critères scanographiques pour les hémorragies intracrâniennes). </a:t>
                      </a:r>
                    </a:p>
                  </a:txBody>
                  <a:tcPr marL="23813" marR="23813" marT="0" marB="0">
                    <a:lnL>
                      <a:noFill/>
                    </a:lnL>
                    <a:lnR>
                      <a:noFill/>
                    </a:lnR>
                    <a:lnT>
                      <a:noFill/>
                    </a:lnT>
                    <a:lnB>
                      <a:noFill/>
                    </a:lnB>
                    <a:noFill/>
                  </a:tcPr>
                </a:tc>
                <a:extLst>
                  <a:ext uri="{0D108BD9-81ED-4DB2-BD59-A6C34878D82A}">
                    <a16:rowId xmlns:a16="http://schemas.microsoft.com/office/drawing/2014/main" val="1221216900"/>
                  </a:ext>
                </a:extLst>
              </a:tr>
            </a:tbl>
          </a:graphicData>
        </a:graphic>
      </p:graphicFrame>
      <p:pic>
        <p:nvPicPr>
          <p:cNvPr id="4" name="Graphique 3" descr="Badge à ne plus suivre avec un remplissage uni">
            <a:extLst>
              <a:ext uri="{FF2B5EF4-FFF2-40B4-BE49-F238E27FC236}">
                <a16:creationId xmlns:a16="http://schemas.microsoft.com/office/drawing/2014/main" id="{0C2F7D1F-EA59-536E-B3FF-F82613B317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524454"/>
            <a:ext cx="457200" cy="457200"/>
          </a:xfrm>
          <a:prstGeom prst="rect">
            <a:avLst/>
          </a:prstGeom>
        </p:spPr>
      </p:pic>
      <p:cxnSp>
        <p:nvCxnSpPr>
          <p:cNvPr id="8" name="Connecteur droit avec flèche 7">
            <a:extLst>
              <a:ext uri="{FF2B5EF4-FFF2-40B4-BE49-F238E27FC236}">
                <a16:creationId xmlns:a16="http://schemas.microsoft.com/office/drawing/2014/main" id="{85BB29B2-E134-B115-E971-FB4B9FD7EC56}"/>
              </a:ext>
            </a:extLst>
          </p:cNvPr>
          <p:cNvCxnSpPr/>
          <p:nvPr/>
        </p:nvCxnSpPr>
        <p:spPr>
          <a:xfrm>
            <a:off x="6515100" y="1001202"/>
            <a:ext cx="228600" cy="160645"/>
          </a:xfrm>
          <a:prstGeom prst="straightConnector1">
            <a:avLst/>
          </a:prstGeom>
          <a:ln w="60325">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F05ECD46-A7F6-0631-F3F6-A7FEAE9420CF}"/>
              </a:ext>
            </a:extLst>
          </p:cNvPr>
          <p:cNvCxnSpPr/>
          <p:nvPr/>
        </p:nvCxnSpPr>
        <p:spPr>
          <a:xfrm>
            <a:off x="6438900" y="2571750"/>
            <a:ext cx="228600" cy="160645"/>
          </a:xfrm>
          <a:prstGeom prst="straightConnector1">
            <a:avLst/>
          </a:prstGeom>
          <a:ln w="60325">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F5C49135-C845-B2FF-FBB8-780EC8FE11AF}"/>
              </a:ext>
            </a:extLst>
          </p:cNvPr>
          <p:cNvCxnSpPr/>
          <p:nvPr/>
        </p:nvCxnSpPr>
        <p:spPr>
          <a:xfrm>
            <a:off x="6506451" y="4210050"/>
            <a:ext cx="228600" cy="160645"/>
          </a:xfrm>
          <a:prstGeom prst="straightConnector1">
            <a:avLst/>
          </a:prstGeom>
          <a:ln w="60325">
            <a:solidFill>
              <a:srgbClr val="C0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748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ite web, Publicité en ligne&#10;&#10;Description générée automatiquement">
            <a:extLst>
              <a:ext uri="{FF2B5EF4-FFF2-40B4-BE49-F238E27FC236}">
                <a16:creationId xmlns:a16="http://schemas.microsoft.com/office/drawing/2014/main" id="{D14BC6A4-91F5-5E56-877F-990E97CCA297}"/>
              </a:ext>
            </a:extLst>
          </p:cNvPr>
          <p:cNvPicPr>
            <a:picLocks noChangeAspect="1"/>
          </p:cNvPicPr>
          <p:nvPr/>
        </p:nvPicPr>
        <p:blipFill rotWithShape="1">
          <a:blip r:embed="rId3"/>
          <a:srcRect r="50522" b="79216"/>
          <a:stretch/>
        </p:blipFill>
        <p:spPr>
          <a:xfrm>
            <a:off x="2041936" y="8800"/>
            <a:ext cx="4524233" cy="1228298"/>
          </a:xfrm>
          <a:prstGeom prst="rect">
            <a:avLst/>
          </a:prstGeom>
        </p:spPr>
      </p:pic>
      <p:pic>
        <p:nvPicPr>
          <p:cNvPr id="4" name="Image 3" descr="Une image contenant texte, capture d’écran, Site web, Publicité en ligne&#10;&#10;Description générée automatiquement">
            <a:extLst>
              <a:ext uri="{FF2B5EF4-FFF2-40B4-BE49-F238E27FC236}">
                <a16:creationId xmlns:a16="http://schemas.microsoft.com/office/drawing/2014/main" id="{5BFB0A0F-5AE9-E9B6-E38B-619F1D0B3305}"/>
              </a:ext>
            </a:extLst>
          </p:cNvPr>
          <p:cNvPicPr>
            <a:picLocks noChangeAspect="1"/>
          </p:cNvPicPr>
          <p:nvPr/>
        </p:nvPicPr>
        <p:blipFill rotWithShape="1">
          <a:blip r:embed="rId3"/>
          <a:srcRect l="2678" t="67186" r="68505" b="6483"/>
          <a:stretch/>
        </p:blipFill>
        <p:spPr>
          <a:xfrm>
            <a:off x="0" y="2379099"/>
            <a:ext cx="4681000" cy="2764401"/>
          </a:xfrm>
          <a:prstGeom prst="rect">
            <a:avLst/>
          </a:prstGeom>
        </p:spPr>
      </p:pic>
      <p:pic>
        <p:nvPicPr>
          <p:cNvPr id="2" name="Image 1" descr="Une image contenant texte, capture d’écran, Site web, Publicité en ligne&#10;&#10;Description générée automatiquement">
            <a:extLst>
              <a:ext uri="{FF2B5EF4-FFF2-40B4-BE49-F238E27FC236}">
                <a16:creationId xmlns:a16="http://schemas.microsoft.com/office/drawing/2014/main" id="{DA53ECB5-ED5B-98DA-3A77-ADB6A8CC2ACF}"/>
              </a:ext>
            </a:extLst>
          </p:cNvPr>
          <p:cNvPicPr>
            <a:picLocks noChangeAspect="1"/>
          </p:cNvPicPr>
          <p:nvPr/>
        </p:nvPicPr>
        <p:blipFill rotWithShape="1">
          <a:blip r:embed="rId3"/>
          <a:srcRect l="18919" t="33672" r="69020" b="47353"/>
          <a:stretch/>
        </p:blipFill>
        <p:spPr>
          <a:xfrm>
            <a:off x="0" y="0"/>
            <a:ext cx="2041936" cy="2076255"/>
          </a:xfrm>
          <a:prstGeom prst="rect">
            <a:avLst/>
          </a:prstGeom>
        </p:spPr>
      </p:pic>
      <p:sp>
        <p:nvSpPr>
          <p:cNvPr id="5" name="ZoneTexte 4">
            <a:extLst>
              <a:ext uri="{FF2B5EF4-FFF2-40B4-BE49-F238E27FC236}">
                <a16:creationId xmlns:a16="http://schemas.microsoft.com/office/drawing/2014/main" id="{518D70AD-8DF0-90A4-916B-3C5EDC422A3F}"/>
              </a:ext>
            </a:extLst>
          </p:cNvPr>
          <p:cNvSpPr txBox="1"/>
          <p:nvPr/>
        </p:nvSpPr>
        <p:spPr>
          <a:xfrm>
            <a:off x="5200123" y="3676352"/>
            <a:ext cx="3865818" cy="1077218"/>
          </a:xfrm>
          <a:prstGeom prst="rect">
            <a:avLst/>
          </a:prstGeom>
          <a:noFill/>
        </p:spPr>
        <p:txBody>
          <a:bodyPr wrap="square" rtlCol="0">
            <a:spAutoFit/>
          </a:bodyPr>
          <a:lstStyle/>
          <a:p>
            <a:pPr algn="just" defTabSz="685800">
              <a:buClrTx/>
              <a:defRPr/>
            </a:pPr>
            <a:r>
              <a:rPr lang="fr-FR" sz="1600" b="1" kern="1200" dirty="0">
                <a:solidFill>
                  <a:srgbClr val="4472C4">
                    <a:lumMod val="75000"/>
                  </a:srgbClr>
                </a:solidFill>
                <a:latin typeface="+mn-lt"/>
                <a:ea typeface="+mn-ea"/>
                <a:cs typeface="+mn-cs"/>
              </a:rPr>
              <a:t>O : </a:t>
            </a:r>
          </a:p>
          <a:p>
            <a:pPr algn="just" defTabSz="685800">
              <a:buClrTx/>
              <a:defRPr/>
            </a:pPr>
            <a:r>
              <a:rPr lang="fr-FR" sz="1600" kern="1200" dirty="0">
                <a:solidFill>
                  <a:prstClr val="black"/>
                </a:solidFill>
                <a:latin typeface="+mn-lt"/>
                <a:ea typeface="+mn-ea"/>
                <a:cs typeface="+mn-cs"/>
              </a:rPr>
              <a:t>efficacité hémostatique définie par expansion de l’hématome ≤ 35% entre le volume initial et à 12h, une aggravation du NIHSS de 7 points</a:t>
            </a:r>
          </a:p>
        </p:txBody>
      </p:sp>
      <p:sp>
        <p:nvSpPr>
          <p:cNvPr id="6" name="ZoneTexte 5">
            <a:extLst>
              <a:ext uri="{FF2B5EF4-FFF2-40B4-BE49-F238E27FC236}">
                <a16:creationId xmlns:a16="http://schemas.microsoft.com/office/drawing/2014/main" id="{FCE3BAEC-AAE3-965D-7552-83586C3EE397}"/>
              </a:ext>
            </a:extLst>
          </p:cNvPr>
          <p:cNvSpPr txBox="1"/>
          <p:nvPr/>
        </p:nvSpPr>
        <p:spPr>
          <a:xfrm>
            <a:off x="5200122" y="4643054"/>
            <a:ext cx="3419186" cy="338554"/>
          </a:xfrm>
          <a:prstGeom prst="rect">
            <a:avLst/>
          </a:prstGeom>
          <a:noFill/>
        </p:spPr>
        <p:txBody>
          <a:bodyPr wrap="square" rtlCol="0">
            <a:spAutoFit/>
          </a:bodyPr>
          <a:lstStyle/>
          <a:p>
            <a:pPr algn="just" defTabSz="685800">
              <a:buClrTx/>
              <a:defRPr/>
            </a:pPr>
            <a:r>
              <a:rPr lang="fr-FR" sz="1600" b="1" kern="1200" dirty="0">
                <a:solidFill>
                  <a:srgbClr val="4472C4">
                    <a:lumMod val="75000"/>
                  </a:srgbClr>
                </a:solidFill>
                <a:latin typeface="+mn-lt"/>
                <a:ea typeface="+mn-ea"/>
                <a:cs typeface="+mn-cs"/>
              </a:rPr>
              <a:t>NSN : </a:t>
            </a:r>
            <a:r>
              <a:rPr lang="fr-FR" sz="1600" kern="1200" dirty="0">
                <a:solidFill>
                  <a:prstClr val="black"/>
                </a:solidFill>
                <a:latin typeface="+mn-lt"/>
                <a:ea typeface="+mn-ea"/>
                <a:cs typeface="+mn-cs"/>
              </a:rPr>
              <a:t>530 patients</a:t>
            </a:r>
          </a:p>
        </p:txBody>
      </p:sp>
      <p:sp>
        <p:nvSpPr>
          <p:cNvPr id="7" name="ZoneTexte 6">
            <a:extLst>
              <a:ext uri="{FF2B5EF4-FFF2-40B4-BE49-F238E27FC236}">
                <a16:creationId xmlns:a16="http://schemas.microsoft.com/office/drawing/2014/main" id="{D27CC340-4FD7-F65F-C41B-BAEF5350BC7E}"/>
              </a:ext>
            </a:extLst>
          </p:cNvPr>
          <p:cNvSpPr txBox="1"/>
          <p:nvPr/>
        </p:nvSpPr>
        <p:spPr>
          <a:xfrm>
            <a:off x="5200123" y="1845422"/>
            <a:ext cx="3943877" cy="584775"/>
          </a:xfrm>
          <a:prstGeom prst="rect">
            <a:avLst/>
          </a:prstGeom>
          <a:noFill/>
        </p:spPr>
        <p:txBody>
          <a:bodyPr wrap="square" rtlCol="0">
            <a:spAutoFit/>
          </a:bodyPr>
          <a:lstStyle/>
          <a:p>
            <a:pPr algn="just" defTabSz="685800">
              <a:buClrTx/>
              <a:defRPr/>
            </a:pPr>
            <a:r>
              <a:rPr lang="fr-FR" sz="1600" b="1" kern="1200" dirty="0">
                <a:solidFill>
                  <a:srgbClr val="4472C4">
                    <a:lumMod val="75000"/>
                  </a:srgbClr>
                </a:solidFill>
                <a:latin typeface="+mn-lt"/>
                <a:ea typeface="+mn-ea"/>
                <a:cs typeface="+mn-cs"/>
              </a:rPr>
              <a:t>P : </a:t>
            </a:r>
            <a:r>
              <a:rPr lang="fr-FR" sz="1600" kern="1200" dirty="0">
                <a:solidFill>
                  <a:prstClr val="black"/>
                </a:solidFill>
                <a:latin typeface="+mn-lt"/>
                <a:ea typeface="+mn-ea"/>
                <a:cs typeface="+mn-cs"/>
              </a:rPr>
              <a:t>patients traités par </a:t>
            </a:r>
            <a:r>
              <a:rPr lang="fr-FR" sz="1600" kern="1200" dirty="0" err="1">
                <a:solidFill>
                  <a:prstClr val="black"/>
                </a:solidFill>
                <a:latin typeface="+mn-lt"/>
                <a:ea typeface="+mn-ea"/>
                <a:cs typeface="+mn-cs"/>
              </a:rPr>
              <a:t>anti-Xa</a:t>
            </a:r>
            <a:r>
              <a:rPr lang="fr-FR" sz="1600" kern="1200" dirty="0">
                <a:solidFill>
                  <a:prstClr val="black"/>
                </a:solidFill>
                <a:latin typeface="+mn-lt"/>
                <a:ea typeface="+mn-ea"/>
                <a:cs typeface="+mn-cs"/>
              </a:rPr>
              <a:t> présentant une hémorragie </a:t>
            </a:r>
            <a:r>
              <a:rPr lang="fr-FR" sz="1600" kern="1200" dirty="0" err="1">
                <a:solidFill>
                  <a:prstClr val="black"/>
                </a:solidFill>
                <a:latin typeface="+mn-lt"/>
                <a:ea typeface="+mn-ea"/>
                <a:cs typeface="+mn-cs"/>
              </a:rPr>
              <a:t>intracranienne</a:t>
            </a:r>
            <a:r>
              <a:rPr lang="fr-FR" sz="1600" kern="1200" dirty="0">
                <a:solidFill>
                  <a:prstClr val="black"/>
                </a:solidFill>
                <a:latin typeface="+mn-lt"/>
                <a:ea typeface="+mn-ea"/>
                <a:cs typeface="+mn-cs"/>
              </a:rPr>
              <a:t> aigue.</a:t>
            </a:r>
          </a:p>
        </p:txBody>
      </p:sp>
      <p:sp>
        <p:nvSpPr>
          <p:cNvPr id="8" name="ZoneTexte 7">
            <a:extLst>
              <a:ext uri="{FF2B5EF4-FFF2-40B4-BE49-F238E27FC236}">
                <a16:creationId xmlns:a16="http://schemas.microsoft.com/office/drawing/2014/main" id="{16F22E83-4249-F7C8-022B-B13940697B56}"/>
              </a:ext>
            </a:extLst>
          </p:cNvPr>
          <p:cNvSpPr txBox="1"/>
          <p:nvPr/>
        </p:nvSpPr>
        <p:spPr>
          <a:xfrm>
            <a:off x="5200123" y="2572905"/>
            <a:ext cx="2321906" cy="584775"/>
          </a:xfrm>
          <a:prstGeom prst="rect">
            <a:avLst/>
          </a:prstGeom>
          <a:noFill/>
        </p:spPr>
        <p:txBody>
          <a:bodyPr wrap="square" rtlCol="0">
            <a:spAutoFit/>
          </a:bodyPr>
          <a:lstStyle/>
          <a:p>
            <a:pPr algn="just" defTabSz="685800">
              <a:buClrTx/>
              <a:defRPr/>
            </a:pPr>
            <a:r>
              <a:rPr lang="fr-FR" sz="1600" b="1" kern="1200" dirty="0">
                <a:solidFill>
                  <a:srgbClr val="4472C4">
                    <a:lumMod val="75000"/>
                  </a:srgbClr>
                </a:solidFill>
                <a:latin typeface="+mn-lt"/>
                <a:ea typeface="+mn-ea"/>
                <a:cs typeface="+mn-cs"/>
              </a:rPr>
              <a:t>I : </a:t>
            </a:r>
            <a:r>
              <a:rPr lang="fr-FR" sz="1600" kern="1200" dirty="0" err="1">
                <a:solidFill>
                  <a:prstClr val="black"/>
                </a:solidFill>
                <a:latin typeface="+mn-lt"/>
                <a:ea typeface="+mn-ea"/>
                <a:cs typeface="+mn-cs"/>
              </a:rPr>
              <a:t>Andexanet</a:t>
            </a:r>
            <a:r>
              <a:rPr lang="fr-FR" sz="1600" kern="1200" dirty="0">
                <a:solidFill>
                  <a:prstClr val="black"/>
                </a:solidFill>
                <a:latin typeface="+mn-lt"/>
                <a:ea typeface="+mn-ea"/>
                <a:cs typeface="+mn-cs"/>
              </a:rPr>
              <a:t> (</a:t>
            </a:r>
            <a:r>
              <a:rPr lang="fr-FR" sz="1600" kern="1200" dirty="0" err="1">
                <a:solidFill>
                  <a:prstClr val="black"/>
                </a:solidFill>
                <a:latin typeface="+mn-lt"/>
                <a:ea typeface="+mn-ea"/>
                <a:cs typeface="+mn-cs"/>
              </a:rPr>
              <a:t>bolus+IVSE</a:t>
            </a:r>
            <a:r>
              <a:rPr lang="fr-FR" sz="1600" kern="1200" dirty="0">
                <a:solidFill>
                  <a:prstClr val="black"/>
                </a:solidFill>
                <a:latin typeface="+mn-lt"/>
                <a:ea typeface="+mn-ea"/>
                <a:cs typeface="+mn-cs"/>
              </a:rPr>
              <a:t>)</a:t>
            </a:r>
          </a:p>
          <a:p>
            <a:pPr algn="just" defTabSz="685800">
              <a:buClrTx/>
              <a:defRPr/>
            </a:pPr>
            <a:endParaRPr lang="fr-FR" sz="1600" kern="1200" dirty="0">
              <a:solidFill>
                <a:prstClr val="black"/>
              </a:solidFill>
              <a:latin typeface="+mn-lt"/>
              <a:ea typeface="+mn-ea"/>
              <a:cs typeface="+mn-cs"/>
            </a:endParaRPr>
          </a:p>
        </p:txBody>
      </p:sp>
      <p:sp>
        <p:nvSpPr>
          <p:cNvPr id="9" name="ZoneTexte 8">
            <a:extLst>
              <a:ext uri="{FF2B5EF4-FFF2-40B4-BE49-F238E27FC236}">
                <a16:creationId xmlns:a16="http://schemas.microsoft.com/office/drawing/2014/main" id="{5225F27D-0832-75AD-6524-F6AF8AB5F373}"/>
              </a:ext>
            </a:extLst>
          </p:cNvPr>
          <p:cNvSpPr txBox="1"/>
          <p:nvPr/>
        </p:nvSpPr>
        <p:spPr>
          <a:xfrm>
            <a:off x="5200123" y="3102601"/>
            <a:ext cx="2321906" cy="584775"/>
          </a:xfrm>
          <a:prstGeom prst="rect">
            <a:avLst/>
          </a:prstGeom>
          <a:noFill/>
        </p:spPr>
        <p:txBody>
          <a:bodyPr wrap="square" rtlCol="0">
            <a:spAutoFit/>
          </a:bodyPr>
          <a:lstStyle/>
          <a:p>
            <a:pPr algn="just" defTabSz="685800">
              <a:buClrTx/>
              <a:defRPr/>
            </a:pPr>
            <a:r>
              <a:rPr lang="fr-FR" sz="1600" b="1" kern="1200" dirty="0">
                <a:solidFill>
                  <a:srgbClr val="4472C4">
                    <a:lumMod val="75000"/>
                  </a:srgbClr>
                </a:solidFill>
                <a:latin typeface="+mn-lt"/>
                <a:ea typeface="+mn-ea"/>
                <a:cs typeface="+mn-cs"/>
              </a:rPr>
              <a:t>C : </a:t>
            </a:r>
            <a:r>
              <a:rPr lang="fr-FR" sz="1600" kern="1200" dirty="0" err="1">
                <a:solidFill>
                  <a:prstClr val="black"/>
                </a:solidFill>
                <a:latin typeface="+mn-lt"/>
                <a:ea typeface="+mn-ea"/>
                <a:cs typeface="+mn-cs"/>
              </a:rPr>
              <a:t>Usual</a:t>
            </a:r>
            <a:r>
              <a:rPr lang="fr-FR" sz="1600" kern="1200" dirty="0">
                <a:solidFill>
                  <a:prstClr val="black"/>
                </a:solidFill>
                <a:latin typeface="+mn-lt"/>
                <a:ea typeface="+mn-ea"/>
                <a:cs typeface="+mn-cs"/>
              </a:rPr>
              <a:t> care CCP</a:t>
            </a:r>
          </a:p>
          <a:p>
            <a:pPr algn="just" defTabSz="685800">
              <a:buClrTx/>
              <a:defRPr/>
            </a:pPr>
            <a:endParaRPr lang="fr-FR" sz="1600" kern="1200" dirty="0">
              <a:solidFill>
                <a:prstClr val="black"/>
              </a:solidFill>
              <a:latin typeface="+mn-lt"/>
              <a:ea typeface="+mn-ea"/>
              <a:cs typeface="+mn-cs"/>
            </a:endParaRPr>
          </a:p>
        </p:txBody>
      </p:sp>
      <p:sp>
        <p:nvSpPr>
          <p:cNvPr id="13" name="ZoneTexte 12">
            <a:extLst>
              <a:ext uri="{FF2B5EF4-FFF2-40B4-BE49-F238E27FC236}">
                <a16:creationId xmlns:a16="http://schemas.microsoft.com/office/drawing/2014/main" id="{DE00E953-D37D-0D92-6800-F3FA2B433B29}"/>
              </a:ext>
            </a:extLst>
          </p:cNvPr>
          <p:cNvSpPr txBox="1"/>
          <p:nvPr/>
        </p:nvSpPr>
        <p:spPr>
          <a:xfrm>
            <a:off x="5200122" y="1395223"/>
            <a:ext cx="4338381" cy="615553"/>
          </a:xfrm>
          <a:prstGeom prst="rect">
            <a:avLst/>
          </a:prstGeom>
          <a:noFill/>
        </p:spPr>
        <p:txBody>
          <a:bodyPr wrap="square" rtlCol="0">
            <a:spAutoFit/>
          </a:bodyPr>
          <a:lstStyle/>
          <a:p>
            <a:pPr algn="just" defTabSz="685800">
              <a:buClrTx/>
              <a:defRPr/>
            </a:pPr>
            <a:r>
              <a:rPr lang="fr-FR" sz="1800" b="1" kern="1200" dirty="0">
                <a:solidFill>
                  <a:srgbClr val="4472C4">
                    <a:lumMod val="75000"/>
                  </a:srgbClr>
                </a:solidFill>
                <a:latin typeface="+mn-lt"/>
                <a:ea typeface="+mn-ea"/>
                <a:cs typeface="+mn-cs"/>
              </a:rPr>
              <a:t>Design : </a:t>
            </a:r>
            <a:r>
              <a:rPr lang="fr-FR" sz="1600" kern="1200" dirty="0">
                <a:solidFill>
                  <a:prstClr val="black"/>
                </a:solidFill>
                <a:latin typeface="+mn-lt"/>
                <a:ea typeface="+mn-ea"/>
                <a:cs typeface="+mn-cs"/>
              </a:rPr>
              <a:t>International RCT open label</a:t>
            </a:r>
          </a:p>
          <a:p>
            <a:pPr algn="just" defTabSz="685800">
              <a:buClrTx/>
              <a:defRPr/>
            </a:pPr>
            <a:endParaRPr lang="fr-FR" sz="1600" kern="1200" dirty="0">
              <a:solidFill>
                <a:prstClr val="black"/>
              </a:solidFill>
              <a:latin typeface="+mn-lt"/>
              <a:ea typeface="+mn-ea"/>
              <a:cs typeface="+mn-cs"/>
            </a:endParaRPr>
          </a:p>
        </p:txBody>
      </p:sp>
    </p:spTree>
    <p:extLst>
      <p:ext uri="{BB962C8B-B14F-4D97-AF65-F5344CB8AC3E}">
        <p14:creationId xmlns:p14="http://schemas.microsoft.com/office/powerpoint/2010/main" val="2707021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Site web, Publicité en ligne&#10;&#10;Description générée automatiquement">
            <a:extLst>
              <a:ext uri="{FF2B5EF4-FFF2-40B4-BE49-F238E27FC236}">
                <a16:creationId xmlns:a16="http://schemas.microsoft.com/office/drawing/2014/main" id="{D14BC6A4-91F5-5E56-877F-990E97CCA297}"/>
              </a:ext>
            </a:extLst>
          </p:cNvPr>
          <p:cNvPicPr>
            <a:picLocks noChangeAspect="1"/>
          </p:cNvPicPr>
          <p:nvPr/>
        </p:nvPicPr>
        <p:blipFill rotWithShape="1">
          <a:blip r:embed="rId3"/>
          <a:srcRect r="50522" b="79216"/>
          <a:stretch/>
        </p:blipFill>
        <p:spPr>
          <a:xfrm>
            <a:off x="0" y="0"/>
            <a:ext cx="4524233" cy="1228298"/>
          </a:xfrm>
          <a:prstGeom prst="rect">
            <a:avLst/>
          </a:prstGeom>
        </p:spPr>
      </p:pic>
      <p:pic>
        <p:nvPicPr>
          <p:cNvPr id="4" name="Image 3" descr="Une image contenant texte, capture d’écran, Site web, Publicité en ligne&#10;&#10;Description générée automatiquement">
            <a:extLst>
              <a:ext uri="{FF2B5EF4-FFF2-40B4-BE49-F238E27FC236}">
                <a16:creationId xmlns:a16="http://schemas.microsoft.com/office/drawing/2014/main" id="{5BFB0A0F-5AE9-E9B6-E38B-619F1D0B3305}"/>
              </a:ext>
            </a:extLst>
          </p:cNvPr>
          <p:cNvPicPr>
            <a:picLocks noChangeAspect="1"/>
          </p:cNvPicPr>
          <p:nvPr/>
        </p:nvPicPr>
        <p:blipFill rotWithShape="1">
          <a:blip r:embed="rId3"/>
          <a:srcRect l="32269" t="33460" r="51731" b="33092"/>
          <a:stretch/>
        </p:blipFill>
        <p:spPr>
          <a:xfrm>
            <a:off x="1" y="1006193"/>
            <a:ext cx="2400812" cy="3243649"/>
          </a:xfrm>
          <a:prstGeom prst="rect">
            <a:avLst/>
          </a:prstGeom>
        </p:spPr>
      </p:pic>
      <p:pic>
        <p:nvPicPr>
          <p:cNvPr id="2" name="Image 1" descr="Une image contenant texte, capture d’écran, Site web, Publicité en ligne&#10;&#10;Description générée automatiquement">
            <a:extLst>
              <a:ext uri="{FF2B5EF4-FFF2-40B4-BE49-F238E27FC236}">
                <a16:creationId xmlns:a16="http://schemas.microsoft.com/office/drawing/2014/main" id="{DAC5BAF0-14F3-0F0D-28A4-9D2F3949D534}"/>
              </a:ext>
            </a:extLst>
          </p:cNvPr>
          <p:cNvPicPr>
            <a:picLocks noChangeAspect="1"/>
          </p:cNvPicPr>
          <p:nvPr/>
        </p:nvPicPr>
        <p:blipFill rotWithShape="1">
          <a:blip r:embed="rId3"/>
          <a:srcRect l="52761" t="5852" r="18043" b="47069"/>
          <a:stretch/>
        </p:blipFill>
        <p:spPr>
          <a:xfrm>
            <a:off x="4895749" y="876777"/>
            <a:ext cx="3360866" cy="3502479"/>
          </a:xfrm>
          <a:prstGeom prst="rect">
            <a:avLst/>
          </a:prstGeom>
        </p:spPr>
      </p:pic>
      <p:pic>
        <p:nvPicPr>
          <p:cNvPr id="5" name="Image 4" descr="Une image contenant texte, capture d’écran, Site web, Publicité en ligne&#10;&#10;Description générée automatiquement">
            <a:extLst>
              <a:ext uri="{FF2B5EF4-FFF2-40B4-BE49-F238E27FC236}">
                <a16:creationId xmlns:a16="http://schemas.microsoft.com/office/drawing/2014/main" id="{2E7E67AF-8441-830C-74C8-C9970440A79F}"/>
              </a:ext>
            </a:extLst>
          </p:cNvPr>
          <p:cNvPicPr>
            <a:picLocks noChangeAspect="1"/>
          </p:cNvPicPr>
          <p:nvPr/>
        </p:nvPicPr>
        <p:blipFill rotWithShape="1">
          <a:blip r:embed="rId3"/>
          <a:srcRect l="82583" t="25333" r="1250" b="44267"/>
          <a:stretch/>
        </p:blipFill>
        <p:spPr>
          <a:xfrm>
            <a:off x="2566483" y="1558952"/>
            <a:ext cx="2163596" cy="2629326"/>
          </a:xfrm>
          <a:prstGeom prst="rect">
            <a:avLst/>
          </a:prstGeom>
        </p:spPr>
      </p:pic>
      <p:pic>
        <p:nvPicPr>
          <p:cNvPr id="6" name="Image 13">
            <a:extLst>
              <a:ext uri="{FF2B5EF4-FFF2-40B4-BE49-F238E27FC236}">
                <a16:creationId xmlns:a16="http://schemas.microsoft.com/office/drawing/2014/main" id="{9D21A468-59F5-5EDF-BE7B-4CECE210D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073" y="3933499"/>
            <a:ext cx="841853" cy="55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13">
            <a:extLst>
              <a:ext uri="{FF2B5EF4-FFF2-40B4-BE49-F238E27FC236}">
                <a16:creationId xmlns:a16="http://schemas.microsoft.com/office/drawing/2014/main" id="{6483795E-250F-7D6F-74BC-A05AB4278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204" y="4008222"/>
            <a:ext cx="841853" cy="55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759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EA818-F6A7-6A4B-20E8-A642F7B5127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FDF605B-215E-D076-3A2B-3D87999DDAFB}"/>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23</a:t>
            </a:fld>
            <a:endParaRPr lang="fr-FR"/>
          </a:p>
        </p:txBody>
      </p:sp>
      <p:pic>
        <p:nvPicPr>
          <p:cNvPr id="6" name="Image 5" descr="Une image contenant texte, capture d’écran, Police, logo&#10;&#10;Description générée automatiquement">
            <a:extLst>
              <a:ext uri="{FF2B5EF4-FFF2-40B4-BE49-F238E27FC236}">
                <a16:creationId xmlns:a16="http://schemas.microsoft.com/office/drawing/2014/main" id="{32784C20-3E6B-3ABA-D611-09DE9FF8E56F}"/>
              </a:ext>
            </a:extLst>
          </p:cNvPr>
          <p:cNvPicPr>
            <a:picLocks noChangeAspect="1"/>
          </p:cNvPicPr>
          <p:nvPr/>
        </p:nvPicPr>
        <p:blipFill rotWithShape="1">
          <a:blip r:embed="rId2"/>
          <a:srcRect b="76436"/>
          <a:stretch/>
        </p:blipFill>
        <p:spPr>
          <a:xfrm>
            <a:off x="3369370" y="654380"/>
            <a:ext cx="2128181" cy="427994"/>
          </a:xfrm>
          <a:prstGeom prst="rect">
            <a:avLst/>
          </a:prstGeom>
        </p:spPr>
      </p:pic>
      <p:pic>
        <p:nvPicPr>
          <p:cNvPr id="3" name="Image 2" descr="Une image contenant texte, capture d’écran, Police, ligne&#10;&#10;Description générée automatiquement">
            <a:extLst>
              <a:ext uri="{FF2B5EF4-FFF2-40B4-BE49-F238E27FC236}">
                <a16:creationId xmlns:a16="http://schemas.microsoft.com/office/drawing/2014/main" id="{55CA3AFF-4797-568E-D101-AE440AE2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2" y="1082374"/>
            <a:ext cx="8365162" cy="4017375"/>
          </a:xfrm>
          <a:prstGeom prst="rect">
            <a:avLst/>
          </a:prstGeom>
        </p:spPr>
      </p:pic>
      <p:sp>
        <p:nvSpPr>
          <p:cNvPr id="2" name="Rectangle 1">
            <a:extLst>
              <a:ext uri="{FF2B5EF4-FFF2-40B4-BE49-F238E27FC236}">
                <a16:creationId xmlns:a16="http://schemas.microsoft.com/office/drawing/2014/main" id="{164B397C-F4D6-9A5A-0A24-DDE70A407444}"/>
              </a:ext>
            </a:extLst>
          </p:cNvPr>
          <p:cNvSpPr/>
          <p:nvPr/>
        </p:nvSpPr>
        <p:spPr>
          <a:xfrm>
            <a:off x="324314" y="3601940"/>
            <a:ext cx="3790486" cy="459185"/>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5" name="Rectangle 4">
            <a:extLst>
              <a:ext uri="{FF2B5EF4-FFF2-40B4-BE49-F238E27FC236}">
                <a16:creationId xmlns:a16="http://schemas.microsoft.com/office/drawing/2014/main" id="{96275B06-79D6-03E1-83BA-9E45A66794FB}"/>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Google Shape;365;p39">
            <a:extLst>
              <a:ext uri="{FF2B5EF4-FFF2-40B4-BE49-F238E27FC236}">
                <a16:creationId xmlns:a16="http://schemas.microsoft.com/office/drawing/2014/main" id="{396D689D-065C-9EF0-A8C3-1F0CDC28F171}"/>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2062558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Image 14" descr="Capture d’écran 2015-09-24 à 10.07.17.png">
            <a:extLst>
              <a:ext uri="{FF2B5EF4-FFF2-40B4-BE49-F238E27FC236}">
                <a16:creationId xmlns:a16="http://schemas.microsoft.com/office/drawing/2014/main" id="{0D4239E0-38FC-A24F-A3ED-178BD6EC864E}"/>
              </a:ext>
            </a:extLst>
          </p:cNvPr>
          <p:cNvPicPr>
            <a:picLocks noChangeAspect="1"/>
          </p:cNvPicPr>
          <p:nvPr/>
        </p:nvPicPr>
        <p:blipFill>
          <a:blip r:embed="rId2">
            <a:extLst>
              <a:ext uri="{28A0092B-C50C-407E-A947-70E740481C1C}">
                <a14:useLocalDpi xmlns:a14="http://schemas.microsoft.com/office/drawing/2010/main" val="0"/>
              </a:ext>
            </a:extLst>
          </a:blip>
          <a:srcRect r="49799" b="44553"/>
          <a:stretch>
            <a:fillRect/>
          </a:stretch>
        </p:blipFill>
        <p:spPr bwMode="auto">
          <a:xfrm>
            <a:off x="6745289" y="723900"/>
            <a:ext cx="1585912"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Image 15" descr="Capture d’écran 2015-09-24 à 10.07.17.png">
            <a:extLst>
              <a:ext uri="{FF2B5EF4-FFF2-40B4-BE49-F238E27FC236}">
                <a16:creationId xmlns:a16="http://schemas.microsoft.com/office/drawing/2014/main" id="{CEDA038D-3F7B-674A-A43A-0ABFA6026CED}"/>
              </a:ext>
            </a:extLst>
          </p:cNvPr>
          <p:cNvPicPr>
            <a:picLocks noChangeAspect="1"/>
          </p:cNvPicPr>
          <p:nvPr/>
        </p:nvPicPr>
        <p:blipFill>
          <a:blip r:embed="rId2">
            <a:extLst>
              <a:ext uri="{28A0092B-C50C-407E-A947-70E740481C1C}">
                <a14:useLocalDpi xmlns:a14="http://schemas.microsoft.com/office/drawing/2010/main" val="0"/>
              </a:ext>
            </a:extLst>
          </a:blip>
          <a:srcRect l="50201"/>
          <a:stretch>
            <a:fillRect/>
          </a:stretch>
        </p:blipFill>
        <p:spPr bwMode="auto">
          <a:xfrm>
            <a:off x="6743701" y="2192339"/>
            <a:ext cx="1573213"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Image 17" descr="Capture d’écran 2015-09-24 à 10.29.46.png">
            <a:extLst>
              <a:ext uri="{FF2B5EF4-FFF2-40B4-BE49-F238E27FC236}">
                <a16:creationId xmlns:a16="http://schemas.microsoft.com/office/drawing/2014/main" id="{D1DEA155-B8E9-2F4C-96A2-660ECCEFAB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4" y="1953751"/>
            <a:ext cx="4359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age 18" descr="Capture d’écran 2015-09-24 à 10.29.13.png">
            <a:extLst>
              <a:ext uri="{FF2B5EF4-FFF2-40B4-BE49-F238E27FC236}">
                <a16:creationId xmlns:a16="http://schemas.microsoft.com/office/drawing/2014/main" id="{52C57259-BC4E-6A4E-A945-75497ADE5F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382487"/>
            <a:ext cx="64182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ZoneTexte 21">
            <a:extLst>
              <a:ext uri="{FF2B5EF4-FFF2-40B4-BE49-F238E27FC236}">
                <a16:creationId xmlns:a16="http://schemas.microsoft.com/office/drawing/2014/main" id="{AAD94FC2-BE3F-1D40-9155-98A99A8184EC}"/>
              </a:ext>
            </a:extLst>
          </p:cNvPr>
          <p:cNvSpPr txBox="1">
            <a:spLocks noChangeArrowheads="1"/>
          </p:cNvSpPr>
          <p:nvPr/>
        </p:nvSpPr>
        <p:spPr bwMode="auto">
          <a:xfrm>
            <a:off x="79601" y="2373559"/>
            <a:ext cx="478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37931725" indent="-37474525" defTabSz="342900">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defTabSz="342917">
              <a:spcBef>
                <a:spcPct val="0"/>
              </a:spcBef>
              <a:buClrTx/>
              <a:buNone/>
              <a:defRPr/>
            </a:pPr>
            <a:r>
              <a:rPr lang="fr-FR" altLang="fr-FR" sz="1600" kern="1200" dirty="0">
                <a:solidFill>
                  <a:srgbClr val="000000"/>
                </a:solidFill>
                <a:cs typeface="+mn-cs"/>
              </a:rPr>
              <a:t>Volontaires sains        </a:t>
            </a:r>
            <a:r>
              <a:rPr lang="fr-FR" altLang="fr-FR" sz="1600" kern="1200" dirty="0" err="1">
                <a:solidFill>
                  <a:srgbClr val="000000"/>
                </a:solidFill>
                <a:cs typeface="+mn-cs"/>
              </a:rPr>
              <a:t>Edoxaban</a:t>
            </a:r>
            <a:r>
              <a:rPr lang="fr-FR" altLang="fr-FR" sz="1600" kern="1200" dirty="0">
                <a:solidFill>
                  <a:srgbClr val="000000"/>
                </a:solidFill>
                <a:cs typeface="+mn-cs"/>
              </a:rPr>
              <a:t> 60 mg + CCP</a:t>
            </a:r>
          </a:p>
        </p:txBody>
      </p:sp>
      <p:sp>
        <p:nvSpPr>
          <p:cNvPr id="76806" name="ZoneTexte 22">
            <a:extLst>
              <a:ext uri="{FF2B5EF4-FFF2-40B4-BE49-F238E27FC236}">
                <a16:creationId xmlns:a16="http://schemas.microsoft.com/office/drawing/2014/main" id="{5A58AE44-0539-674E-A94C-57F89DC6B6A8}"/>
              </a:ext>
            </a:extLst>
          </p:cNvPr>
          <p:cNvSpPr txBox="1">
            <a:spLocks noChangeArrowheads="1"/>
          </p:cNvSpPr>
          <p:nvPr/>
        </p:nvSpPr>
        <p:spPr bwMode="auto">
          <a:xfrm>
            <a:off x="4392613" y="2063050"/>
            <a:ext cx="22113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37931725" indent="-37474525" defTabSz="342900">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defTabSz="342917">
              <a:spcBef>
                <a:spcPct val="0"/>
              </a:spcBef>
              <a:buClrTx/>
              <a:buNone/>
              <a:defRPr/>
            </a:pPr>
            <a:r>
              <a:rPr lang="fr-FR" altLang="fr-FR" sz="1600" kern="1200" dirty="0">
                <a:solidFill>
                  <a:srgbClr val="000000"/>
                </a:solidFill>
                <a:cs typeface="+mn-cs"/>
              </a:rPr>
              <a:t>10 UI/kg</a:t>
            </a:r>
          </a:p>
          <a:p>
            <a:pPr defTabSz="342917">
              <a:spcBef>
                <a:spcPct val="0"/>
              </a:spcBef>
              <a:buClrTx/>
              <a:buNone/>
              <a:defRPr/>
            </a:pPr>
            <a:r>
              <a:rPr lang="fr-FR" altLang="fr-FR" sz="1600" kern="1200" dirty="0">
                <a:solidFill>
                  <a:srgbClr val="000000"/>
                </a:solidFill>
                <a:cs typeface="+mn-cs"/>
              </a:rPr>
              <a:t>25 UI/kg        biopsie </a:t>
            </a:r>
          </a:p>
          <a:p>
            <a:pPr defTabSz="342917">
              <a:spcBef>
                <a:spcPct val="0"/>
              </a:spcBef>
              <a:buClrTx/>
              <a:buNone/>
              <a:defRPr/>
            </a:pPr>
            <a:r>
              <a:rPr lang="fr-FR" altLang="fr-FR" sz="1600" kern="1200" dirty="0">
                <a:solidFill>
                  <a:srgbClr val="000000"/>
                </a:solidFill>
                <a:cs typeface="+mn-cs"/>
              </a:rPr>
              <a:t>50 UI/kg </a:t>
            </a:r>
          </a:p>
          <a:p>
            <a:pPr defTabSz="342917">
              <a:spcBef>
                <a:spcPct val="0"/>
              </a:spcBef>
              <a:buClrTx/>
              <a:buNone/>
              <a:defRPr/>
            </a:pPr>
            <a:r>
              <a:rPr lang="fr-FR" altLang="fr-FR" sz="1600" kern="1200" dirty="0">
                <a:solidFill>
                  <a:srgbClr val="000000"/>
                </a:solidFill>
                <a:cs typeface="+mn-cs"/>
              </a:rPr>
              <a:t> </a:t>
            </a:r>
          </a:p>
        </p:txBody>
      </p:sp>
      <p:cxnSp>
        <p:nvCxnSpPr>
          <p:cNvPr id="25" name="Connecteur droit avec flèche 24">
            <a:extLst>
              <a:ext uri="{FF2B5EF4-FFF2-40B4-BE49-F238E27FC236}">
                <a16:creationId xmlns:a16="http://schemas.microsoft.com/office/drawing/2014/main" id="{E0A3F7A9-B31B-D245-A86F-27AFD1E59444}"/>
              </a:ext>
            </a:extLst>
          </p:cNvPr>
          <p:cNvCxnSpPr/>
          <p:nvPr/>
        </p:nvCxnSpPr>
        <p:spPr>
          <a:xfrm>
            <a:off x="1796664" y="2542836"/>
            <a:ext cx="296863" cy="1587"/>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D43CF390-202C-1847-B63A-3FF5EBA2B7C1}"/>
              </a:ext>
            </a:extLst>
          </p:cNvPr>
          <p:cNvCxnSpPr/>
          <p:nvPr/>
        </p:nvCxnSpPr>
        <p:spPr>
          <a:xfrm>
            <a:off x="5343571" y="2541248"/>
            <a:ext cx="296863" cy="1588"/>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76809" name="Image 19" descr="Capture d’écran 2015-09-24 à 10.30.58.png">
            <a:extLst>
              <a:ext uri="{FF2B5EF4-FFF2-40B4-BE49-F238E27FC236}">
                <a16:creationId xmlns:a16="http://schemas.microsoft.com/office/drawing/2014/main" id="{A6F21FA8-0DB3-D24E-80B7-2D77FD44E2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5914" y="732525"/>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ZoneTexte 20">
            <a:extLst>
              <a:ext uri="{FF2B5EF4-FFF2-40B4-BE49-F238E27FC236}">
                <a16:creationId xmlns:a16="http://schemas.microsoft.com/office/drawing/2014/main" id="{E4228A14-D6B0-A442-95D1-D176493B053E}"/>
              </a:ext>
            </a:extLst>
          </p:cNvPr>
          <p:cNvSpPr txBox="1">
            <a:spLocks noChangeArrowheads="1"/>
          </p:cNvSpPr>
          <p:nvPr/>
        </p:nvSpPr>
        <p:spPr bwMode="auto">
          <a:xfrm>
            <a:off x="8316914" y="4066439"/>
            <a:ext cx="800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37931725" indent="-37474525" defTabSz="342900">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algn="r" defTabSz="342917">
              <a:spcBef>
                <a:spcPct val="0"/>
              </a:spcBef>
              <a:buClrTx/>
              <a:buNone/>
              <a:defRPr/>
            </a:pPr>
            <a:r>
              <a:rPr lang="fr-FR" altLang="fr-FR" sz="1600" kern="1200">
                <a:solidFill>
                  <a:srgbClr val="000000"/>
                </a:solidFill>
                <a:cs typeface="+mn-cs"/>
              </a:rPr>
              <a:t>2015</a:t>
            </a:r>
          </a:p>
        </p:txBody>
      </p:sp>
      <p:sp>
        <p:nvSpPr>
          <p:cNvPr id="5" name="ZoneTexte 4">
            <a:extLst>
              <a:ext uri="{FF2B5EF4-FFF2-40B4-BE49-F238E27FC236}">
                <a16:creationId xmlns:a16="http://schemas.microsoft.com/office/drawing/2014/main" id="{E7A2CF44-596D-321A-851C-CD8A398B7AA3}"/>
              </a:ext>
            </a:extLst>
          </p:cNvPr>
          <p:cNvSpPr txBox="1"/>
          <p:nvPr/>
        </p:nvSpPr>
        <p:spPr>
          <a:xfrm>
            <a:off x="185737" y="658972"/>
            <a:ext cx="4574040" cy="600164"/>
          </a:xfrm>
          <a:prstGeom prst="rect">
            <a:avLst/>
          </a:prstGeom>
          <a:noFill/>
        </p:spPr>
        <p:txBody>
          <a:bodyPr wrap="square">
            <a:spAutoFit/>
          </a:bodyPr>
          <a:lstStyle/>
          <a:p>
            <a:pPr defTabSz="685800">
              <a:buClrTx/>
              <a:defRPr/>
            </a:pPr>
            <a:r>
              <a:rPr lang="fr-FR" sz="3300" kern="1200" dirty="0">
                <a:solidFill>
                  <a:srgbClr val="3D627D"/>
                </a:solidFill>
                <a:latin typeface="+mj-lt"/>
                <a:ea typeface="+mn-ea"/>
                <a:cs typeface="+mn-cs"/>
              </a:rPr>
              <a:t>Réversion par CCP</a:t>
            </a:r>
            <a:endParaRPr lang="fr-FR" sz="1350" kern="1200" dirty="0">
              <a:solidFill>
                <a:prstClr val="black"/>
              </a:solidFill>
              <a:latin typeface="+mj-lt"/>
              <a:ea typeface="+mn-ea"/>
              <a:cs typeface="+mn-cs"/>
            </a:endParaRPr>
          </a:p>
        </p:txBody>
      </p:sp>
      <p:sp>
        <p:nvSpPr>
          <p:cNvPr id="2" name="Rectangle 1">
            <a:extLst>
              <a:ext uri="{FF2B5EF4-FFF2-40B4-BE49-F238E27FC236}">
                <a16:creationId xmlns:a16="http://schemas.microsoft.com/office/drawing/2014/main" id="{0A042D56-9B1D-6D5F-6F46-6BFC43E49C02}"/>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Google Shape;365;p39">
            <a:extLst>
              <a:ext uri="{FF2B5EF4-FFF2-40B4-BE49-F238E27FC236}">
                <a16:creationId xmlns:a16="http://schemas.microsoft.com/office/drawing/2014/main" id="{A91EFF38-C564-7DA1-7DE9-8FF5E2C24D01}"/>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2600790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F2B3-8C05-9BF2-F2FE-6C72B49CD0E2}"/>
            </a:ext>
          </a:extLst>
        </p:cNvPr>
        <p:cNvGrpSpPr/>
        <p:nvPr/>
      </p:nvGrpSpPr>
      <p:grpSpPr>
        <a:xfrm>
          <a:off x="0" y="0"/>
          <a:ext cx="0" cy="0"/>
          <a:chOff x="0" y="0"/>
          <a:chExt cx="0" cy="0"/>
        </a:xfrm>
      </p:grpSpPr>
      <p:pic>
        <p:nvPicPr>
          <p:cNvPr id="76801" name="Image 14" descr="Capture d’écran 2015-09-24 à 10.07.17.png">
            <a:extLst>
              <a:ext uri="{FF2B5EF4-FFF2-40B4-BE49-F238E27FC236}">
                <a16:creationId xmlns:a16="http://schemas.microsoft.com/office/drawing/2014/main" id="{5BB67932-2333-0912-2D2C-EF104438F5B9}"/>
              </a:ext>
            </a:extLst>
          </p:cNvPr>
          <p:cNvPicPr>
            <a:picLocks noChangeAspect="1"/>
          </p:cNvPicPr>
          <p:nvPr/>
        </p:nvPicPr>
        <p:blipFill>
          <a:blip r:embed="rId2">
            <a:extLst>
              <a:ext uri="{28A0092B-C50C-407E-A947-70E740481C1C}">
                <a14:useLocalDpi xmlns:a14="http://schemas.microsoft.com/office/drawing/2010/main" val="0"/>
              </a:ext>
            </a:extLst>
          </a:blip>
          <a:srcRect r="49799" b="44553"/>
          <a:stretch>
            <a:fillRect/>
          </a:stretch>
        </p:blipFill>
        <p:spPr bwMode="auto">
          <a:xfrm>
            <a:off x="6745289" y="723900"/>
            <a:ext cx="1585912"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Image 15" descr="Capture d’écran 2015-09-24 à 10.07.17.png">
            <a:extLst>
              <a:ext uri="{FF2B5EF4-FFF2-40B4-BE49-F238E27FC236}">
                <a16:creationId xmlns:a16="http://schemas.microsoft.com/office/drawing/2014/main" id="{BDB9B1AF-2F29-E81B-3EF3-2AFA34D37C47}"/>
              </a:ext>
            </a:extLst>
          </p:cNvPr>
          <p:cNvPicPr>
            <a:picLocks noChangeAspect="1"/>
          </p:cNvPicPr>
          <p:nvPr/>
        </p:nvPicPr>
        <p:blipFill>
          <a:blip r:embed="rId2">
            <a:extLst>
              <a:ext uri="{28A0092B-C50C-407E-A947-70E740481C1C}">
                <a14:useLocalDpi xmlns:a14="http://schemas.microsoft.com/office/drawing/2010/main" val="0"/>
              </a:ext>
            </a:extLst>
          </a:blip>
          <a:srcRect l="50201"/>
          <a:stretch>
            <a:fillRect/>
          </a:stretch>
        </p:blipFill>
        <p:spPr bwMode="auto">
          <a:xfrm>
            <a:off x="6743701" y="2192339"/>
            <a:ext cx="1573213"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Image 17" descr="Capture d’écran 2015-09-24 à 10.29.46.png">
            <a:extLst>
              <a:ext uri="{FF2B5EF4-FFF2-40B4-BE49-F238E27FC236}">
                <a16:creationId xmlns:a16="http://schemas.microsoft.com/office/drawing/2014/main" id="{BF710BED-78DB-1AD1-7379-647854089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4" y="1953751"/>
            <a:ext cx="4359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Image 18" descr="Capture d’écran 2015-09-24 à 10.29.13.png">
            <a:extLst>
              <a:ext uri="{FF2B5EF4-FFF2-40B4-BE49-F238E27FC236}">
                <a16:creationId xmlns:a16="http://schemas.microsoft.com/office/drawing/2014/main" id="{CCD4F205-AD95-E246-9C52-4CADD7F101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382487"/>
            <a:ext cx="641826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ZoneTexte 21">
            <a:extLst>
              <a:ext uri="{FF2B5EF4-FFF2-40B4-BE49-F238E27FC236}">
                <a16:creationId xmlns:a16="http://schemas.microsoft.com/office/drawing/2014/main" id="{0766051A-14E8-402F-E10F-3FF3DCC56547}"/>
              </a:ext>
            </a:extLst>
          </p:cNvPr>
          <p:cNvSpPr txBox="1">
            <a:spLocks noChangeArrowheads="1"/>
          </p:cNvSpPr>
          <p:nvPr/>
        </p:nvSpPr>
        <p:spPr bwMode="auto">
          <a:xfrm>
            <a:off x="79601" y="2373559"/>
            <a:ext cx="478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37931725" indent="-37474525" defTabSz="342900">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defTabSz="342917">
              <a:spcBef>
                <a:spcPct val="0"/>
              </a:spcBef>
              <a:buClrTx/>
              <a:buNone/>
              <a:defRPr/>
            </a:pPr>
            <a:r>
              <a:rPr lang="fr-FR" altLang="fr-FR" sz="1600" kern="1200" dirty="0">
                <a:solidFill>
                  <a:srgbClr val="000000"/>
                </a:solidFill>
                <a:cs typeface="+mn-cs"/>
              </a:rPr>
              <a:t>Volontaires sains        </a:t>
            </a:r>
            <a:r>
              <a:rPr lang="fr-FR" altLang="fr-FR" sz="1600" kern="1200" dirty="0" err="1">
                <a:solidFill>
                  <a:srgbClr val="000000"/>
                </a:solidFill>
                <a:cs typeface="+mn-cs"/>
              </a:rPr>
              <a:t>Edoxaban</a:t>
            </a:r>
            <a:r>
              <a:rPr lang="fr-FR" altLang="fr-FR" sz="1600" kern="1200" dirty="0">
                <a:solidFill>
                  <a:srgbClr val="000000"/>
                </a:solidFill>
                <a:cs typeface="+mn-cs"/>
              </a:rPr>
              <a:t> 60 mg + CCP</a:t>
            </a:r>
          </a:p>
        </p:txBody>
      </p:sp>
      <p:sp>
        <p:nvSpPr>
          <p:cNvPr id="76806" name="ZoneTexte 22">
            <a:extLst>
              <a:ext uri="{FF2B5EF4-FFF2-40B4-BE49-F238E27FC236}">
                <a16:creationId xmlns:a16="http://schemas.microsoft.com/office/drawing/2014/main" id="{B4A62D02-5B7A-5D5A-26B6-8ECC5E013E68}"/>
              </a:ext>
            </a:extLst>
          </p:cNvPr>
          <p:cNvSpPr txBox="1">
            <a:spLocks noChangeArrowheads="1"/>
          </p:cNvSpPr>
          <p:nvPr/>
        </p:nvSpPr>
        <p:spPr bwMode="auto">
          <a:xfrm>
            <a:off x="4392613" y="2063050"/>
            <a:ext cx="22113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37931725" indent="-37474525" defTabSz="342900">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defTabSz="342917">
              <a:spcBef>
                <a:spcPct val="0"/>
              </a:spcBef>
              <a:buClrTx/>
              <a:buNone/>
              <a:defRPr/>
            </a:pPr>
            <a:r>
              <a:rPr lang="fr-FR" altLang="fr-FR" sz="1600" kern="1200" dirty="0">
                <a:solidFill>
                  <a:srgbClr val="000000"/>
                </a:solidFill>
                <a:cs typeface="+mn-cs"/>
              </a:rPr>
              <a:t>10 UI/kg</a:t>
            </a:r>
          </a:p>
          <a:p>
            <a:pPr defTabSz="342917">
              <a:spcBef>
                <a:spcPct val="0"/>
              </a:spcBef>
              <a:buClrTx/>
              <a:buNone/>
              <a:defRPr/>
            </a:pPr>
            <a:r>
              <a:rPr lang="fr-FR" altLang="fr-FR" sz="1600" kern="1200" dirty="0">
                <a:solidFill>
                  <a:srgbClr val="000000"/>
                </a:solidFill>
                <a:cs typeface="+mn-cs"/>
              </a:rPr>
              <a:t>25 UI/kg        biopsie </a:t>
            </a:r>
          </a:p>
          <a:p>
            <a:pPr defTabSz="342917">
              <a:spcBef>
                <a:spcPct val="0"/>
              </a:spcBef>
              <a:buClrTx/>
              <a:buNone/>
              <a:defRPr/>
            </a:pPr>
            <a:r>
              <a:rPr lang="fr-FR" altLang="fr-FR" sz="1600" kern="1200" dirty="0">
                <a:solidFill>
                  <a:srgbClr val="000000"/>
                </a:solidFill>
                <a:cs typeface="+mn-cs"/>
              </a:rPr>
              <a:t>50 UI/kg </a:t>
            </a:r>
          </a:p>
          <a:p>
            <a:pPr defTabSz="342917">
              <a:spcBef>
                <a:spcPct val="0"/>
              </a:spcBef>
              <a:buClrTx/>
              <a:buNone/>
              <a:defRPr/>
            </a:pPr>
            <a:r>
              <a:rPr lang="fr-FR" altLang="fr-FR" sz="1600" kern="1200" dirty="0">
                <a:solidFill>
                  <a:srgbClr val="000000"/>
                </a:solidFill>
                <a:cs typeface="+mn-cs"/>
              </a:rPr>
              <a:t> </a:t>
            </a:r>
          </a:p>
        </p:txBody>
      </p:sp>
      <p:cxnSp>
        <p:nvCxnSpPr>
          <p:cNvPr id="25" name="Connecteur droit avec flèche 24">
            <a:extLst>
              <a:ext uri="{FF2B5EF4-FFF2-40B4-BE49-F238E27FC236}">
                <a16:creationId xmlns:a16="http://schemas.microsoft.com/office/drawing/2014/main" id="{F7A15E3C-7846-D19A-2BD2-54545987AC8A}"/>
              </a:ext>
            </a:extLst>
          </p:cNvPr>
          <p:cNvCxnSpPr/>
          <p:nvPr/>
        </p:nvCxnSpPr>
        <p:spPr>
          <a:xfrm>
            <a:off x="1796664" y="2542836"/>
            <a:ext cx="296863" cy="1587"/>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B7674154-555C-855F-EABE-3036DD6DA4A8}"/>
              </a:ext>
            </a:extLst>
          </p:cNvPr>
          <p:cNvCxnSpPr/>
          <p:nvPr/>
        </p:nvCxnSpPr>
        <p:spPr>
          <a:xfrm>
            <a:off x="5343571" y="2541248"/>
            <a:ext cx="296863" cy="1588"/>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76809" name="Image 19" descr="Capture d’écran 2015-09-24 à 10.30.58.png">
            <a:extLst>
              <a:ext uri="{FF2B5EF4-FFF2-40B4-BE49-F238E27FC236}">
                <a16:creationId xmlns:a16="http://schemas.microsoft.com/office/drawing/2014/main" id="{5E0F115C-7E70-F33F-BC2D-C70C8F6315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5914" y="732525"/>
            <a:ext cx="150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ZoneTexte 20">
            <a:extLst>
              <a:ext uri="{FF2B5EF4-FFF2-40B4-BE49-F238E27FC236}">
                <a16:creationId xmlns:a16="http://schemas.microsoft.com/office/drawing/2014/main" id="{8903A601-ABDC-C1E8-0C0A-ACAC32717852}"/>
              </a:ext>
            </a:extLst>
          </p:cNvPr>
          <p:cNvSpPr txBox="1">
            <a:spLocks noChangeArrowheads="1"/>
          </p:cNvSpPr>
          <p:nvPr/>
        </p:nvSpPr>
        <p:spPr bwMode="auto">
          <a:xfrm>
            <a:off x="8316914" y="4066439"/>
            <a:ext cx="800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37931725" indent="-37474525" defTabSz="342900">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1143000" indent="-228600" defTabSz="3429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2057400" indent="-228600" defTabSz="34290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25146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9718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34290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3886200" indent="-228600" defTabSz="34290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algn="r" defTabSz="342917">
              <a:spcBef>
                <a:spcPct val="0"/>
              </a:spcBef>
              <a:buClrTx/>
              <a:buNone/>
              <a:defRPr/>
            </a:pPr>
            <a:r>
              <a:rPr lang="fr-FR" altLang="fr-FR" sz="1600" kern="1200">
                <a:solidFill>
                  <a:srgbClr val="000000"/>
                </a:solidFill>
                <a:cs typeface="+mn-cs"/>
              </a:rPr>
              <a:t>2015</a:t>
            </a:r>
          </a:p>
        </p:txBody>
      </p:sp>
      <p:sp>
        <p:nvSpPr>
          <p:cNvPr id="5" name="ZoneTexte 4">
            <a:extLst>
              <a:ext uri="{FF2B5EF4-FFF2-40B4-BE49-F238E27FC236}">
                <a16:creationId xmlns:a16="http://schemas.microsoft.com/office/drawing/2014/main" id="{6AAE4207-47FC-991F-032B-D4D20F9B1C11}"/>
              </a:ext>
            </a:extLst>
          </p:cNvPr>
          <p:cNvSpPr txBox="1"/>
          <p:nvPr/>
        </p:nvSpPr>
        <p:spPr>
          <a:xfrm>
            <a:off x="185737" y="658972"/>
            <a:ext cx="4574040" cy="600164"/>
          </a:xfrm>
          <a:prstGeom prst="rect">
            <a:avLst/>
          </a:prstGeom>
          <a:noFill/>
        </p:spPr>
        <p:txBody>
          <a:bodyPr wrap="square">
            <a:spAutoFit/>
          </a:bodyPr>
          <a:lstStyle/>
          <a:p>
            <a:pPr defTabSz="685800">
              <a:buClrTx/>
              <a:defRPr/>
            </a:pPr>
            <a:r>
              <a:rPr lang="fr-FR" sz="3300" kern="1200" dirty="0">
                <a:solidFill>
                  <a:srgbClr val="3D627D"/>
                </a:solidFill>
                <a:latin typeface="+mj-lt"/>
                <a:ea typeface="+mn-ea"/>
                <a:cs typeface="+mn-cs"/>
              </a:rPr>
              <a:t>Réversion par CCP</a:t>
            </a:r>
            <a:endParaRPr lang="fr-FR" sz="1350" kern="1200" dirty="0">
              <a:solidFill>
                <a:prstClr val="black"/>
              </a:solidFill>
              <a:latin typeface="+mj-lt"/>
              <a:ea typeface="+mn-ea"/>
              <a:cs typeface="+mn-cs"/>
            </a:endParaRPr>
          </a:p>
        </p:txBody>
      </p:sp>
      <p:sp>
        <p:nvSpPr>
          <p:cNvPr id="2" name="Rectangle 1">
            <a:extLst>
              <a:ext uri="{FF2B5EF4-FFF2-40B4-BE49-F238E27FC236}">
                <a16:creationId xmlns:a16="http://schemas.microsoft.com/office/drawing/2014/main" id="{62BFFAA6-C6A0-4953-5013-D29F7CEEE5B3}"/>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Google Shape;365;p39">
            <a:extLst>
              <a:ext uri="{FF2B5EF4-FFF2-40B4-BE49-F238E27FC236}">
                <a16:creationId xmlns:a16="http://schemas.microsoft.com/office/drawing/2014/main" id="{59F45BCF-DFB2-22C8-7006-B1D0BABB5DAC}"/>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grpSp>
        <p:nvGrpSpPr>
          <p:cNvPr id="4" name="Grouper 13">
            <a:extLst>
              <a:ext uri="{FF2B5EF4-FFF2-40B4-BE49-F238E27FC236}">
                <a16:creationId xmlns:a16="http://schemas.microsoft.com/office/drawing/2014/main" id="{131EDF04-0A85-DC36-9239-A21CF5F30548}"/>
              </a:ext>
            </a:extLst>
          </p:cNvPr>
          <p:cNvGrpSpPr>
            <a:grpSpLocks noChangeAspect="1"/>
          </p:cNvGrpSpPr>
          <p:nvPr/>
        </p:nvGrpSpPr>
        <p:grpSpPr bwMode="auto">
          <a:xfrm>
            <a:off x="539750" y="2761289"/>
            <a:ext cx="3997432" cy="2258385"/>
            <a:chOff x="215900" y="1155700"/>
            <a:chExt cx="8951300" cy="5054600"/>
          </a:xfrm>
        </p:grpSpPr>
        <p:pic>
          <p:nvPicPr>
            <p:cNvPr id="6" name="Image 5" descr="Capture d’écran 2015-09-24 à 09.57.14.png">
              <a:extLst>
                <a:ext uri="{FF2B5EF4-FFF2-40B4-BE49-F238E27FC236}">
                  <a16:creationId xmlns:a16="http://schemas.microsoft.com/office/drawing/2014/main" id="{F0DACB04-703C-DA18-7B04-11393257DA4E}"/>
                </a:ext>
              </a:extLst>
            </p:cNvPr>
            <p:cNvPicPr>
              <a:picLocks noChangeAspect="1"/>
            </p:cNvPicPr>
            <p:nvPr/>
          </p:nvPicPr>
          <p:blipFill>
            <a:blip r:embed="rId6">
              <a:extLst>
                <a:ext uri="{28A0092B-C50C-407E-A947-70E740481C1C}">
                  <a14:useLocalDpi xmlns:a14="http://schemas.microsoft.com/office/drawing/2010/main" val="0"/>
                </a:ext>
              </a:extLst>
            </a:blip>
            <a:srcRect l="86667" t="10797" b="5765"/>
            <a:stretch>
              <a:fillRect/>
            </a:stretch>
          </p:blipFill>
          <p:spPr bwMode="auto">
            <a:xfrm>
              <a:off x="7759700" y="1155700"/>
              <a:ext cx="12192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7" descr="Capture d’écran 2015-09-24 à 09.57.14.png">
              <a:extLst>
                <a:ext uri="{FF2B5EF4-FFF2-40B4-BE49-F238E27FC236}">
                  <a16:creationId xmlns:a16="http://schemas.microsoft.com/office/drawing/2014/main" id="{57E241A6-8DFA-A35F-AF52-CAAC130AB6F4}"/>
                </a:ext>
              </a:extLst>
            </p:cNvPr>
            <p:cNvPicPr>
              <a:picLocks noChangeAspect="1"/>
            </p:cNvPicPr>
            <p:nvPr/>
          </p:nvPicPr>
          <p:blipFill>
            <a:blip r:embed="rId6">
              <a:extLst>
                <a:ext uri="{28A0092B-C50C-407E-A947-70E740481C1C}">
                  <a14:useLocalDpi xmlns:a14="http://schemas.microsoft.com/office/drawing/2010/main" val="0"/>
                </a:ext>
              </a:extLst>
            </a:blip>
            <a:srcRect l="61250" t="10797" r="14999" b="5765"/>
            <a:stretch>
              <a:fillRect/>
            </a:stretch>
          </p:blipFill>
          <p:spPr bwMode="auto">
            <a:xfrm>
              <a:off x="1714500" y="1155700"/>
              <a:ext cx="21717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8" descr="Capture d’écran 2015-09-24 à 09.57.14.png">
              <a:extLst>
                <a:ext uri="{FF2B5EF4-FFF2-40B4-BE49-F238E27FC236}">
                  <a16:creationId xmlns:a16="http://schemas.microsoft.com/office/drawing/2014/main" id="{8E9D325A-9431-CFCF-EFB0-E84B0964D578}"/>
                </a:ext>
              </a:extLst>
            </p:cNvPr>
            <p:cNvPicPr>
              <a:picLocks noChangeAspect="1"/>
            </p:cNvPicPr>
            <p:nvPr/>
          </p:nvPicPr>
          <p:blipFill>
            <a:blip r:embed="rId6">
              <a:extLst>
                <a:ext uri="{28A0092B-C50C-407E-A947-70E740481C1C}">
                  <a14:useLocalDpi xmlns:a14="http://schemas.microsoft.com/office/drawing/2010/main" val="0"/>
                </a:ext>
              </a:extLst>
            </a:blip>
            <a:srcRect l="39583" t="10797" r="37778" b="5765"/>
            <a:stretch>
              <a:fillRect/>
            </a:stretch>
          </p:blipFill>
          <p:spPr bwMode="auto">
            <a:xfrm>
              <a:off x="3771900" y="1155700"/>
              <a:ext cx="20701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9" descr="Capture d’écran 2015-09-24 à 09.57.14.png">
              <a:extLst>
                <a:ext uri="{FF2B5EF4-FFF2-40B4-BE49-F238E27FC236}">
                  <a16:creationId xmlns:a16="http://schemas.microsoft.com/office/drawing/2014/main" id="{DE2F8C33-88FD-013B-2471-EB437ABA43B1}"/>
                </a:ext>
              </a:extLst>
            </p:cNvPr>
            <p:cNvPicPr>
              <a:picLocks noChangeAspect="1"/>
            </p:cNvPicPr>
            <p:nvPr/>
          </p:nvPicPr>
          <p:blipFill>
            <a:blip r:embed="rId6">
              <a:extLst>
                <a:ext uri="{28A0092B-C50C-407E-A947-70E740481C1C}">
                  <a14:useLocalDpi xmlns:a14="http://schemas.microsoft.com/office/drawing/2010/main" val="0"/>
                </a:ext>
              </a:extLst>
            </a:blip>
            <a:srcRect l="18611" t="10797" r="60417" b="5765"/>
            <a:stretch>
              <a:fillRect/>
            </a:stretch>
          </p:blipFill>
          <p:spPr bwMode="auto">
            <a:xfrm>
              <a:off x="5835650" y="1155700"/>
              <a:ext cx="19177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0" descr="Capture d’écran 2015-09-24 à 09.57.14.png">
              <a:extLst>
                <a:ext uri="{FF2B5EF4-FFF2-40B4-BE49-F238E27FC236}">
                  <a16:creationId xmlns:a16="http://schemas.microsoft.com/office/drawing/2014/main" id="{BD75E41D-3CDC-7875-8B33-783F69CF5D52}"/>
                </a:ext>
              </a:extLst>
            </p:cNvPr>
            <p:cNvPicPr>
              <a:picLocks noChangeAspect="1"/>
            </p:cNvPicPr>
            <p:nvPr/>
          </p:nvPicPr>
          <p:blipFill>
            <a:blip r:embed="rId6">
              <a:extLst>
                <a:ext uri="{28A0092B-C50C-407E-A947-70E740481C1C}">
                  <a14:useLocalDpi xmlns:a14="http://schemas.microsoft.com/office/drawing/2010/main" val="0"/>
                </a:ext>
              </a:extLst>
            </a:blip>
            <a:srcRect l="36945" t="94025" r="36250"/>
            <a:stretch>
              <a:fillRect/>
            </a:stretch>
          </p:blipFill>
          <p:spPr bwMode="auto">
            <a:xfrm>
              <a:off x="6896100" y="5835650"/>
              <a:ext cx="2271100" cy="33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descr="Capture d’écran 2015-09-24 à 09.57.14.png">
              <a:extLst>
                <a:ext uri="{FF2B5EF4-FFF2-40B4-BE49-F238E27FC236}">
                  <a16:creationId xmlns:a16="http://schemas.microsoft.com/office/drawing/2014/main" id="{78D8F4C0-CFBA-665D-BC02-8F6CBE598942}"/>
                </a:ext>
              </a:extLst>
            </p:cNvPr>
            <p:cNvPicPr>
              <a:picLocks noChangeAspect="1"/>
            </p:cNvPicPr>
            <p:nvPr/>
          </p:nvPicPr>
          <p:blipFill>
            <a:blip r:embed="rId6">
              <a:extLst>
                <a:ext uri="{28A0092B-C50C-407E-A947-70E740481C1C}">
                  <a14:useLocalDpi xmlns:a14="http://schemas.microsoft.com/office/drawing/2010/main" val="0"/>
                </a:ext>
              </a:extLst>
            </a:blip>
            <a:srcRect t="10797" r="81389" b="5765"/>
            <a:stretch>
              <a:fillRect/>
            </a:stretch>
          </p:blipFill>
          <p:spPr bwMode="auto">
            <a:xfrm>
              <a:off x="215900" y="1155700"/>
              <a:ext cx="17018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2" descr="Capture d’écran 2015-09-24 à 09.57.14.png">
              <a:extLst>
                <a:ext uri="{FF2B5EF4-FFF2-40B4-BE49-F238E27FC236}">
                  <a16:creationId xmlns:a16="http://schemas.microsoft.com/office/drawing/2014/main" id="{3185412C-F6D7-8969-053C-EEC249B76ECB}"/>
                </a:ext>
              </a:extLst>
            </p:cNvPr>
            <p:cNvPicPr>
              <a:picLocks noChangeAspect="1"/>
            </p:cNvPicPr>
            <p:nvPr/>
          </p:nvPicPr>
          <p:blipFill>
            <a:blip r:embed="rId6">
              <a:extLst>
                <a:ext uri="{28A0092B-C50C-407E-A947-70E740481C1C}">
                  <a14:useLocalDpi xmlns:a14="http://schemas.microsoft.com/office/drawing/2010/main" val="0"/>
                </a:ext>
              </a:extLst>
            </a:blip>
            <a:srcRect l="18611" r="15279" b="89203"/>
            <a:stretch>
              <a:fillRect/>
            </a:stretch>
          </p:blipFill>
          <p:spPr bwMode="auto">
            <a:xfrm>
              <a:off x="1981200" y="1206500"/>
              <a:ext cx="60452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8">
            <a:extLst>
              <a:ext uri="{FF2B5EF4-FFF2-40B4-BE49-F238E27FC236}">
                <a16:creationId xmlns:a16="http://schemas.microsoft.com/office/drawing/2014/main" id="{6CA30F05-B088-DB53-3C5D-79B4844023BE}"/>
              </a:ext>
            </a:extLst>
          </p:cNvPr>
          <p:cNvSpPr>
            <a:spLocks noChangeArrowheads="1"/>
          </p:cNvSpPr>
          <p:nvPr/>
        </p:nvSpPr>
        <p:spPr bwMode="auto">
          <a:xfrm>
            <a:off x="3006857" y="3054122"/>
            <a:ext cx="924456" cy="2043408"/>
          </a:xfrm>
          <a:prstGeom prst="rect">
            <a:avLst/>
          </a:prstGeom>
          <a:noFill/>
          <a:ln w="222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914446">
              <a:buClrTx/>
              <a:defRPr/>
            </a:pPr>
            <a:endParaRPr lang="fr-FR" altLang="fr-FR" sz="2400" kern="1200">
              <a:solidFill>
                <a:prstClr val="black"/>
              </a:solidFill>
              <a:latin typeface="Times" pitchFamily="2" charset="0"/>
              <a:ea typeface="ヒラギノ角ゴ Pro W3" panose="020B0300000000000000" pitchFamily="34" charset="-128"/>
              <a:cs typeface="+mn-cs"/>
            </a:endParaRPr>
          </a:p>
        </p:txBody>
      </p:sp>
    </p:spTree>
    <p:extLst>
      <p:ext uri="{BB962C8B-B14F-4D97-AF65-F5344CB8AC3E}">
        <p14:creationId xmlns:p14="http://schemas.microsoft.com/office/powerpoint/2010/main" val="8208405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6C3F2E6-62E3-F443-97B3-AFAE1DF96160}"/>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26</a:t>
            </a:fld>
            <a:endParaRPr lang="fr-FR"/>
          </a:p>
        </p:txBody>
      </p:sp>
      <p:sp>
        <p:nvSpPr>
          <p:cNvPr id="8" name="ZoneTexte 7">
            <a:extLst>
              <a:ext uri="{FF2B5EF4-FFF2-40B4-BE49-F238E27FC236}">
                <a16:creationId xmlns:a16="http://schemas.microsoft.com/office/drawing/2014/main" id="{26C5DE6C-BFD0-25E9-58AC-7B2C5E739ED9}"/>
              </a:ext>
            </a:extLst>
          </p:cNvPr>
          <p:cNvSpPr txBox="1"/>
          <p:nvPr/>
        </p:nvSpPr>
        <p:spPr>
          <a:xfrm>
            <a:off x="247650" y="2765823"/>
            <a:ext cx="3771900" cy="1754326"/>
          </a:xfrm>
          <a:prstGeom prst="rect">
            <a:avLst/>
          </a:prstGeom>
          <a:noFill/>
        </p:spPr>
        <p:txBody>
          <a:bodyPr wrap="square" rtlCol="0">
            <a:spAutoFit/>
          </a:bodyPr>
          <a:lstStyle/>
          <a:p>
            <a:pPr marL="171450" indent="-171450">
              <a:buFont typeface="Arial" panose="020B0604020202020204" pitchFamily="34" charset="0"/>
              <a:buChar char="•"/>
            </a:pPr>
            <a:r>
              <a:rPr lang="fr-FR" sz="1800" dirty="0">
                <a:latin typeface="+mn-lt"/>
              </a:rPr>
              <a:t>n= 60 études incluant 4,735 patients</a:t>
            </a:r>
          </a:p>
          <a:p>
            <a:pPr marL="171450" indent="-171450">
              <a:buFont typeface="Arial" panose="020B0604020202020204" pitchFamily="34" charset="0"/>
              <a:buChar char="•"/>
            </a:pPr>
            <a:r>
              <a:rPr lang="fr-FR" sz="1800" dirty="0">
                <a:latin typeface="+mn-lt"/>
              </a:rPr>
              <a:t>avec des hémorragies graves sous DOAC ayant </a:t>
            </a:r>
            <a:r>
              <a:rPr lang="fr-FR" sz="1800" dirty="0" err="1">
                <a:latin typeface="+mn-lt"/>
              </a:rPr>
              <a:t>recu</a:t>
            </a:r>
            <a:r>
              <a:rPr lang="fr-FR" sz="1800" dirty="0">
                <a:latin typeface="+mn-lt"/>
              </a:rPr>
              <a:t>: </a:t>
            </a:r>
          </a:p>
          <a:p>
            <a:pPr marL="400050" lvl="1" indent="-171450">
              <a:buFont typeface="Courier New" panose="02070309020205020404" pitchFamily="49" charset="0"/>
              <a:buChar char="o"/>
            </a:pPr>
            <a:r>
              <a:rPr lang="fr-FR" sz="1800" dirty="0">
                <a:latin typeface="+mn-lt"/>
              </a:rPr>
              <a:t> CCP (n =2 688), </a:t>
            </a:r>
          </a:p>
          <a:p>
            <a:pPr marL="400050" lvl="1" indent="-171450">
              <a:buFont typeface="Courier New" panose="02070309020205020404" pitchFamily="49" charset="0"/>
              <a:buChar char="o"/>
            </a:pPr>
            <a:r>
              <a:rPr lang="fr-FR" sz="1800" dirty="0" err="1">
                <a:latin typeface="+mn-lt"/>
              </a:rPr>
              <a:t>idarucizumab</a:t>
            </a:r>
            <a:r>
              <a:rPr lang="fr-FR" sz="1800" dirty="0">
                <a:latin typeface="+mn-lt"/>
              </a:rPr>
              <a:t> (n= 1 111)</a:t>
            </a:r>
          </a:p>
          <a:p>
            <a:pPr marL="400050" lvl="1" indent="-171450">
              <a:buFont typeface="Courier New" panose="02070309020205020404" pitchFamily="49" charset="0"/>
              <a:buChar char="o"/>
            </a:pPr>
            <a:r>
              <a:rPr lang="fr-FR" sz="1800" dirty="0" err="1">
                <a:latin typeface="+mn-lt"/>
              </a:rPr>
              <a:t>Andexanet</a:t>
            </a:r>
            <a:r>
              <a:rPr lang="fr-FR" sz="1800" dirty="0">
                <a:latin typeface="+mn-lt"/>
              </a:rPr>
              <a:t> (n= 936)</a:t>
            </a:r>
          </a:p>
        </p:txBody>
      </p:sp>
      <p:pic>
        <p:nvPicPr>
          <p:cNvPr id="10" name="Image 9" descr="Une image contenant texte, capture d’écran, Police&#10;&#10;Description générée automatiquement">
            <a:extLst>
              <a:ext uri="{FF2B5EF4-FFF2-40B4-BE49-F238E27FC236}">
                <a16:creationId xmlns:a16="http://schemas.microsoft.com/office/drawing/2014/main" id="{65D593D6-652D-BD5D-7721-BB8E8196D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1735"/>
            <a:ext cx="4338569" cy="1175942"/>
          </a:xfrm>
          <a:prstGeom prst="rect">
            <a:avLst/>
          </a:prstGeom>
        </p:spPr>
      </p:pic>
      <p:pic>
        <p:nvPicPr>
          <p:cNvPr id="12" name="Image 11" descr="Une image contenant texte, capture d’écran, nombre, logiciel&#10;&#10;Description générée automatiquement">
            <a:extLst>
              <a:ext uri="{FF2B5EF4-FFF2-40B4-BE49-F238E27FC236}">
                <a16:creationId xmlns:a16="http://schemas.microsoft.com/office/drawing/2014/main" id="{911FB24F-BC07-9E42-EFF5-897294AF9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597" y="476250"/>
            <a:ext cx="4894875" cy="3802856"/>
          </a:xfrm>
          <a:prstGeom prst="rect">
            <a:avLst/>
          </a:prstGeom>
        </p:spPr>
      </p:pic>
      <p:sp>
        <p:nvSpPr>
          <p:cNvPr id="3" name="ZoneTexte 2">
            <a:extLst>
              <a:ext uri="{FF2B5EF4-FFF2-40B4-BE49-F238E27FC236}">
                <a16:creationId xmlns:a16="http://schemas.microsoft.com/office/drawing/2014/main" id="{E3293482-597E-8929-3C8B-43D896E11B35}"/>
              </a:ext>
            </a:extLst>
          </p:cNvPr>
          <p:cNvSpPr txBox="1"/>
          <p:nvPr/>
        </p:nvSpPr>
        <p:spPr>
          <a:xfrm>
            <a:off x="185737" y="658972"/>
            <a:ext cx="4574040" cy="600164"/>
          </a:xfrm>
          <a:prstGeom prst="rect">
            <a:avLst/>
          </a:prstGeom>
          <a:noFill/>
        </p:spPr>
        <p:txBody>
          <a:bodyPr wrap="square">
            <a:spAutoFit/>
          </a:bodyPr>
          <a:lstStyle/>
          <a:p>
            <a:pPr defTabSz="685800">
              <a:buClrTx/>
              <a:defRPr/>
            </a:pPr>
            <a:r>
              <a:rPr lang="fr-FR" sz="3300" kern="1200" dirty="0">
                <a:solidFill>
                  <a:srgbClr val="3D627D"/>
                </a:solidFill>
                <a:latin typeface="+mj-lt"/>
                <a:ea typeface="+mn-ea"/>
                <a:cs typeface="+mn-cs"/>
              </a:rPr>
              <a:t>Réversion par CCP</a:t>
            </a:r>
            <a:endParaRPr lang="fr-FR" sz="1350" kern="1200" dirty="0">
              <a:solidFill>
                <a:prstClr val="black"/>
              </a:solidFill>
              <a:latin typeface="+mj-lt"/>
              <a:ea typeface="+mn-ea"/>
              <a:cs typeface="+mn-cs"/>
            </a:endParaRPr>
          </a:p>
        </p:txBody>
      </p:sp>
      <p:sp>
        <p:nvSpPr>
          <p:cNvPr id="5" name="Rectangle 4">
            <a:extLst>
              <a:ext uri="{FF2B5EF4-FFF2-40B4-BE49-F238E27FC236}">
                <a16:creationId xmlns:a16="http://schemas.microsoft.com/office/drawing/2014/main" id="{0ABCB624-2D55-8CCE-5CC7-B20D99308A30}"/>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Google Shape;365;p39">
            <a:extLst>
              <a:ext uri="{FF2B5EF4-FFF2-40B4-BE49-F238E27FC236}">
                <a16:creationId xmlns:a16="http://schemas.microsoft.com/office/drawing/2014/main" id="{2152F3D2-E93C-BD63-B42F-568B1F27DACE}"/>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2032923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6C3F2E6-62E3-F443-97B3-AFAE1DF96160}"/>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27</a:t>
            </a:fld>
            <a:endParaRPr lang="fr-FR"/>
          </a:p>
        </p:txBody>
      </p:sp>
      <p:pic>
        <p:nvPicPr>
          <p:cNvPr id="12" name="Image 11" descr="Une image contenant texte, capture d’écran, nombre, logiciel&#10;&#10;Description générée automatiquement">
            <a:extLst>
              <a:ext uri="{FF2B5EF4-FFF2-40B4-BE49-F238E27FC236}">
                <a16:creationId xmlns:a16="http://schemas.microsoft.com/office/drawing/2014/main" id="{911FB24F-BC07-9E42-EFF5-897294AF9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597" y="476250"/>
            <a:ext cx="4894875" cy="3802856"/>
          </a:xfrm>
          <a:prstGeom prst="rect">
            <a:avLst/>
          </a:prstGeom>
        </p:spPr>
      </p:pic>
      <p:sp>
        <p:nvSpPr>
          <p:cNvPr id="2" name="Rectangle : coins arrondis 1">
            <a:extLst>
              <a:ext uri="{FF2B5EF4-FFF2-40B4-BE49-F238E27FC236}">
                <a16:creationId xmlns:a16="http://schemas.microsoft.com/office/drawing/2014/main" id="{EC6F8A75-7B4A-0E99-74DA-CA976419151A}"/>
              </a:ext>
            </a:extLst>
          </p:cNvPr>
          <p:cNvSpPr/>
          <p:nvPr/>
        </p:nvSpPr>
        <p:spPr>
          <a:xfrm>
            <a:off x="4800600" y="1771650"/>
            <a:ext cx="1219200" cy="304800"/>
          </a:xfrm>
          <a:prstGeom prst="roundRect">
            <a:avLst/>
          </a:prstGeom>
          <a:solidFill>
            <a:srgbClr val="FFC000"/>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dirty="0"/>
          </a:p>
        </p:txBody>
      </p:sp>
      <p:sp>
        <p:nvSpPr>
          <p:cNvPr id="5" name="ZoneTexte 4">
            <a:extLst>
              <a:ext uri="{FF2B5EF4-FFF2-40B4-BE49-F238E27FC236}">
                <a16:creationId xmlns:a16="http://schemas.microsoft.com/office/drawing/2014/main" id="{84011179-89A7-1B50-7A9B-D3DA12C55191}"/>
              </a:ext>
            </a:extLst>
          </p:cNvPr>
          <p:cNvSpPr txBox="1"/>
          <p:nvPr/>
        </p:nvSpPr>
        <p:spPr>
          <a:xfrm>
            <a:off x="5062243" y="1787979"/>
            <a:ext cx="767057" cy="276999"/>
          </a:xfrm>
          <a:prstGeom prst="rect">
            <a:avLst/>
          </a:prstGeom>
          <a:noFill/>
        </p:spPr>
        <p:txBody>
          <a:bodyPr wrap="square">
            <a:spAutoFit/>
          </a:bodyPr>
          <a:lstStyle/>
          <a:p>
            <a:r>
              <a:rPr lang="fr-FR" sz="1200" b="1" dirty="0"/>
              <a:t>I</a:t>
            </a:r>
            <a:r>
              <a:rPr lang="fr-FR" sz="1200" b="1" baseline="30000" dirty="0"/>
              <a:t>2</a:t>
            </a:r>
            <a:r>
              <a:rPr lang="fr-FR" sz="1200" b="1" dirty="0"/>
              <a:t> 71.3% </a:t>
            </a:r>
          </a:p>
        </p:txBody>
      </p:sp>
      <p:sp>
        <p:nvSpPr>
          <p:cNvPr id="6" name="Rectangle : coins arrondis 5">
            <a:extLst>
              <a:ext uri="{FF2B5EF4-FFF2-40B4-BE49-F238E27FC236}">
                <a16:creationId xmlns:a16="http://schemas.microsoft.com/office/drawing/2014/main" id="{C802AB24-0B7E-647A-C063-7FC3A41D2C99}"/>
              </a:ext>
            </a:extLst>
          </p:cNvPr>
          <p:cNvSpPr/>
          <p:nvPr/>
        </p:nvSpPr>
        <p:spPr>
          <a:xfrm>
            <a:off x="6090943" y="1782047"/>
            <a:ext cx="1219200" cy="304800"/>
          </a:xfrm>
          <a:prstGeom prst="roundRect">
            <a:avLst/>
          </a:prstGeom>
          <a:solidFill>
            <a:srgbClr val="FFC000"/>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dirty="0"/>
          </a:p>
        </p:txBody>
      </p:sp>
      <p:sp>
        <p:nvSpPr>
          <p:cNvPr id="9" name="ZoneTexte 8">
            <a:extLst>
              <a:ext uri="{FF2B5EF4-FFF2-40B4-BE49-F238E27FC236}">
                <a16:creationId xmlns:a16="http://schemas.microsoft.com/office/drawing/2014/main" id="{49DA6EA3-37F4-F680-31F7-D9EB36B72041}"/>
              </a:ext>
            </a:extLst>
          </p:cNvPr>
          <p:cNvSpPr txBox="1"/>
          <p:nvPr/>
        </p:nvSpPr>
        <p:spPr>
          <a:xfrm>
            <a:off x="6385050" y="1819030"/>
            <a:ext cx="767057" cy="276999"/>
          </a:xfrm>
          <a:prstGeom prst="rect">
            <a:avLst/>
          </a:prstGeom>
          <a:noFill/>
        </p:spPr>
        <p:txBody>
          <a:bodyPr wrap="square">
            <a:spAutoFit/>
          </a:bodyPr>
          <a:lstStyle/>
          <a:p>
            <a:r>
              <a:rPr lang="fr-FR" sz="1200" b="1" dirty="0"/>
              <a:t>I</a:t>
            </a:r>
            <a:r>
              <a:rPr lang="fr-FR" sz="1200" b="1" baseline="30000" dirty="0"/>
              <a:t>2</a:t>
            </a:r>
            <a:r>
              <a:rPr lang="fr-FR" sz="1200" b="1" dirty="0"/>
              <a:t> 44.7% </a:t>
            </a:r>
          </a:p>
        </p:txBody>
      </p:sp>
      <p:sp>
        <p:nvSpPr>
          <p:cNvPr id="11" name="Rectangle : coins arrondis 10">
            <a:extLst>
              <a:ext uri="{FF2B5EF4-FFF2-40B4-BE49-F238E27FC236}">
                <a16:creationId xmlns:a16="http://schemas.microsoft.com/office/drawing/2014/main" id="{D9202AD5-9F41-1D7B-EAC3-AB2B70CEE482}"/>
              </a:ext>
            </a:extLst>
          </p:cNvPr>
          <p:cNvSpPr/>
          <p:nvPr/>
        </p:nvSpPr>
        <p:spPr>
          <a:xfrm>
            <a:off x="7486650" y="704850"/>
            <a:ext cx="1219200" cy="304800"/>
          </a:xfrm>
          <a:prstGeom prst="roundRect">
            <a:avLst/>
          </a:prstGeom>
          <a:solidFill>
            <a:srgbClr val="FFC000"/>
          </a:solidFill>
          <a:ln w="19050">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dirty="0"/>
          </a:p>
        </p:txBody>
      </p:sp>
      <p:sp>
        <p:nvSpPr>
          <p:cNvPr id="13" name="ZoneTexte 12">
            <a:extLst>
              <a:ext uri="{FF2B5EF4-FFF2-40B4-BE49-F238E27FC236}">
                <a16:creationId xmlns:a16="http://schemas.microsoft.com/office/drawing/2014/main" id="{9D7FDC7C-8875-7D29-C30E-EF7B0F051697}"/>
              </a:ext>
            </a:extLst>
          </p:cNvPr>
          <p:cNvSpPr txBox="1"/>
          <p:nvPr/>
        </p:nvSpPr>
        <p:spPr>
          <a:xfrm>
            <a:off x="7775802" y="741834"/>
            <a:ext cx="767057" cy="276999"/>
          </a:xfrm>
          <a:prstGeom prst="rect">
            <a:avLst/>
          </a:prstGeom>
          <a:noFill/>
        </p:spPr>
        <p:txBody>
          <a:bodyPr wrap="square">
            <a:spAutoFit/>
          </a:bodyPr>
          <a:lstStyle/>
          <a:p>
            <a:r>
              <a:rPr lang="fr-FR" sz="1200" b="1" dirty="0"/>
              <a:t>I</a:t>
            </a:r>
            <a:r>
              <a:rPr lang="fr-FR" sz="1200" b="1" baseline="30000" dirty="0"/>
              <a:t>2</a:t>
            </a:r>
            <a:r>
              <a:rPr lang="fr-FR" sz="1200" b="1" dirty="0"/>
              <a:t> 60.8% </a:t>
            </a:r>
          </a:p>
        </p:txBody>
      </p:sp>
      <p:sp>
        <p:nvSpPr>
          <p:cNvPr id="3" name="ZoneTexte 2">
            <a:extLst>
              <a:ext uri="{FF2B5EF4-FFF2-40B4-BE49-F238E27FC236}">
                <a16:creationId xmlns:a16="http://schemas.microsoft.com/office/drawing/2014/main" id="{0A0458FB-5955-C30C-BD59-0347DF646589}"/>
              </a:ext>
            </a:extLst>
          </p:cNvPr>
          <p:cNvSpPr txBox="1"/>
          <p:nvPr/>
        </p:nvSpPr>
        <p:spPr>
          <a:xfrm>
            <a:off x="185737" y="658972"/>
            <a:ext cx="4574040" cy="600164"/>
          </a:xfrm>
          <a:prstGeom prst="rect">
            <a:avLst/>
          </a:prstGeom>
          <a:noFill/>
        </p:spPr>
        <p:txBody>
          <a:bodyPr wrap="square">
            <a:spAutoFit/>
          </a:bodyPr>
          <a:lstStyle/>
          <a:p>
            <a:pPr defTabSz="685800">
              <a:buClrTx/>
              <a:defRPr/>
            </a:pPr>
            <a:r>
              <a:rPr lang="fr-FR" sz="3300" kern="1200" dirty="0">
                <a:solidFill>
                  <a:srgbClr val="3D627D"/>
                </a:solidFill>
                <a:latin typeface="+mj-lt"/>
                <a:ea typeface="+mn-ea"/>
                <a:cs typeface="+mn-cs"/>
              </a:rPr>
              <a:t>Réversion par CCP</a:t>
            </a:r>
            <a:endParaRPr lang="fr-FR" sz="1350" kern="1200" dirty="0">
              <a:solidFill>
                <a:prstClr val="black"/>
              </a:solidFill>
              <a:latin typeface="+mj-lt"/>
              <a:ea typeface="+mn-ea"/>
              <a:cs typeface="+mn-cs"/>
            </a:endParaRPr>
          </a:p>
        </p:txBody>
      </p:sp>
      <p:sp>
        <p:nvSpPr>
          <p:cNvPr id="15" name="Rectangle 14">
            <a:extLst>
              <a:ext uri="{FF2B5EF4-FFF2-40B4-BE49-F238E27FC236}">
                <a16:creationId xmlns:a16="http://schemas.microsoft.com/office/drawing/2014/main" id="{EB5A45CD-FC43-BA3A-E3F1-537C69B1D68E}"/>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Google Shape;365;p39">
            <a:extLst>
              <a:ext uri="{FF2B5EF4-FFF2-40B4-BE49-F238E27FC236}">
                <a16:creationId xmlns:a16="http://schemas.microsoft.com/office/drawing/2014/main" id="{6789CF86-9722-29A3-133C-2DC90D4D05C3}"/>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pic>
        <p:nvPicPr>
          <p:cNvPr id="17" name="Image 16" descr="Une image contenant texte, capture d’écran, Police&#10;&#10;Description générée automatiquement">
            <a:extLst>
              <a:ext uri="{FF2B5EF4-FFF2-40B4-BE49-F238E27FC236}">
                <a16:creationId xmlns:a16="http://schemas.microsoft.com/office/drawing/2014/main" id="{5C7DC0F3-9ACB-4F81-00DB-4500C4FD3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1735"/>
            <a:ext cx="4338569" cy="1175942"/>
          </a:xfrm>
          <a:prstGeom prst="rect">
            <a:avLst/>
          </a:prstGeom>
        </p:spPr>
      </p:pic>
      <p:sp>
        <p:nvSpPr>
          <p:cNvPr id="18" name="ZoneTexte 17">
            <a:extLst>
              <a:ext uri="{FF2B5EF4-FFF2-40B4-BE49-F238E27FC236}">
                <a16:creationId xmlns:a16="http://schemas.microsoft.com/office/drawing/2014/main" id="{D39B36DD-7CE2-B75E-9051-51A5C42943C2}"/>
              </a:ext>
            </a:extLst>
          </p:cNvPr>
          <p:cNvSpPr txBox="1"/>
          <p:nvPr/>
        </p:nvSpPr>
        <p:spPr>
          <a:xfrm>
            <a:off x="247650" y="2765823"/>
            <a:ext cx="3771900" cy="1754326"/>
          </a:xfrm>
          <a:prstGeom prst="rect">
            <a:avLst/>
          </a:prstGeom>
          <a:noFill/>
        </p:spPr>
        <p:txBody>
          <a:bodyPr wrap="square" rtlCol="0">
            <a:spAutoFit/>
          </a:bodyPr>
          <a:lstStyle/>
          <a:p>
            <a:pPr marL="171450" indent="-171450">
              <a:buFont typeface="Arial" panose="020B0604020202020204" pitchFamily="34" charset="0"/>
              <a:buChar char="•"/>
            </a:pPr>
            <a:r>
              <a:rPr lang="fr-FR" sz="1800" dirty="0">
                <a:latin typeface="+mn-lt"/>
              </a:rPr>
              <a:t>n= 60 études incluant 4,735 patients</a:t>
            </a:r>
          </a:p>
          <a:p>
            <a:pPr marL="171450" indent="-171450">
              <a:buFont typeface="Arial" panose="020B0604020202020204" pitchFamily="34" charset="0"/>
              <a:buChar char="•"/>
            </a:pPr>
            <a:r>
              <a:rPr lang="fr-FR" sz="1800" dirty="0">
                <a:latin typeface="+mn-lt"/>
              </a:rPr>
              <a:t>avec des hémorragies graves sous DOAC ayant </a:t>
            </a:r>
            <a:r>
              <a:rPr lang="fr-FR" sz="1800" dirty="0" err="1">
                <a:latin typeface="+mn-lt"/>
              </a:rPr>
              <a:t>recu</a:t>
            </a:r>
            <a:r>
              <a:rPr lang="fr-FR" sz="1800" dirty="0">
                <a:latin typeface="+mn-lt"/>
              </a:rPr>
              <a:t>: </a:t>
            </a:r>
          </a:p>
          <a:p>
            <a:pPr marL="400050" lvl="1" indent="-171450">
              <a:buFont typeface="Courier New" panose="02070309020205020404" pitchFamily="49" charset="0"/>
              <a:buChar char="o"/>
            </a:pPr>
            <a:r>
              <a:rPr lang="fr-FR" sz="1800" dirty="0">
                <a:latin typeface="+mn-lt"/>
              </a:rPr>
              <a:t> CCP (n =2 688), </a:t>
            </a:r>
          </a:p>
          <a:p>
            <a:pPr marL="400050" lvl="1" indent="-171450">
              <a:buFont typeface="Courier New" panose="02070309020205020404" pitchFamily="49" charset="0"/>
              <a:buChar char="o"/>
            </a:pPr>
            <a:r>
              <a:rPr lang="fr-FR" sz="1800" dirty="0" err="1">
                <a:latin typeface="+mn-lt"/>
              </a:rPr>
              <a:t>idarucizumab</a:t>
            </a:r>
            <a:r>
              <a:rPr lang="fr-FR" sz="1800" dirty="0">
                <a:latin typeface="+mn-lt"/>
              </a:rPr>
              <a:t> (n= 1 111)</a:t>
            </a:r>
          </a:p>
          <a:p>
            <a:pPr marL="400050" lvl="1" indent="-171450">
              <a:buFont typeface="Courier New" panose="02070309020205020404" pitchFamily="49" charset="0"/>
              <a:buChar char="o"/>
            </a:pPr>
            <a:r>
              <a:rPr lang="fr-FR" sz="1800" dirty="0" err="1">
                <a:latin typeface="+mn-lt"/>
              </a:rPr>
              <a:t>Andexanet</a:t>
            </a:r>
            <a:r>
              <a:rPr lang="fr-FR" sz="1800" dirty="0">
                <a:latin typeface="+mn-lt"/>
              </a:rPr>
              <a:t> (n= 936)</a:t>
            </a:r>
          </a:p>
        </p:txBody>
      </p:sp>
    </p:spTree>
    <p:extLst>
      <p:ext uri="{BB962C8B-B14F-4D97-AF65-F5344CB8AC3E}">
        <p14:creationId xmlns:p14="http://schemas.microsoft.com/office/powerpoint/2010/main" val="277700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4DCD-56DB-A4B4-BF69-023169CF401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00D422E-A5FC-E1A8-1F58-C752AA5198A0}"/>
              </a:ext>
            </a:extLst>
          </p:cNvPr>
          <p:cNvSpPr>
            <a:spLocks noGrp="1"/>
          </p:cNvSpPr>
          <p:nvPr>
            <p:ph type="sldNum" sz="quarter" idx="12"/>
          </p:nvPr>
        </p:nvSpPr>
        <p:spPr>
          <a:xfrm>
            <a:off x="12915900" y="9534526"/>
            <a:ext cx="4114800" cy="547688"/>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A42D13-826F-C841-9B37-88F53DA65BD8}" type="slidenum">
              <a:rPr lang="fr-FR" smtClean="0"/>
              <a:pPr/>
              <a:t>28</a:t>
            </a:fld>
            <a:endParaRPr lang="fr-FR"/>
          </a:p>
        </p:txBody>
      </p:sp>
      <p:pic>
        <p:nvPicPr>
          <p:cNvPr id="6" name="Image 5" descr="Une image contenant texte, capture d’écran, Police, logo&#10;&#10;Description générée automatiquement">
            <a:extLst>
              <a:ext uri="{FF2B5EF4-FFF2-40B4-BE49-F238E27FC236}">
                <a16:creationId xmlns:a16="http://schemas.microsoft.com/office/drawing/2014/main" id="{26692987-E28C-1DB9-C031-40ADD2462269}"/>
              </a:ext>
            </a:extLst>
          </p:cNvPr>
          <p:cNvPicPr>
            <a:picLocks noChangeAspect="1"/>
          </p:cNvPicPr>
          <p:nvPr/>
        </p:nvPicPr>
        <p:blipFill rotWithShape="1">
          <a:blip r:embed="rId2"/>
          <a:srcRect b="76436"/>
          <a:stretch/>
        </p:blipFill>
        <p:spPr>
          <a:xfrm>
            <a:off x="3369370" y="654380"/>
            <a:ext cx="2128181" cy="427994"/>
          </a:xfrm>
          <a:prstGeom prst="rect">
            <a:avLst/>
          </a:prstGeom>
        </p:spPr>
      </p:pic>
      <p:pic>
        <p:nvPicPr>
          <p:cNvPr id="3" name="Image 2" descr="Une image contenant texte, capture d’écran, Police, ligne&#10;&#10;Description générée automatiquement">
            <a:extLst>
              <a:ext uri="{FF2B5EF4-FFF2-40B4-BE49-F238E27FC236}">
                <a16:creationId xmlns:a16="http://schemas.microsoft.com/office/drawing/2014/main" id="{2A708F3B-04A4-6A68-5017-A9EA28048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2" y="1082374"/>
            <a:ext cx="8365162" cy="4017375"/>
          </a:xfrm>
          <a:prstGeom prst="rect">
            <a:avLst/>
          </a:prstGeom>
        </p:spPr>
      </p:pic>
      <p:sp>
        <p:nvSpPr>
          <p:cNvPr id="2" name="Rectangle 1">
            <a:extLst>
              <a:ext uri="{FF2B5EF4-FFF2-40B4-BE49-F238E27FC236}">
                <a16:creationId xmlns:a16="http://schemas.microsoft.com/office/drawing/2014/main" id="{9B84D692-0AC2-32A3-9246-1E189B4D422D}"/>
              </a:ext>
            </a:extLst>
          </p:cNvPr>
          <p:cNvSpPr/>
          <p:nvPr/>
        </p:nvSpPr>
        <p:spPr>
          <a:xfrm>
            <a:off x="436147" y="4230440"/>
            <a:ext cx="3790486" cy="517360"/>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5" name="Rectangle 4">
            <a:extLst>
              <a:ext uri="{FF2B5EF4-FFF2-40B4-BE49-F238E27FC236}">
                <a16:creationId xmlns:a16="http://schemas.microsoft.com/office/drawing/2014/main" id="{C051DA71-E77D-81EE-627A-647AC2CDF246}"/>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Google Shape;365;p39">
            <a:extLst>
              <a:ext uri="{FF2B5EF4-FFF2-40B4-BE49-F238E27FC236}">
                <a16:creationId xmlns:a16="http://schemas.microsoft.com/office/drawing/2014/main" id="{87102EF2-C69F-B04B-DA53-E50008DE7542}"/>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anti Xa</a:t>
            </a:r>
          </a:p>
        </p:txBody>
      </p:sp>
    </p:spTree>
    <p:extLst>
      <p:ext uri="{BB962C8B-B14F-4D97-AF65-F5344CB8AC3E}">
        <p14:creationId xmlns:p14="http://schemas.microsoft.com/office/powerpoint/2010/main" val="3084878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txBox="1"/>
          <p:nvPr/>
        </p:nvSpPr>
        <p:spPr>
          <a:xfrm>
            <a:off x="2724111" y="1976098"/>
            <a:ext cx="924059" cy="569098"/>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noAutofit/>
          </a:bodyPr>
          <a:lstStyle/>
          <a:p>
            <a:pPr algn="ctr">
              <a:buClr>
                <a:srgbClr val="000000"/>
              </a:buClr>
              <a:buSzPts val="1331"/>
            </a:pPr>
            <a:r>
              <a:rPr lang="fr-FR" sz="999" dirty="0"/>
              <a:t>INR &gt; </a:t>
            </a:r>
            <a:r>
              <a:rPr lang="fr-FR" sz="700" dirty="0"/>
              <a:t>1,5 </a:t>
            </a:r>
            <a:br>
              <a:rPr lang="fr-FR" sz="700" dirty="0"/>
            </a:br>
            <a:r>
              <a:rPr lang="fr-FR" sz="825" dirty="0"/>
              <a:t>(&gt; 1,2 si hémorragie intracrânienne)</a:t>
            </a:r>
            <a:endParaRPr sz="825" dirty="0">
              <a:latin typeface="Times New Roman"/>
              <a:ea typeface="Times New Roman"/>
              <a:cs typeface="Times New Roman"/>
              <a:sym typeface="Times New Roman"/>
            </a:endParaRPr>
          </a:p>
        </p:txBody>
      </p:sp>
      <p:cxnSp>
        <p:nvCxnSpPr>
          <p:cNvPr id="91" name="Google Shape;91;p1"/>
          <p:cNvCxnSpPr/>
          <p:nvPr/>
        </p:nvCxnSpPr>
        <p:spPr>
          <a:xfrm>
            <a:off x="1746862" y="2291347"/>
            <a:ext cx="0" cy="433806"/>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92" name="Google Shape;92;p1"/>
          <p:cNvSpPr txBox="1"/>
          <p:nvPr/>
        </p:nvSpPr>
        <p:spPr>
          <a:xfrm>
            <a:off x="1676639" y="573600"/>
            <a:ext cx="3097212"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grave</a:t>
            </a:r>
            <a:endParaRPr sz="1000"/>
          </a:p>
        </p:txBody>
      </p:sp>
      <p:cxnSp>
        <p:nvCxnSpPr>
          <p:cNvPr id="93" name="Google Shape;93;p1"/>
          <p:cNvCxnSpPr>
            <a:cxnSpLocks/>
          </p:cNvCxnSpPr>
          <p:nvPr/>
        </p:nvCxnSpPr>
        <p:spPr>
          <a:xfrm>
            <a:off x="3191876" y="1805519"/>
            <a:ext cx="906" cy="14856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94" name="Google Shape;94;p1"/>
          <p:cNvCxnSpPr>
            <a:cxnSpLocks/>
          </p:cNvCxnSpPr>
          <p:nvPr/>
        </p:nvCxnSpPr>
        <p:spPr>
          <a:xfrm flipH="1">
            <a:off x="2260999" y="1805518"/>
            <a:ext cx="1495" cy="156690"/>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95" name="Google Shape;95;p1"/>
          <p:cNvCxnSpPr>
            <a:cxnSpLocks/>
          </p:cNvCxnSpPr>
          <p:nvPr/>
        </p:nvCxnSpPr>
        <p:spPr>
          <a:xfrm>
            <a:off x="3193464" y="3110850"/>
            <a:ext cx="0" cy="267139"/>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96" name="Google Shape;96;p1"/>
          <p:cNvCxnSpPr>
            <a:cxnSpLocks/>
          </p:cNvCxnSpPr>
          <p:nvPr/>
        </p:nvCxnSpPr>
        <p:spPr>
          <a:xfrm flipH="1">
            <a:off x="2263140" y="3123614"/>
            <a:ext cx="2223" cy="248237"/>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98" name="Google Shape;98;p1"/>
          <p:cNvCxnSpPr>
            <a:cxnSpLocks/>
          </p:cNvCxnSpPr>
          <p:nvPr/>
        </p:nvCxnSpPr>
        <p:spPr>
          <a:xfrm flipH="1">
            <a:off x="4538663" y="3567308"/>
            <a:ext cx="2098" cy="222055"/>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99" name="Google Shape;99;p1"/>
          <p:cNvCxnSpPr>
            <a:cxnSpLocks/>
            <a:stCxn id="132" idx="3"/>
            <a:endCxn id="28" idx="1"/>
          </p:cNvCxnSpPr>
          <p:nvPr/>
        </p:nvCxnSpPr>
        <p:spPr>
          <a:xfrm flipV="1">
            <a:off x="3344398" y="3472247"/>
            <a:ext cx="583535" cy="1907"/>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00" name="Google Shape;100;p1"/>
          <p:cNvSpPr txBox="1"/>
          <p:nvPr/>
        </p:nvSpPr>
        <p:spPr>
          <a:xfrm>
            <a:off x="3387133" y="4419009"/>
            <a:ext cx="2202050" cy="223108"/>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INR à 6-8h </a:t>
            </a:r>
            <a:r>
              <a:rPr lang="fr-FR" sz="1000"/>
              <a:t>et 24h</a:t>
            </a:r>
            <a:endParaRPr sz="1350" dirty="0">
              <a:highlight>
                <a:srgbClr val="FFFF00"/>
              </a:highlight>
            </a:endParaRPr>
          </a:p>
        </p:txBody>
      </p:sp>
      <p:cxnSp>
        <p:nvCxnSpPr>
          <p:cNvPr id="101" name="Google Shape;101;p1"/>
          <p:cNvCxnSpPr/>
          <p:nvPr/>
        </p:nvCxnSpPr>
        <p:spPr>
          <a:xfrm rot="5400000">
            <a:off x="4411267" y="4311010"/>
            <a:ext cx="215901" cy="1587"/>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02" name="Google Shape;102;p1"/>
          <p:cNvSpPr txBox="1"/>
          <p:nvPr/>
        </p:nvSpPr>
        <p:spPr>
          <a:xfrm>
            <a:off x="3248339" y="91949"/>
            <a:ext cx="3097212" cy="223108"/>
          </a:xfrm>
          <a:prstGeom prst="rect">
            <a:avLst/>
          </a:prstGeom>
          <a:solidFill>
            <a:srgbClr val="62A190"/>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b="1" dirty="0"/>
              <a:t>Hémorragie sous </a:t>
            </a:r>
            <a:r>
              <a:rPr lang="fr-FR" sz="1000" b="1" dirty="0">
                <a:highlight>
                  <a:srgbClr val="FFFF00"/>
                </a:highlight>
              </a:rPr>
              <a:t>AVK</a:t>
            </a:r>
            <a:endParaRPr sz="1000" b="1" dirty="0">
              <a:highlight>
                <a:srgbClr val="FFFF00"/>
              </a:highlight>
            </a:endParaRPr>
          </a:p>
        </p:txBody>
      </p:sp>
      <p:sp>
        <p:nvSpPr>
          <p:cNvPr id="103" name="Google Shape;103;p1"/>
          <p:cNvSpPr txBox="1"/>
          <p:nvPr/>
        </p:nvSpPr>
        <p:spPr>
          <a:xfrm>
            <a:off x="5152485" y="566833"/>
            <a:ext cx="3097212" cy="223108"/>
          </a:xfrm>
          <a:prstGeom prst="rect">
            <a:avLst/>
          </a:prstGeom>
          <a:solidFill>
            <a:schemeClr val="accent1">
              <a:lumMod val="60000"/>
              <a:lumOff val="4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non grave</a:t>
            </a:r>
            <a:endParaRPr sz="1000"/>
          </a:p>
        </p:txBody>
      </p:sp>
      <p:cxnSp>
        <p:nvCxnSpPr>
          <p:cNvPr id="104" name="Google Shape;104;p1"/>
          <p:cNvCxnSpPr>
            <a:cxnSpLocks/>
            <a:endCxn id="115" idx="0"/>
          </p:cNvCxnSpPr>
          <p:nvPr/>
        </p:nvCxnSpPr>
        <p:spPr>
          <a:xfrm>
            <a:off x="6702679" y="789923"/>
            <a:ext cx="1" cy="250545"/>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05" name="Google Shape;105;p1"/>
          <p:cNvCxnSpPr>
            <a:cxnSpLocks/>
          </p:cNvCxnSpPr>
          <p:nvPr/>
        </p:nvCxnSpPr>
        <p:spPr>
          <a:xfrm>
            <a:off x="4331014" y="315039"/>
            <a:ext cx="1672" cy="251699"/>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06" name="Google Shape;106;p1"/>
          <p:cNvCxnSpPr>
            <a:cxnSpLocks/>
          </p:cNvCxnSpPr>
          <p:nvPr/>
        </p:nvCxnSpPr>
        <p:spPr>
          <a:xfrm flipH="1">
            <a:off x="5392570" y="315040"/>
            <a:ext cx="1" cy="250545"/>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07" name="Google Shape;107;p1"/>
          <p:cNvCxnSpPr>
            <a:cxnSpLocks/>
            <a:stCxn id="115" idx="2"/>
          </p:cNvCxnSpPr>
          <p:nvPr/>
        </p:nvCxnSpPr>
        <p:spPr>
          <a:xfrm flipH="1">
            <a:off x="6701176" y="1256367"/>
            <a:ext cx="1503" cy="267633"/>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08" name="Google Shape;108;p1"/>
          <p:cNvSpPr txBox="1"/>
          <p:nvPr/>
        </p:nvSpPr>
        <p:spPr>
          <a:xfrm>
            <a:off x="1442046" y="1399300"/>
            <a:ext cx="2607417" cy="405209"/>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INR en urgence</a:t>
            </a:r>
            <a:endParaRPr sz="1350" dirty="0"/>
          </a:p>
          <a:p>
            <a:pPr algn="ctr">
              <a:lnSpc>
                <a:spcPct val="80000"/>
              </a:lnSpc>
              <a:spcBef>
                <a:spcPts val="700"/>
              </a:spcBef>
              <a:buSzPts val="1333"/>
            </a:pPr>
            <a:r>
              <a:rPr lang="fr-FR" sz="1000" dirty="0"/>
              <a:t>au laboratoire ou par biologie délocalisée</a:t>
            </a:r>
            <a:endParaRPr sz="1350" dirty="0"/>
          </a:p>
        </p:txBody>
      </p:sp>
      <p:sp>
        <p:nvSpPr>
          <p:cNvPr id="109" name="Google Shape;109;p1"/>
          <p:cNvSpPr txBox="1"/>
          <p:nvPr/>
        </p:nvSpPr>
        <p:spPr>
          <a:xfrm>
            <a:off x="3816726" y="1982749"/>
            <a:ext cx="924058" cy="568881"/>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noAutofit/>
          </a:bodyPr>
          <a:lstStyle/>
          <a:p>
            <a:pPr algn="ctr">
              <a:buClr>
                <a:srgbClr val="000000"/>
              </a:buClr>
              <a:buSzPts val="1330"/>
            </a:pPr>
            <a:r>
              <a:rPr lang="fr-FR" sz="998" dirty="0"/>
              <a:t>INR ≤ </a:t>
            </a:r>
            <a:r>
              <a:rPr lang="fr-FR" sz="700" dirty="0"/>
              <a:t>1,5 </a:t>
            </a:r>
            <a:br>
              <a:rPr lang="fr-FR" sz="700" dirty="0"/>
            </a:br>
            <a:r>
              <a:rPr lang="fr-FR" sz="825" dirty="0"/>
              <a:t>(≤ 1,2 si hémorragie intracrânienne)</a:t>
            </a:r>
            <a:endParaRPr sz="825" dirty="0"/>
          </a:p>
        </p:txBody>
      </p:sp>
      <p:sp>
        <p:nvSpPr>
          <p:cNvPr id="110" name="Google Shape;110;p1"/>
          <p:cNvSpPr txBox="1"/>
          <p:nvPr/>
        </p:nvSpPr>
        <p:spPr>
          <a:xfrm>
            <a:off x="4090767" y="2721461"/>
            <a:ext cx="1183035" cy="405209"/>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Pas de CCP</a:t>
            </a:r>
            <a:endParaRPr sz="1350" dirty="0"/>
          </a:p>
          <a:p>
            <a:pPr algn="ctr">
              <a:lnSpc>
                <a:spcPct val="80000"/>
              </a:lnSpc>
              <a:spcBef>
                <a:spcPts val="700"/>
              </a:spcBef>
              <a:buSzPts val="1333"/>
            </a:pPr>
            <a:r>
              <a:rPr lang="fr-FR" sz="1000" dirty="0"/>
              <a:t>Pas de vitamine K</a:t>
            </a:r>
            <a:endParaRPr sz="1350" dirty="0"/>
          </a:p>
        </p:txBody>
      </p:sp>
      <p:cxnSp>
        <p:nvCxnSpPr>
          <p:cNvPr id="111" name="Google Shape;111;p1"/>
          <p:cNvCxnSpPr>
            <a:cxnSpLocks/>
          </p:cNvCxnSpPr>
          <p:nvPr/>
        </p:nvCxnSpPr>
        <p:spPr>
          <a:xfrm>
            <a:off x="3921700" y="1803294"/>
            <a:ext cx="0" cy="158913"/>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12" name="Google Shape;112;p1"/>
          <p:cNvCxnSpPr/>
          <p:nvPr/>
        </p:nvCxnSpPr>
        <p:spPr>
          <a:xfrm>
            <a:off x="4317002" y="2553266"/>
            <a:ext cx="0" cy="162361"/>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13" name="Google Shape;113;p1"/>
          <p:cNvCxnSpPr>
            <a:cxnSpLocks/>
          </p:cNvCxnSpPr>
          <p:nvPr/>
        </p:nvCxnSpPr>
        <p:spPr>
          <a:xfrm>
            <a:off x="2961015" y="796690"/>
            <a:ext cx="1" cy="198205"/>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14" name="Google Shape;114;p1"/>
          <p:cNvSpPr txBox="1"/>
          <p:nvPr/>
        </p:nvSpPr>
        <p:spPr>
          <a:xfrm>
            <a:off x="1442046" y="994895"/>
            <a:ext cx="2604243" cy="223108"/>
          </a:xfrm>
          <a:prstGeom prst="rect">
            <a:avLst/>
          </a:prstGeom>
          <a:solidFill>
            <a:srgbClr val="F7F6E4"/>
          </a:solidFill>
          <a:ln w="9525" cap="flat" cmpd="sng">
            <a:solidFill>
              <a:srgbClr val="C00000"/>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Geste hémostatique dès que possible</a:t>
            </a:r>
            <a:endParaRPr sz="1000" dirty="0"/>
          </a:p>
        </p:txBody>
      </p:sp>
      <p:sp>
        <p:nvSpPr>
          <p:cNvPr id="115" name="Google Shape;115;p1"/>
          <p:cNvSpPr txBox="1"/>
          <p:nvPr/>
        </p:nvSpPr>
        <p:spPr>
          <a:xfrm>
            <a:off x="5154868" y="1040467"/>
            <a:ext cx="3095623" cy="215901"/>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192882" indent="-192882" algn="ctr">
              <a:buClr>
                <a:schemeClr val="dk1"/>
              </a:buClr>
              <a:buSzPts val="1333"/>
            </a:pPr>
            <a:r>
              <a:rPr lang="fr-FR" sz="1000" dirty="0">
                <a:solidFill>
                  <a:schemeClr val="dk1"/>
                </a:solidFill>
              </a:rPr>
              <a:t>Traitement symptomatique et geste hémostatique</a:t>
            </a:r>
            <a:endParaRPr sz="1000" dirty="0">
              <a:solidFill>
                <a:schemeClr val="dk1"/>
              </a:solidFill>
            </a:endParaRPr>
          </a:p>
        </p:txBody>
      </p:sp>
      <p:sp>
        <p:nvSpPr>
          <p:cNvPr id="116" name="Google Shape;116;p1"/>
          <p:cNvSpPr txBox="1"/>
          <p:nvPr/>
        </p:nvSpPr>
        <p:spPr>
          <a:xfrm>
            <a:off x="5184175" y="1527380"/>
            <a:ext cx="3090858" cy="376740"/>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dirty="0"/>
              <a:t>Rechercher et corriger un surdosage (par vitamine K seule)</a:t>
            </a:r>
            <a:endParaRPr sz="1350" dirty="0"/>
          </a:p>
        </p:txBody>
      </p:sp>
      <p:sp>
        <p:nvSpPr>
          <p:cNvPr id="117" name="Google Shape;117;p1"/>
          <p:cNvSpPr txBox="1"/>
          <p:nvPr/>
        </p:nvSpPr>
        <p:spPr>
          <a:xfrm>
            <a:off x="965506" y="2721461"/>
            <a:ext cx="1636713" cy="405209"/>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CCP</a:t>
            </a:r>
            <a:endParaRPr sz="1350" dirty="0"/>
          </a:p>
          <a:p>
            <a:pPr algn="ctr">
              <a:lnSpc>
                <a:spcPct val="80000"/>
              </a:lnSpc>
              <a:spcBef>
                <a:spcPts val="700"/>
              </a:spcBef>
              <a:buSzPts val="1333"/>
            </a:pPr>
            <a:r>
              <a:rPr lang="fr-FR" sz="1000" dirty="0"/>
              <a:t>25 UI/kg (1 ml/kg)</a:t>
            </a:r>
            <a:endParaRPr sz="1350" dirty="0"/>
          </a:p>
        </p:txBody>
      </p:sp>
      <p:sp>
        <p:nvSpPr>
          <p:cNvPr id="118" name="Google Shape;118;p1"/>
          <p:cNvSpPr txBox="1"/>
          <p:nvPr/>
        </p:nvSpPr>
        <p:spPr>
          <a:xfrm>
            <a:off x="2726958" y="2721461"/>
            <a:ext cx="1251716" cy="405209"/>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CCP</a:t>
            </a:r>
            <a:endParaRPr sz="1350" dirty="0"/>
          </a:p>
          <a:p>
            <a:pPr algn="ctr">
              <a:lnSpc>
                <a:spcPct val="80000"/>
              </a:lnSpc>
              <a:spcBef>
                <a:spcPts val="700"/>
              </a:spcBef>
              <a:buSzPts val="1333"/>
            </a:pPr>
            <a:r>
              <a:rPr lang="fr-FR" sz="1000" dirty="0"/>
              <a:t>(posologie du RCP)</a:t>
            </a:r>
            <a:endParaRPr sz="1350" dirty="0"/>
          </a:p>
        </p:txBody>
      </p:sp>
      <p:sp>
        <p:nvSpPr>
          <p:cNvPr id="119" name="Google Shape;119;p1"/>
          <p:cNvSpPr txBox="1"/>
          <p:nvPr/>
        </p:nvSpPr>
        <p:spPr>
          <a:xfrm>
            <a:off x="73192" y="4841625"/>
            <a:ext cx="4433359" cy="253885"/>
          </a:xfrm>
          <a:prstGeom prst="rect">
            <a:avLst/>
          </a:prstGeom>
          <a:noFill/>
          <a:ln>
            <a:noFill/>
          </a:ln>
        </p:spPr>
        <p:txBody>
          <a:bodyPr spcFirstLastPara="1" wrap="square" lIns="68569" tIns="34275" rIns="68569" bIns="34275" anchor="t" anchorCtr="0">
            <a:spAutoFit/>
          </a:bodyPr>
          <a:lstStyle/>
          <a:p>
            <a:r>
              <a:rPr lang="fr-FR" sz="1200" b="1" dirty="0">
                <a:solidFill>
                  <a:schemeClr val="dk1"/>
                </a:solidFill>
              </a:rPr>
              <a:t>Figure 1. Prise en charge d’une hémorragie sous AVK  </a:t>
            </a:r>
            <a:endParaRPr sz="1350" dirty="0"/>
          </a:p>
        </p:txBody>
      </p:sp>
      <p:sp>
        <p:nvSpPr>
          <p:cNvPr id="120" name="Google Shape;120;p1"/>
          <p:cNvSpPr txBox="1"/>
          <p:nvPr/>
        </p:nvSpPr>
        <p:spPr>
          <a:xfrm>
            <a:off x="3786470" y="1660791"/>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1+</a:t>
            </a:r>
            <a:endParaRPr sz="1350"/>
          </a:p>
        </p:txBody>
      </p:sp>
      <p:sp>
        <p:nvSpPr>
          <p:cNvPr id="121" name="Google Shape;121;p1"/>
          <p:cNvSpPr txBox="1"/>
          <p:nvPr/>
        </p:nvSpPr>
        <p:spPr>
          <a:xfrm>
            <a:off x="1924051" y="3096489"/>
            <a:ext cx="814084"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1+</a:t>
            </a:r>
            <a:endParaRPr sz="1350"/>
          </a:p>
        </p:txBody>
      </p:sp>
      <p:sp>
        <p:nvSpPr>
          <p:cNvPr id="122" name="Google Shape;122;p1"/>
          <p:cNvSpPr txBox="1"/>
          <p:nvPr/>
        </p:nvSpPr>
        <p:spPr>
          <a:xfrm>
            <a:off x="3370754" y="3099257"/>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1+</a:t>
            </a:r>
            <a:endParaRPr sz="1350"/>
          </a:p>
        </p:txBody>
      </p:sp>
      <p:sp>
        <p:nvSpPr>
          <p:cNvPr id="123" name="Google Shape;123;p1"/>
          <p:cNvSpPr txBox="1"/>
          <p:nvPr/>
        </p:nvSpPr>
        <p:spPr>
          <a:xfrm>
            <a:off x="2738135" y="3544117"/>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1+</a:t>
            </a:r>
            <a:endParaRPr sz="1350"/>
          </a:p>
        </p:txBody>
      </p:sp>
      <p:sp>
        <p:nvSpPr>
          <p:cNvPr id="124" name="Google Shape;124;p1"/>
          <p:cNvSpPr txBox="1"/>
          <p:nvPr/>
        </p:nvSpPr>
        <p:spPr>
          <a:xfrm>
            <a:off x="4607423" y="354219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25" name="Google Shape;125;p1"/>
          <p:cNvSpPr txBox="1"/>
          <p:nvPr/>
        </p:nvSpPr>
        <p:spPr>
          <a:xfrm>
            <a:off x="5054576" y="461869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26" name="Google Shape;126;p1"/>
          <p:cNvSpPr txBox="1"/>
          <p:nvPr/>
        </p:nvSpPr>
        <p:spPr>
          <a:xfrm>
            <a:off x="5032530" y="4216860"/>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27" name="Google Shape;127;p1"/>
          <p:cNvSpPr txBox="1"/>
          <p:nvPr/>
        </p:nvSpPr>
        <p:spPr>
          <a:xfrm>
            <a:off x="7681342" y="1900452"/>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1350"/>
          </a:p>
        </p:txBody>
      </p:sp>
      <p:sp>
        <p:nvSpPr>
          <p:cNvPr id="128" name="Google Shape;128;p1"/>
          <p:cNvSpPr txBox="1"/>
          <p:nvPr/>
        </p:nvSpPr>
        <p:spPr>
          <a:xfrm>
            <a:off x="7727367" y="1251276"/>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1350"/>
          </a:p>
        </p:txBody>
      </p:sp>
      <p:sp>
        <p:nvSpPr>
          <p:cNvPr id="129" name="Google Shape;129;p1"/>
          <p:cNvSpPr txBox="1"/>
          <p:nvPr/>
        </p:nvSpPr>
        <p:spPr>
          <a:xfrm>
            <a:off x="3508807" y="1220140"/>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30" name="Google Shape;130;p1"/>
          <p:cNvSpPr txBox="1"/>
          <p:nvPr/>
        </p:nvSpPr>
        <p:spPr>
          <a:xfrm>
            <a:off x="965506" y="1976097"/>
            <a:ext cx="1636713" cy="402388"/>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dirty="0"/>
              <a:t>Résultat</a:t>
            </a:r>
            <a:endParaRPr sz="999" dirty="0"/>
          </a:p>
          <a:p>
            <a:pPr algn="ctr">
              <a:spcBef>
                <a:spcPts val="200"/>
              </a:spcBef>
              <a:buSzPts val="1331"/>
            </a:pPr>
            <a:r>
              <a:rPr lang="fr-FR" sz="999" dirty="0"/>
              <a:t>non disponible rapidement</a:t>
            </a:r>
            <a:endParaRPr sz="999" dirty="0"/>
          </a:p>
        </p:txBody>
      </p:sp>
      <p:cxnSp>
        <p:nvCxnSpPr>
          <p:cNvPr id="131" name="Google Shape;131;p1"/>
          <p:cNvCxnSpPr>
            <a:cxnSpLocks/>
          </p:cNvCxnSpPr>
          <p:nvPr/>
        </p:nvCxnSpPr>
        <p:spPr>
          <a:xfrm flipH="1">
            <a:off x="3187098" y="2548939"/>
            <a:ext cx="1397" cy="167878"/>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32" name="Google Shape;132;p1"/>
          <p:cNvSpPr txBox="1"/>
          <p:nvPr/>
        </p:nvSpPr>
        <p:spPr>
          <a:xfrm>
            <a:off x="1442047" y="3377989"/>
            <a:ext cx="1902351"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Vitamine K 10 mg IV ou PO</a:t>
            </a:r>
            <a:endParaRPr sz="1350"/>
          </a:p>
        </p:txBody>
      </p:sp>
      <p:sp>
        <p:nvSpPr>
          <p:cNvPr id="133" name="Google Shape;133;p1"/>
          <p:cNvSpPr txBox="1"/>
          <p:nvPr/>
        </p:nvSpPr>
        <p:spPr>
          <a:xfrm>
            <a:off x="3391493" y="3798029"/>
            <a:ext cx="2203638" cy="423162"/>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Complément de CCP si INR &gt; </a:t>
            </a:r>
            <a:r>
              <a:rPr lang="fr-FR" sz="1050" dirty="0"/>
              <a:t>1,5 </a:t>
            </a:r>
            <a:br>
              <a:rPr lang="fr-FR" sz="1050" dirty="0"/>
            </a:br>
            <a:r>
              <a:rPr lang="fr-FR" sz="825" dirty="0"/>
              <a:t>(&gt; 1,2 si hémorragie intracrânienne)</a:t>
            </a:r>
            <a:endParaRPr sz="825" dirty="0"/>
          </a:p>
          <a:p>
            <a:pPr algn="ctr">
              <a:lnSpc>
                <a:spcPct val="80000"/>
              </a:lnSpc>
              <a:buClr>
                <a:srgbClr val="000000"/>
              </a:buClr>
              <a:buSzPts val="1333"/>
            </a:pPr>
            <a:r>
              <a:rPr lang="fr-FR" sz="1000" dirty="0"/>
              <a:t>posologie du RCP</a:t>
            </a:r>
            <a:endParaRPr sz="1350" dirty="0"/>
          </a:p>
        </p:txBody>
      </p:sp>
      <p:cxnSp>
        <p:nvCxnSpPr>
          <p:cNvPr id="2" name="Google Shape;113;p1">
            <a:extLst>
              <a:ext uri="{FF2B5EF4-FFF2-40B4-BE49-F238E27FC236}">
                <a16:creationId xmlns:a16="http://schemas.microsoft.com/office/drawing/2014/main" id="{ED44E454-6B62-4539-906C-B42A6FC6C83B}"/>
              </a:ext>
            </a:extLst>
          </p:cNvPr>
          <p:cNvCxnSpPr>
            <a:cxnSpLocks/>
          </p:cNvCxnSpPr>
          <p:nvPr/>
        </p:nvCxnSpPr>
        <p:spPr>
          <a:xfrm>
            <a:off x="2968088" y="1220140"/>
            <a:ext cx="0" cy="176924"/>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23" name="Google Shape;100;p1">
            <a:extLst>
              <a:ext uri="{FF2B5EF4-FFF2-40B4-BE49-F238E27FC236}">
                <a16:creationId xmlns:a16="http://schemas.microsoft.com/office/drawing/2014/main" id="{95D2369E-A567-CC1B-0EA1-8B3CEDB44BDA}"/>
              </a:ext>
            </a:extLst>
          </p:cNvPr>
          <p:cNvSpPr txBox="1"/>
          <p:nvPr/>
        </p:nvSpPr>
        <p:spPr>
          <a:xfrm>
            <a:off x="6199372" y="4265199"/>
            <a:ext cx="2202050" cy="376996"/>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Prise en charge selon l'INR et contrôle de l'hémorragie</a:t>
            </a:r>
            <a:endParaRPr sz="1350" dirty="0"/>
          </a:p>
        </p:txBody>
      </p:sp>
      <p:sp>
        <p:nvSpPr>
          <p:cNvPr id="28" name="Google Shape;132;p1">
            <a:extLst>
              <a:ext uri="{FF2B5EF4-FFF2-40B4-BE49-F238E27FC236}">
                <a16:creationId xmlns:a16="http://schemas.microsoft.com/office/drawing/2014/main" id="{EE1BE359-D751-701E-EDFF-A89759972BE3}"/>
              </a:ext>
            </a:extLst>
          </p:cNvPr>
          <p:cNvSpPr txBox="1"/>
          <p:nvPr/>
        </p:nvSpPr>
        <p:spPr>
          <a:xfrm>
            <a:off x="3927933" y="3376082"/>
            <a:ext cx="1288136" cy="192330"/>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INR dans les 30 min</a:t>
            </a:r>
            <a:endParaRPr sz="1350" dirty="0"/>
          </a:p>
        </p:txBody>
      </p:sp>
      <p:cxnSp>
        <p:nvCxnSpPr>
          <p:cNvPr id="35" name="Google Shape;99;p1">
            <a:extLst>
              <a:ext uri="{FF2B5EF4-FFF2-40B4-BE49-F238E27FC236}">
                <a16:creationId xmlns:a16="http://schemas.microsoft.com/office/drawing/2014/main" id="{85D1A514-59C5-0C3D-88B8-202CE573D5A5}"/>
              </a:ext>
            </a:extLst>
          </p:cNvPr>
          <p:cNvCxnSpPr>
            <a:cxnSpLocks/>
          </p:cNvCxnSpPr>
          <p:nvPr/>
        </p:nvCxnSpPr>
        <p:spPr>
          <a:xfrm flipV="1">
            <a:off x="5589183" y="4527550"/>
            <a:ext cx="603656" cy="540"/>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4" name="Rectangle 3">
            <a:extLst>
              <a:ext uri="{FF2B5EF4-FFF2-40B4-BE49-F238E27FC236}">
                <a16:creationId xmlns:a16="http://schemas.microsoft.com/office/drawing/2014/main" id="{F8CA78EE-08C9-31A1-5859-2FA937FE1AB2}"/>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Google Shape;365;p39">
            <a:extLst>
              <a:ext uri="{FF2B5EF4-FFF2-40B4-BE49-F238E27FC236}">
                <a16:creationId xmlns:a16="http://schemas.microsoft.com/office/drawing/2014/main" id="{12EAC21B-787B-59D5-DF00-B84F76591C8F}"/>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AVK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2" name="Graphique 1" descr="Eau avec un remplissage uni">
            <a:extLst>
              <a:ext uri="{FF2B5EF4-FFF2-40B4-BE49-F238E27FC236}">
                <a16:creationId xmlns:a16="http://schemas.microsoft.com/office/drawing/2014/main" id="{31420FBA-4128-13D1-27F3-FB96458092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5870" y="-203321"/>
            <a:ext cx="7067353" cy="7067353"/>
          </a:xfrm>
          <a:prstGeom prst="rect">
            <a:avLst/>
          </a:prstGeom>
        </p:spPr>
      </p:pic>
      <p:sp>
        <p:nvSpPr>
          <p:cNvPr id="3" name="TextBox 6">
            <a:extLst>
              <a:ext uri="{FF2B5EF4-FFF2-40B4-BE49-F238E27FC236}">
                <a16:creationId xmlns:a16="http://schemas.microsoft.com/office/drawing/2014/main" id="{DF5EA7EA-A402-F079-C644-A72873E93095}"/>
              </a:ext>
            </a:extLst>
          </p:cNvPr>
          <p:cNvSpPr txBox="1"/>
          <p:nvPr/>
        </p:nvSpPr>
        <p:spPr>
          <a:xfrm>
            <a:off x="-2187509" y="3539372"/>
            <a:ext cx="12296510" cy="1146468"/>
          </a:xfrm>
          <a:prstGeom prst="rect">
            <a:avLst/>
          </a:prstGeom>
        </p:spPr>
        <p:txBody>
          <a:bodyPr wrap="square" lIns="0" tIns="0" rIns="0" bIns="0" rtlCol="0" anchor="t">
            <a:spAutoFit/>
          </a:bodyPr>
          <a:lstStyle/>
          <a:p>
            <a:pPr marL="0" marR="0" lvl="0" indent="0" algn="ctr" defTabSz="914400" rtl="0" eaLnBrk="1" fontAlgn="auto" latinLnBrk="0" hangingPunct="1">
              <a:lnSpc>
                <a:spcPts val="10001"/>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airwater Script" panose="020F0502020204030204" pitchFamily="34"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Fairwater Script" panose="020F0502020204030204" pitchFamily="34" charset="0"/>
                <a:ea typeface="+mn-ea"/>
                <a:cs typeface="+mn-cs"/>
              </a:rPr>
              <a:t>Hémorragies</a:t>
            </a:r>
            <a:r>
              <a:rPr kumimoji="0" lang="en-US" sz="4800" b="0" i="0" u="none" strike="noStrike" kern="1200" cap="none" spc="0" normalizeH="0" baseline="0" noProof="0" dirty="0">
                <a:ln>
                  <a:noFill/>
                </a:ln>
                <a:solidFill>
                  <a:prstClr val="white"/>
                </a:solidFill>
                <a:effectLst/>
                <a:uLnTx/>
                <a:uFillTx/>
                <a:latin typeface="Fairwater Script" panose="020F0502020204030204" pitchFamily="34" charset="0"/>
                <a:ea typeface="+mn-ea"/>
                <a:cs typeface="+mn-cs"/>
              </a:rPr>
              <a:t> </a:t>
            </a:r>
            <a:r>
              <a:rPr kumimoji="0" lang="en-US" sz="4800" b="0" i="0" u="none" strike="noStrike" kern="1200" cap="none" spc="0" normalizeH="0" baseline="0" noProof="0" dirty="0">
                <a:ln>
                  <a:noFill/>
                </a:ln>
                <a:solidFill>
                  <a:prstClr val="black"/>
                </a:solidFill>
                <a:effectLst/>
                <a:uLnTx/>
                <a:uFillTx/>
                <a:latin typeface="Fairwater Script" panose="020F0502020204030204" pitchFamily="34" charset="0"/>
                <a:ea typeface="+mn-ea"/>
                <a:cs typeface="+mn-cs"/>
              </a:rPr>
              <a:t>sous anticoagulants</a:t>
            </a:r>
            <a:r>
              <a:rPr kumimoji="0" lang="en-US" sz="4400" b="0" i="0" u="none" strike="noStrike" kern="1200" cap="none" spc="0" normalizeH="0" baseline="0" noProof="0" dirty="0">
                <a:ln>
                  <a:noFill/>
                </a:ln>
                <a:solidFill>
                  <a:prstClr val="white"/>
                </a:solidFill>
                <a:effectLst/>
                <a:uLnTx/>
                <a:uFillTx/>
                <a:latin typeface="Bahnschrift" panose="020B0502040204020203" pitchFamily="34" charset="0"/>
                <a:ea typeface="+mn-ea"/>
                <a:cs typeface="Devanagari Sangam MN" panose="02000000000000000000" pitchFamily="2" charset="0"/>
              </a:rPr>
              <a:t>           </a:t>
            </a:r>
            <a:endParaRPr kumimoji="0" lang="en-US" sz="4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Devanagari Sangam MN" panose="02000000000000000000"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 coins arrondis 16">
            <a:extLst>
              <a:ext uri="{FF2B5EF4-FFF2-40B4-BE49-F238E27FC236}">
                <a16:creationId xmlns:a16="http://schemas.microsoft.com/office/drawing/2014/main" id="{CBF2AF7E-BD0F-7FB8-6CF1-58422A476043}"/>
              </a:ext>
            </a:extLst>
          </p:cNvPr>
          <p:cNvSpPr/>
          <p:nvPr/>
        </p:nvSpPr>
        <p:spPr>
          <a:xfrm>
            <a:off x="5143499" y="2076450"/>
            <a:ext cx="3974429" cy="2662818"/>
          </a:xfrm>
          <a:prstGeom prst="roundRect">
            <a:avLst>
              <a:gd name="adj" fmla="val 8596"/>
            </a:avLst>
          </a:prstGeom>
          <a:solidFill>
            <a:schemeClr val="bg2">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2" name="Titre 1">
            <a:extLst>
              <a:ext uri="{FF2B5EF4-FFF2-40B4-BE49-F238E27FC236}">
                <a16:creationId xmlns:a16="http://schemas.microsoft.com/office/drawing/2014/main" id="{8DF12C16-1321-3F9B-623B-1C3AD92F069A}"/>
              </a:ext>
            </a:extLst>
          </p:cNvPr>
          <p:cNvSpPr>
            <a:spLocks noGrp="1"/>
          </p:cNvSpPr>
          <p:nvPr>
            <p:ph type="title"/>
          </p:nvPr>
        </p:nvSpPr>
        <p:spPr>
          <a:xfrm>
            <a:off x="228600" y="634305"/>
            <a:ext cx="1676400" cy="571500"/>
          </a:xfrm>
        </p:spPr>
        <p:txBody>
          <a:bodyPr/>
          <a:lstStyle/>
          <a:p>
            <a:r>
              <a:rPr lang="fr-FR" dirty="0">
                <a:solidFill>
                  <a:schemeClr val="bg2">
                    <a:lumMod val="50000"/>
                  </a:schemeClr>
                </a:solidFill>
              </a:rPr>
              <a:t>CCP &amp; AVK</a:t>
            </a:r>
          </a:p>
        </p:txBody>
      </p:sp>
      <p:sp>
        <p:nvSpPr>
          <p:cNvPr id="4" name="Espace réservé du numéro de diapositive 3">
            <a:extLst>
              <a:ext uri="{FF2B5EF4-FFF2-40B4-BE49-F238E27FC236}">
                <a16:creationId xmlns:a16="http://schemas.microsoft.com/office/drawing/2014/main" id="{4C9097E8-AB18-C511-7E9A-D987D94798EC}"/>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30</a:t>
            </a:fld>
            <a:endParaRPr lang="fr-FR" dirty="0"/>
          </a:p>
        </p:txBody>
      </p:sp>
      <p:pic>
        <p:nvPicPr>
          <p:cNvPr id="6" name="Image 5" descr="Une image contenant texte, Police, capture d’écran, information&#10;&#10;Description générée automatiquement">
            <a:extLst>
              <a:ext uri="{FF2B5EF4-FFF2-40B4-BE49-F238E27FC236}">
                <a16:creationId xmlns:a16="http://schemas.microsoft.com/office/drawing/2014/main" id="{1F47786B-C9E6-76D0-357C-08CF95DDB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620" y="670982"/>
            <a:ext cx="3089112" cy="1015275"/>
          </a:xfrm>
          <a:prstGeom prst="rect">
            <a:avLst/>
          </a:prstGeom>
        </p:spPr>
      </p:pic>
      <p:sp>
        <p:nvSpPr>
          <p:cNvPr id="10" name="ZoneTexte 9">
            <a:extLst>
              <a:ext uri="{FF2B5EF4-FFF2-40B4-BE49-F238E27FC236}">
                <a16:creationId xmlns:a16="http://schemas.microsoft.com/office/drawing/2014/main" id="{D8A6C446-A0DF-2D55-28E4-2A316E776CE4}"/>
              </a:ext>
            </a:extLst>
          </p:cNvPr>
          <p:cNvSpPr txBox="1"/>
          <p:nvPr/>
        </p:nvSpPr>
        <p:spPr>
          <a:xfrm>
            <a:off x="228600" y="1648420"/>
            <a:ext cx="4914900" cy="1738938"/>
          </a:xfrm>
          <a:prstGeom prst="rect">
            <a:avLst/>
          </a:prstGeom>
          <a:noFill/>
        </p:spPr>
        <p:txBody>
          <a:bodyPr wrap="square">
            <a:spAutoFit/>
          </a:bodyPr>
          <a:lstStyle/>
          <a:p>
            <a:r>
              <a:rPr lang="fr-FR" sz="1000" b="1" dirty="0">
                <a:solidFill>
                  <a:srgbClr val="3D627D"/>
                </a:solidFill>
                <a:latin typeface="Aptos" panose="020B0004020202020204" pitchFamily="34" charset="0"/>
              </a:rPr>
              <a:t>Objectif : </a:t>
            </a:r>
          </a:p>
          <a:p>
            <a:r>
              <a:rPr lang="fr-FR" sz="1000" dirty="0">
                <a:latin typeface="Aptos" panose="020B0004020202020204" pitchFamily="34" charset="0"/>
              </a:rPr>
              <a:t>Evaluer l'impact de l'administration concordante de PCC et de vitamine K sur la mortalité à 7 jours.</a:t>
            </a:r>
          </a:p>
          <a:p>
            <a:endParaRPr lang="fr-FR" sz="1000" dirty="0">
              <a:latin typeface="Aptos" panose="020B0004020202020204" pitchFamily="34" charset="0"/>
            </a:endParaRPr>
          </a:p>
          <a:p>
            <a:r>
              <a:rPr lang="fr-FR" sz="1000" b="1" dirty="0">
                <a:solidFill>
                  <a:srgbClr val="3D627D"/>
                </a:solidFill>
                <a:latin typeface="Aptos" panose="020B0004020202020204" pitchFamily="34" charset="0"/>
              </a:rPr>
              <a:t>Méthodes: </a:t>
            </a:r>
          </a:p>
          <a:p>
            <a:pPr marL="142875" indent="-142875">
              <a:buFont typeface="Arial" panose="020B0604020202020204" pitchFamily="34" charset="0"/>
              <a:buChar char="•"/>
            </a:pPr>
            <a:r>
              <a:rPr lang="fr-FR" sz="1000" dirty="0">
                <a:latin typeface="Aptos" panose="020B0004020202020204" pitchFamily="34" charset="0"/>
              </a:rPr>
              <a:t>Cohorte prospective dans 44 services d'urgence. </a:t>
            </a:r>
          </a:p>
          <a:p>
            <a:pPr marL="142875" indent="-142875">
              <a:buFont typeface="Arial" panose="020B0604020202020204" pitchFamily="34" charset="0"/>
              <a:buChar char="•"/>
            </a:pPr>
            <a:r>
              <a:rPr lang="fr-FR" sz="1000" dirty="0">
                <a:latin typeface="Aptos" panose="020B0004020202020204" pitchFamily="34" charset="0"/>
              </a:rPr>
              <a:t>L'administration adéquate aux reco de CCP et de vitamine K (GC-PCC-K) était définie par l'administration d'au moins 20 UI/kg d'équivalent facteur IX de CCP et d'au moins 5 mg de vitamine K dans un délai prédéfini de huit heures après l'admission.</a:t>
            </a:r>
          </a:p>
          <a:p>
            <a:endParaRPr lang="fr-FR" sz="700" dirty="0">
              <a:latin typeface="Aptos" panose="020B0004020202020204" pitchFamily="34" charset="0"/>
            </a:endParaRPr>
          </a:p>
        </p:txBody>
      </p:sp>
      <p:pic>
        <p:nvPicPr>
          <p:cNvPr id="12" name="Image 11" descr="Une image contenant Police, logo, Graphique, symbole&#10;&#10;Description générée automatiquement">
            <a:extLst>
              <a:ext uri="{FF2B5EF4-FFF2-40B4-BE49-F238E27FC236}">
                <a16:creationId xmlns:a16="http://schemas.microsoft.com/office/drawing/2014/main" id="{4A0296B6-665E-B8B6-8140-06F0D4385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549799"/>
            <a:ext cx="2031329" cy="599281"/>
          </a:xfrm>
          <a:prstGeom prst="rect">
            <a:avLst/>
          </a:prstGeom>
        </p:spPr>
      </p:pic>
      <p:pic>
        <p:nvPicPr>
          <p:cNvPr id="14" name="Image 13" descr="Une image contenant texte, capture d’écran, Police, diagramme&#10;&#10;Description générée automatiquement">
            <a:extLst>
              <a:ext uri="{FF2B5EF4-FFF2-40B4-BE49-F238E27FC236}">
                <a16:creationId xmlns:a16="http://schemas.microsoft.com/office/drawing/2014/main" id="{1296D6DF-867E-0655-98EC-7839FEB7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661" y="3105150"/>
            <a:ext cx="2577114" cy="2028996"/>
          </a:xfrm>
          <a:prstGeom prst="rect">
            <a:avLst/>
          </a:prstGeom>
        </p:spPr>
      </p:pic>
      <p:sp>
        <p:nvSpPr>
          <p:cNvPr id="16" name="ZoneTexte 15">
            <a:extLst>
              <a:ext uri="{FF2B5EF4-FFF2-40B4-BE49-F238E27FC236}">
                <a16:creationId xmlns:a16="http://schemas.microsoft.com/office/drawing/2014/main" id="{8524DECF-5886-AD49-E0AC-0CDB899E7DB3}"/>
              </a:ext>
            </a:extLst>
          </p:cNvPr>
          <p:cNvSpPr txBox="1"/>
          <p:nvPr/>
        </p:nvSpPr>
        <p:spPr>
          <a:xfrm>
            <a:off x="5334000" y="2193044"/>
            <a:ext cx="3524250" cy="2400657"/>
          </a:xfrm>
          <a:prstGeom prst="rect">
            <a:avLst/>
          </a:prstGeom>
          <a:solidFill>
            <a:schemeClr val="bg2">
              <a:lumMod val="50000"/>
            </a:schemeClr>
          </a:solidFill>
        </p:spPr>
        <p:txBody>
          <a:bodyPr wrap="square">
            <a:spAutoFit/>
          </a:bodyPr>
          <a:lstStyle/>
          <a:p>
            <a:r>
              <a:rPr lang="fr-FR" sz="1000" b="1" dirty="0">
                <a:solidFill>
                  <a:schemeClr val="accent6"/>
                </a:solidFill>
              </a:rPr>
              <a:t>Saignements </a:t>
            </a:r>
            <a:r>
              <a:rPr lang="fr-FR" sz="1000" dirty="0">
                <a:solidFill>
                  <a:schemeClr val="accent6"/>
                </a:solidFill>
              </a:rPr>
              <a:t>:</a:t>
            </a:r>
          </a:p>
          <a:p>
            <a:pPr marL="142875" indent="-142875">
              <a:buFontTx/>
              <a:buChar char="-"/>
            </a:pPr>
            <a:r>
              <a:rPr lang="fr-FR" sz="1000" dirty="0">
                <a:solidFill>
                  <a:schemeClr val="accent6"/>
                </a:solidFill>
              </a:rPr>
              <a:t>gastro-intestinaux (32 %), </a:t>
            </a:r>
          </a:p>
          <a:p>
            <a:pPr marL="142875" indent="-142875">
              <a:buFontTx/>
              <a:buChar char="-"/>
            </a:pPr>
            <a:r>
              <a:rPr lang="fr-FR" sz="1000" dirty="0">
                <a:solidFill>
                  <a:schemeClr val="accent6"/>
                </a:solidFill>
              </a:rPr>
              <a:t>intracrâniennes (32 %), </a:t>
            </a:r>
          </a:p>
          <a:p>
            <a:pPr marL="142875" indent="-142875">
              <a:buFontTx/>
              <a:buChar char="-"/>
            </a:pPr>
            <a:r>
              <a:rPr lang="fr-FR" sz="1000" dirty="0">
                <a:solidFill>
                  <a:schemeClr val="accent6"/>
                </a:solidFill>
              </a:rPr>
              <a:t>musculaires (13 %) </a:t>
            </a:r>
          </a:p>
          <a:p>
            <a:r>
              <a:rPr lang="fr-FR" sz="1000" b="1" dirty="0">
                <a:solidFill>
                  <a:schemeClr val="accent6"/>
                </a:solidFill>
              </a:rPr>
              <a:t>Mortalité à 7 jours </a:t>
            </a:r>
            <a:r>
              <a:rPr lang="fr-FR" sz="1000" dirty="0">
                <a:solidFill>
                  <a:schemeClr val="accent6"/>
                </a:solidFill>
              </a:rPr>
              <a:t>: 13 % et de 33 % chez les patients  avec HIC.</a:t>
            </a:r>
          </a:p>
          <a:p>
            <a:endParaRPr lang="fr-FR" sz="1000" dirty="0">
              <a:solidFill>
                <a:schemeClr val="accent6"/>
              </a:solidFill>
            </a:endParaRPr>
          </a:p>
          <a:p>
            <a:r>
              <a:rPr lang="fr-FR" sz="1000" b="1" dirty="0">
                <a:solidFill>
                  <a:schemeClr val="accent6"/>
                </a:solidFill>
              </a:rPr>
              <a:t>Respect reco GC-PCC-K </a:t>
            </a:r>
            <a:r>
              <a:rPr lang="fr-FR" sz="1000" dirty="0">
                <a:solidFill>
                  <a:schemeClr val="accent6"/>
                </a:solidFill>
              </a:rPr>
              <a:t>chez 38% de tous les patients et 44% des patients atteints d'HIC.</a:t>
            </a:r>
          </a:p>
          <a:p>
            <a:endParaRPr lang="fr-FR" sz="1200" b="1" dirty="0">
              <a:solidFill>
                <a:schemeClr val="accent6"/>
              </a:solidFill>
            </a:endParaRPr>
          </a:p>
          <a:p>
            <a:pPr marL="171450" indent="-171450" algn="just">
              <a:buFont typeface="Wingdings" pitchFamily="2" charset="2"/>
              <a:buChar char="è"/>
            </a:pPr>
            <a:r>
              <a:rPr lang="fr-FR" sz="1200" b="1" dirty="0">
                <a:solidFill>
                  <a:schemeClr val="accent6"/>
                </a:solidFill>
                <a:sym typeface="Wingdings" pitchFamily="2" charset="2"/>
              </a:rPr>
              <a:t>D</a:t>
            </a:r>
            <a:r>
              <a:rPr lang="fr-FR" sz="1200" b="1" dirty="0">
                <a:solidFill>
                  <a:schemeClr val="accent6"/>
                </a:solidFill>
              </a:rPr>
              <a:t>iminution de deux fois de la mortalité à sept jours chez les patients ayant bénéficié d'une GC-PCC-K </a:t>
            </a:r>
          </a:p>
          <a:p>
            <a:pPr algn="ctr"/>
            <a:r>
              <a:rPr lang="fr-FR" sz="1200" b="1" dirty="0">
                <a:solidFill>
                  <a:schemeClr val="accent6"/>
                </a:solidFill>
              </a:rPr>
              <a:t>(OR = 2,15 (1,20 à 3,88) ; P </a:t>
            </a:r>
            <a:r>
              <a:rPr lang="fr-FR" sz="1200" b="1" dirty="0">
                <a:solidFill>
                  <a:schemeClr val="bg1"/>
                </a:solidFill>
              </a:rPr>
              <a:t>= 0,011) </a:t>
            </a:r>
          </a:p>
        </p:txBody>
      </p:sp>
      <p:sp>
        <p:nvSpPr>
          <p:cNvPr id="18" name="Rectangle : coins arrondis 17">
            <a:extLst>
              <a:ext uri="{FF2B5EF4-FFF2-40B4-BE49-F238E27FC236}">
                <a16:creationId xmlns:a16="http://schemas.microsoft.com/office/drawing/2014/main" id="{225AD5D2-8CA8-9840-5A80-BC1C8A842F66}"/>
              </a:ext>
            </a:extLst>
          </p:cNvPr>
          <p:cNvSpPr/>
          <p:nvPr/>
        </p:nvSpPr>
        <p:spPr>
          <a:xfrm>
            <a:off x="4953000" y="1771650"/>
            <a:ext cx="1524000" cy="400735"/>
          </a:xfrm>
          <a:prstGeom prst="roundRect">
            <a:avLst>
              <a:gd name="adj" fmla="val 8596"/>
            </a:avLst>
          </a:prstGeom>
          <a:solidFill>
            <a:schemeClr val="bg2">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rPr>
              <a:t>Résultats</a:t>
            </a:r>
          </a:p>
        </p:txBody>
      </p:sp>
      <p:sp>
        <p:nvSpPr>
          <p:cNvPr id="5" name="Rectangle 4">
            <a:extLst>
              <a:ext uri="{FF2B5EF4-FFF2-40B4-BE49-F238E27FC236}">
                <a16:creationId xmlns:a16="http://schemas.microsoft.com/office/drawing/2014/main" id="{256DC8E4-84EA-64BB-F020-23DCF36B7EF3}"/>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Google Shape;365;p39">
            <a:extLst>
              <a:ext uri="{FF2B5EF4-FFF2-40B4-BE49-F238E27FC236}">
                <a16:creationId xmlns:a16="http://schemas.microsoft.com/office/drawing/2014/main" id="{17A7E3A7-7F4A-200E-20DB-1F59D7D15106}"/>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AVK</a:t>
            </a:r>
          </a:p>
        </p:txBody>
      </p:sp>
    </p:spTree>
    <p:extLst>
      <p:ext uri="{BB962C8B-B14F-4D97-AF65-F5344CB8AC3E}">
        <p14:creationId xmlns:p14="http://schemas.microsoft.com/office/powerpoint/2010/main" val="451468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26245" y="1282295"/>
            <a:ext cx="3911669" cy="426441"/>
          </a:xfrm>
          <a:solidFill>
            <a:schemeClr val="bg2">
              <a:lumMod val="40000"/>
              <a:lumOff val="60000"/>
            </a:schemeClr>
          </a:solidFill>
          <a:ln>
            <a:solidFill>
              <a:schemeClr val="tx1"/>
            </a:solidFill>
          </a:ln>
          <a:effectLst>
            <a:outerShdw blurRad="50800" dist="76200" dir="8100000" algn="tr" rotWithShape="0">
              <a:prstClr val="black">
                <a:alpha val="40000"/>
              </a:prstClr>
            </a:outerShdw>
          </a:effectLst>
        </p:spPr>
        <p:txBody>
          <a:bodyPr>
            <a:normAutofit fontScale="90000"/>
          </a:bodyPr>
          <a:lstStyle/>
          <a:p>
            <a:pPr algn="ctr"/>
            <a:r>
              <a:rPr lang="fr-FR" sz="2100" dirty="0">
                <a:latin typeface="Aptos" panose="020B0004020202020204" pitchFamily="34" charset="0"/>
              </a:rPr>
              <a:t>Time to reverse </a:t>
            </a:r>
          </a:p>
        </p:txBody>
      </p:sp>
      <p:pic>
        <p:nvPicPr>
          <p:cNvPr id="3" name="Image 2"/>
          <p:cNvPicPr>
            <a:picLocks noChangeAspect="1"/>
          </p:cNvPicPr>
          <p:nvPr/>
        </p:nvPicPr>
        <p:blipFill>
          <a:blip r:embed="rId2"/>
          <a:stretch>
            <a:fillRect/>
          </a:stretch>
        </p:blipFill>
        <p:spPr>
          <a:xfrm>
            <a:off x="1493355" y="1632504"/>
            <a:ext cx="6366014" cy="2937012"/>
          </a:xfrm>
          <a:prstGeom prst="rect">
            <a:avLst/>
          </a:prstGeom>
          <a:ln>
            <a:noFill/>
          </a:ln>
          <a:effectLst>
            <a:outerShdw blurRad="76200" dir="18900000" sy="23000" kx="-1200000" algn="bl" rotWithShape="0">
              <a:prstClr val="black">
                <a:alpha val="20000"/>
              </a:prstClr>
            </a:outerShdw>
          </a:effectLst>
        </p:spPr>
      </p:pic>
      <p:sp>
        <p:nvSpPr>
          <p:cNvPr id="4" name="Rectangle 3"/>
          <p:cNvSpPr/>
          <p:nvPr/>
        </p:nvSpPr>
        <p:spPr>
          <a:xfrm>
            <a:off x="1592548" y="4678979"/>
            <a:ext cx="6088526" cy="276999"/>
          </a:xfrm>
          <a:prstGeom prst="rect">
            <a:avLst/>
          </a:prstGeom>
          <a:solidFill>
            <a:srgbClr val="C5EDE8"/>
          </a:solidFill>
          <a:ln>
            <a:solidFill>
              <a:schemeClr val="tx1"/>
            </a:solidFill>
          </a:ln>
        </p:spPr>
        <p:txBody>
          <a:bodyPr wrap="none">
            <a:spAutoFit/>
          </a:bodyPr>
          <a:lstStyle/>
          <a:p>
            <a:r>
              <a:rPr lang="fr-FR" sz="1200" b="1" dirty="0">
                <a:solidFill>
                  <a:srgbClr val="191619"/>
                </a:solidFill>
                <a:latin typeface="+mj-lt"/>
              </a:rPr>
              <a:t>Association of Timing and </a:t>
            </a:r>
            <a:r>
              <a:rPr lang="fr-FR" sz="1200" b="1" dirty="0" err="1">
                <a:solidFill>
                  <a:srgbClr val="191619"/>
                </a:solidFill>
                <a:latin typeface="+mj-lt"/>
              </a:rPr>
              <a:t>Extent</a:t>
            </a:r>
            <a:r>
              <a:rPr lang="fr-FR" sz="1200" b="1" dirty="0">
                <a:solidFill>
                  <a:srgbClr val="191619"/>
                </a:solidFill>
                <a:latin typeface="+mj-lt"/>
              </a:rPr>
              <a:t> of INR Reversal </a:t>
            </a:r>
            <a:r>
              <a:rPr lang="fr-FR" sz="1200" b="1" dirty="0" err="1">
                <a:solidFill>
                  <a:srgbClr val="191619"/>
                </a:solidFill>
                <a:latin typeface="+mj-lt"/>
              </a:rPr>
              <a:t>With</a:t>
            </a:r>
            <a:r>
              <a:rPr lang="fr-FR" sz="1200" b="1" dirty="0">
                <a:solidFill>
                  <a:srgbClr val="191619"/>
                </a:solidFill>
                <a:latin typeface="+mj-lt"/>
              </a:rPr>
              <a:t> </a:t>
            </a:r>
            <a:r>
              <a:rPr lang="fr-FR" sz="1200" b="1" dirty="0" err="1">
                <a:solidFill>
                  <a:srgbClr val="191619"/>
                </a:solidFill>
                <a:latin typeface="+mj-lt"/>
              </a:rPr>
              <a:t>Hematoma</a:t>
            </a:r>
            <a:r>
              <a:rPr lang="fr-FR" sz="1200" b="1" dirty="0">
                <a:solidFill>
                  <a:srgbClr val="191619"/>
                </a:solidFill>
                <a:latin typeface="+mj-lt"/>
              </a:rPr>
              <a:t> </a:t>
            </a:r>
            <a:r>
              <a:rPr lang="fr-FR" sz="1200" b="1" dirty="0" err="1">
                <a:solidFill>
                  <a:srgbClr val="191619"/>
                </a:solidFill>
                <a:latin typeface="+mj-lt"/>
              </a:rPr>
              <a:t>Enlargement</a:t>
            </a:r>
            <a:r>
              <a:rPr lang="fr-FR" sz="1200" b="1" dirty="0">
                <a:solidFill>
                  <a:srgbClr val="191619"/>
                </a:solidFill>
                <a:latin typeface="+mj-lt"/>
              </a:rPr>
              <a:t> </a:t>
            </a:r>
            <a:endParaRPr lang="fr-FR" sz="1200" b="1" dirty="0">
              <a:latin typeface="+mj-lt"/>
            </a:endParaRPr>
          </a:p>
        </p:txBody>
      </p:sp>
      <p:sp>
        <p:nvSpPr>
          <p:cNvPr id="5" name="Rectangle 4"/>
          <p:cNvSpPr/>
          <p:nvPr/>
        </p:nvSpPr>
        <p:spPr>
          <a:xfrm>
            <a:off x="6396046" y="657189"/>
            <a:ext cx="918841" cy="253916"/>
          </a:xfrm>
          <a:prstGeom prst="rect">
            <a:avLst/>
          </a:prstGeom>
        </p:spPr>
        <p:txBody>
          <a:bodyPr wrap="none">
            <a:spAutoFit/>
          </a:bodyPr>
          <a:lstStyle/>
          <a:p>
            <a:r>
              <a:rPr lang="de-DE" sz="1050" i="1" dirty="0">
                <a:solidFill>
                  <a:srgbClr val="191619"/>
                </a:solidFill>
              </a:rPr>
              <a:t>JAMA 2015 </a:t>
            </a:r>
            <a:endParaRPr lang="de-DE" sz="1050" i="1" dirty="0"/>
          </a:p>
        </p:txBody>
      </p:sp>
      <p:pic>
        <p:nvPicPr>
          <p:cNvPr id="6" name="Image 5"/>
          <p:cNvPicPr>
            <a:picLocks noChangeAspect="1"/>
          </p:cNvPicPr>
          <p:nvPr/>
        </p:nvPicPr>
        <p:blipFill>
          <a:blip r:embed="rId3"/>
          <a:stretch>
            <a:fillRect/>
          </a:stretch>
        </p:blipFill>
        <p:spPr>
          <a:xfrm>
            <a:off x="0" y="426026"/>
            <a:ext cx="4002456" cy="1536124"/>
          </a:xfrm>
          <a:prstGeom prst="rect">
            <a:avLst/>
          </a:prstGeom>
        </p:spPr>
      </p:pic>
      <p:sp>
        <p:nvSpPr>
          <p:cNvPr id="7" name="ZoneTexte 6">
            <a:extLst>
              <a:ext uri="{FF2B5EF4-FFF2-40B4-BE49-F238E27FC236}">
                <a16:creationId xmlns:a16="http://schemas.microsoft.com/office/drawing/2014/main" id="{F82F12B6-BCAB-9057-2995-E4B918BFE229}"/>
              </a:ext>
            </a:extLst>
          </p:cNvPr>
          <p:cNvSpPr txBox="1"/>
          <p:nvPr/>
        </p:nvSpPr>
        <p:spPr>
          <a:xfrm>
            <a:off x="190500" y="1962150"/>
            <a:ext cx="2743200" cy="1384995"/>
          </a:xfrm>
          <a:prstGeom prst="rect">
            <a:avLst/>
          </a:prstGeom>
          <a:noFill/>
        </p:spPr>
        <p:txBody>
          <a:bodyPr wrap="square" rtlCol="0">
            <a:spAutoFit/>
          </a:bodyPr>
          <a:lstStyle/>
          <a:p>
            <a:pPr marL="142875" indent="-142875" algn="just">
              <a:buFont typeface="Arial" panose="020B0604020202020204" pitchFamily="34" charset="0"/>
              <a:buChar char="•"/>
            </a:pPr>
            <a:r>
              <a:rPr lang="fr-FR" sz="1200" dirty="0">
                <a:latin typeface="Aptos" panose="020B0004020202020204" pitchFamily="34" charset="0"/>
              </a:rPr>
              <a:t>Étude de cohorte rétrospective dans 19 centres de soins tertiaires allemands (2006-2012)</a:t>
            </a:r>
          </a:p>
          <a:p>
            <a:pPr marL="142875" indent="-142875" algn="just">
              <a:buFont typeface="Arial" panose="020B0604020202020204" pitchFamily="34" charset="0"/>
              <a:buChar char="•"/>
            </a:pPr>
            <a:r>
              <a:rPr lang="fr-FR" sz="1200" dirty="0">
                <a:latin typeface="Aptos" panose="020B0004020202020204" pitchFamily="34" charset="0"/>
              </a:rPr>
              <a:t>n= 1176 patients </a:t>
            </a:r>
          </a:p>
          <a:p>
            <a:pPr marL="142875" indent="-142875" algn="just">
              <a:buFont typeface="Arial" panose="020B0604020202020204" pitchFamily="34" charset="0"/>
              <a:buChar char="•"/>
            </a:pPr>
            <a:r>
              <a:rPr lang="fr-FR" sz="1200" dirty="0">
                <a:latin typeface="Aptos" panose="020B0004020202020204" pitchFamily="34" charset="0"/>
              </a:rPr>
              <a:t>Ayant une hémorragie intracrânienne sous anticoagulant oraux  </a:t>
            </a:r>
          </a:p>
        </p:txBody>
      </p:sp>
      <p:sp>
        <p:nvSpPr>
          <p:cNvPr id="12" name="Rectangle 11">
            <a:extLst>
              <a:ext uri="{FF2B5EF4-FFF2-40B4-BE49-F238E27FC236}">
                <a16:creationId xmlns:a16="http://schemas.microsoft.com/office/drawing/2014/main" id="{186AF662-DD25-2AA8-50E6-88C499968AFE}"/>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Google Shape;365;p39">
            <a:extLst>
              <a:ext uri="{FF2B5EF4-FFF2-40B4-BE49-F238E27FC236}">
                <a16:creationId xmlns:a16="http://schemas.microsoft.com/office/drawing/2014/main" id="{4C58A4A7-A97D-9256-0998-DA15CC7D487A}"/>
              </a:ext>
            </a:extLst>
          </p:cNvPr>
          <p:cNvSpPr txBox="1">
            <a:spLocks/>
          </p:cNvSpPr>
          <p:nvPr/>
        </p:nvSpPr>
        <p:spPr>
          <a:xfrm>
            <a:off x="-1841591" y="-11804"/>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AVK</a:t>
            </a:r>
          </a:p>
        </p:txBody>
      </p:sp>
    </p:spTree>
    <p:extLst>
      <p:ext uri="{BB962C8B-B14F-4D97-AF65-F5344CB8AC3E}">
        <p14:creationId xmlns:p14="http://schemas.microsoft.com/office/powerpoint/2010/main" val="4203029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p:nvPr/>
        </p:nvSpPr>
        <p:spPr>
          <a:xfrm>
            <a:off x="440969" y="1847154"/>
            <a:ext cx="2160686" cy="222979"/>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a:t>Résultat non disponible rapidement</a:t>
            </a:r>
            <a:endParaRPr sz="999"/>
          </a:p>
        </p:txBody>
      </p:sp>
      <p:sp>
        <p:nvSpPr>
          <p:cNvPr id="143" name="Google Shape;143;p2"/>
          <p:cNvSpPr txBox="1"/>
          <p:nvPr/>
        </p:nvSpPr>
        <p:spPr>
          <a:xfrm>
            <a:off x="1851932" y="620892"/>
            <a:ext cx="3230375"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grave</a:t>
            </a:r>
            <a:endParaRPr sz="1000"/>
          </a:p>
        </p:txBody>
      </p:sp>
      <p:cxnSp>
        <p:nvCxnSpPr>
          <p:cNvPr id="144" name="Google Shape;144;p2"/>
          <p:cNvCxnSpPr/>
          <p:nvPr/>
        </p:nvCxnSpPr>
        <p:spPr>
          <a:xfrm rot="5400000">
            <a:off x="3305398" y="1745017"/>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45" name="Google Shape;145;p2"/>
          <p:cNvCxnSpPr/>
          <p:nvPr/>
        </p:nvCxnSpPr>
        <p:spPr>
          <a:xfrm rot="5400000">
            <a:off x="1911725" y="1745017"/>
            <a:ext cx="215901" cy="1588"/>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47" name="Google Shape;147;p2"/>
          <p:cNvSpPr txBox="1"/>
          <p:nvPr/>
        </p:nvSpPr>
        <p:spPr>
          <a:xfrm>
            <a:off x="5455973" y="620892"/>
            <a:ext cx="2782856" cy="223108"/>
          </a:xfrm>
          <a:prstGeom prst="rect">
            <a:avLst/>
          </a:prstGeom>
          <a:solidFill>
            <a:schemeClr val="accent1">
              <a:lumMod val="60000"/>
              <a:lumOff val="4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non grave</a:t>
            </a:r>
            <a:endParaRPr sz="1000"/>
          </a:p>
        </p:txBody>
      </p:sp>
      <p:cxnSp>
        <p:nvCxnSpPr>
          <p:cNvPr id="148" name="Google Shape;148;p2"/>
          <p:cNvCxnSpPr/>
          <p:nvPr/>
        </p:nvCxnSpPr>
        <p:spPr>
          <a:xfrm rot="5400000">
            <a:off x="6753489" y="957654"/>
            <a:ext cx="215901" cy="1587"/>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49" name="Google Shape;149;p2"/>
          <p:cNvCxnSpPr/>
          <p:nvPr/>
        </p:nvCxnSpPr>
        <p:spPr>
          <a:xfrm rot="5400000">
            <a:off x="4530725" y="507165"/>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0" name="Google Shape;150;p2"/>
          <p:cNvCxnSpPr/>
          <p:nvPr/>
        </p:nvCxnSpPr>
        <p:spPr>
          <a:xfrm rot="5400000">
            <a:off x="5588000" y="507165"/>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1" name="Google Shape;151;p2"/>
          <p:cNvCxnSpPr>
            <a:cxnSpLocks/>
          </p:cNvCxnSpPr>
          <p:nvPr/>
        </p:nvCxnSpPr>
        <p:spPr>
          <a:xfrm>
            <a:off x="6852708" y="1307403"/>
            <a:ext cx="179" cy="189777"/>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52" name="Google Shape;152;p2"/>
          <p:cNvSpPr txBox="1"/>
          <p:nvPr/>
        </p:nvSpPr>
        <p:spPr>
          <a:xfrm>
            <a:off x="4032915" y="2655907"/>
            <a:ext cx="1303683"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Pas de réversion</a:t>
            </a:r>
            <a:endParaRPr sz="1350"/>
          </a:p>
        </p:txBody>
      </p:sp>
      <p:sp>
        <p:nvSpPr>
          <p:cNvPr id="153" name="Google Shape;153;p2"/>
          <p:cNvSpPr txBox="1"/>
          <p:nvPr/>
        </p:nvSpPr>
        <p:spPr>
          <a:xfrm>
            <a:off x="1851932" y="1444037"/>
            <a:ext cx="3223747" cy="192330"/>
          </a:xfrm>
          <a:prstGeom prst="rect">
            <a:avLst/>
          </a:prstGeom>
          <a:solidFill>
            <a:schemeClr val="accent1">
              <a:lumMod val="20000"/>
              <a:lumOff val="80000"/>
            </a:schemeClr>
          </a:solidFill>
          <a:ln w="9525" cap="flat" cmpd="sng">
            <a:solidFill>
              <a:schemeClr val="tx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Mesure en urgence de la concentration en </a:t>
            </a:r>
            <a:r>
              <a:rPr lang="fr-FR" sz="1000" dirty="0" err="1"/>
              <a:t>dabigatran</a:t>
            </a:r>
            <a:endParaRPr sz="1000" dirty="0">
              <a:highlight>
                <a:srgbClr val="FFFF00"/>
              </a:highlight>
            </a:endParaRPr>
          </a:p>
        </p:txBody>
      </p:sp>
      <p:sp>
        <p:nvSpPr>
          <p:cNvPr id="154" name="Google Shape;154;p2"/>
          <p:cNvSpPr txBox="1"/>
          <p:nvPr/>
        </p:nvSpPr>
        <p:spPr>
          <a:xfrm>
            <a:off x="5455973" y="1072914"/>
            <a:ext cx="2948436" cy="231174"/>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192882" indent="-192882" algn="ctr">
              <a:buClr>
                <a:schemeClr val="dk1"/>
              </a:buClr>
              <a:buSzPts val="1333"/>
            </a:pPr>
            <a:r>
              <a:rPr lang="fr-FR" sz="1000" dirty="0">
                <a:solidFill>
                  <a:schemeClr val="dk1"/>
                </a:solidFill>
              </a:rPr>
              <a:t>Traitement symptomatique et geste hémostatique</a:t>
            </a:r>
            <a:endParaRPr sz="1000" dirty="0">
              <a:solidFill>
                <a:schemeClr val="dk1"/>
              </a:solidFill>
            </a:endParaRPr>
          </a:p>
        </p:txBody>
      </p:sp>
      <p:sp>
        <p:nvSpPr>
          <p:cNvPr id="155" name="Google Shape;155;p2"/>
          <p:cNvSpPr txBox="1"/>
          <p:nvPr/>
        </p:nvSpPr>
        <p:spPr>
          <a:xfrm>
            <a:off x="4026942" y="1847154"/>
            <a:ext cx="1305271" cy="434286"/>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algn="ctr">
              <a:buClr>
                <a:srgbClr val="000000"/>
              </a:buClr>
              <a:buSzPts val="1331"/>
            </a:pPr>
            <a:r>
              <a:rPr lang="fr-FR" sz="999" dirty="0"/>
              <a:t>[</a:t>
            </a:r>
            <a:r>
              <a:rPr lang="fr-FR" sz="999" dirty="0" err="1"/>
              <a:t>dabigatran</a:t>
            </a:r>
            <a:r>
              <a:rPr lang="fr-FR" sz="999" dirty="0"/>
              <a:t>] </a:t>
            </a:r>
            <a:r>
              <a:rPr lang="fr-FR" sz="700" dirty="0"/>
              <a:t>≤ </a:t>
            </a:r>
            <a:r>
              <a:rPr lang="fr-FR" sz="998" dirty="0"/>
              <a:t>50 </a:t>
            </a:r>
            <a:r>
              <a:rPr lang="fr-FR" sz="998" dirty="0" err="1"/>
              <a:t>ng</a:t>
            </a:r>
            <a:r>
              <a:rPr lang="fr-FR" sz="998" dirty="0"/>
              <a:t>/</a:t>
            </a:r>
            <a:r>
              <a:rPr lang="fr-FR" sz="998" dirty="0" err="1"/>
              <a:t>mL</a:t>
            </a:r>
            <a:br>
              <a:rPr lang="fr-FR" sz="998" dirty="0"/>
            </a:br>
            <a:r>
              <a:rPr lang="fr-FR" sz="998" dirty="0"/>
              <a:t>(</a:t>
            </a:r>
            <a:r>
              <a:rPr lang="fr-FR" sz="825" dirty="0"/>
              <a:t>≤ 30 </a:t>
            </a:r>
            <a:r>
              <a:rPr lang="fr-FR" sz="825" dirty="0" err="1"/>
              <a:t>ng</a:t>
            </a:r>
            <a:r>
              <a:rPr lang="fr-FR" sz="825" dirty="0"/>
              <a:t>/</a:t>
            </a:r>
            <a:r>
              <a:rPr lang="fr-FR" sz="825" dirty="0" err="1"/>
              <a:t>mL</a:t>
            </a:r>
            <a:r>
              <a:rPr lang="fr-FR" sz="825" dirty="0"/>
              <a:t> si hémorragie intracrânienne)</a:t>
            </a:r>
            <a:endParaRPr sz="825" dirty="0">
              <a:latin typeface="Times New Roman"/>
              <a:ea typeface="Times New Roman"/>
              <a:cs typeface="Times New Roman"/>
              <a:sym typeface="Times New Roman"/>
            </a:endParaRPr>
          </a:p>
        </p:txBody>
      </p:sp>
      <p:cxnSp>
        <p:nvCxnSpPr>
          <p:cNvPr id="156" name="Google Shape;156;p2"/>
          <p:cNvCxnSpPr/>
          <p:nvPr/>
        </p:nvCxnSpPr>
        <p:spPr>
          <a:xfrm rot="5400000">
            <a:off x="4540330" y="1745017"/>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57" name="Google Shape;157;p2"/>
          <p:cNvSpPr txBox="1"/>
          <p:nvPr/>
        </p:nvSpPr>
        <p:spPr>
          <a:xfrm>
            <a:off x="1617705" y="2655908"/>
            <a:ext cx="2014268"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Idarucizumab 5 g IV </a:t>
            </a:r>
            <a:r>
              <a:rPr lang="fr-FR" sz="1000" baseline="30000"/>
              <a:t>#</a:t>
            </a:r>
            <a:endParaRPr sz="1350"/>
          </a:p>
        </p:txBody>
      </p:sp>
      <p:cxnSp>
        <p:nvCxnSpPr>
          <p:cNvPr id="158" name="Google Shape;158;p2"/>
          <p:cNvCxnSpPr/>
          <p:nvPr/>
        </p:nvCxnSpPr>
        <p:spPr>
          <a:xfrm rot="5400000">
            <a:off x="3305398" y="2545485"/>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9" name="Google Shape;159;p2"/>
          <p:cNvCxnSpPr/>
          <p:nvPr/>
        </p:nvCxnSpPr>
        <p:spPr>
          <a:xfrm flipH="1">
            <a:off x="2017294" y="2070004"/>
            <a:ext cx="1587" cy="584226"/>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60" name="Google Shape;160;p2"/>
          <p:cNvCxnSpPr/>
          <p:nvPr/>
        </p:nvCxnSpPr>
        <p:spPr>
          <a:xfrm rot="5400000">
            <a:off x="4540329" y="2545484"/>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61" name="Google Shape;161;p2"/>
          <p:cNvSpPr txBox="1"/>
          <p:nvPr/>
        </p:nvSpPr>
        <p:spPr>
          <a:xfrm>
            <a:off x="1486088" y="3080553"/>
            <a:ext cx="2455926" cy="651430"/>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Nouvelle mesure [</a:t>
            </a:r>
            <a:r>
              <a:rPr lang="fr-FR" sz="1000" dirty="0" err="1"/>
              <a:t>dabigatran</a:t>
            </a:r>
            <a:r>
              <a:rPr lang="fr-FR" sz="1000" dirty="0"/>
              <a:t>] à 12-24h si [</a:t>
            </a:r>
            <a:r>
              <a:rPr lang="fr-FR" sz="1000" dirty="0" err="1"/>
              <a:t>dabigatran</a:t>
            </a:r>
            <a:r>
              <a:rPr lang="fr-FR" sz="1000" dirty="0"/>
              <a:t>] initiale &gt; 200 </a:t>
            </a:r>
            <a:r>
              <a:rPr lang="fr-FR" sz="1000" dirty="0" err="1"/>
              <a:t>ng</a:t>
            </a:r>
            <a:r>
              <a:rPr lang="fr-FR" sz="1000" dirty="0"/>
              <a:t>/</a:t>
            </a:r>
            <a:r>
              <a:rPr lang="fr-FR" sz="1000" dirty="0" err="1"/>
              <a:t>mL</a:t>
            </a:r>
            <a:endParaRPr sz="1000" dirty="0"/>
          </a:p>
          <a:p>
            <a:pPr algn="ctr">
              <a:lnSpc>
                <a:spcPct val="80000"/>
              </a:lnSpc>
              <a:spcBef>
                <a:spcPts val="700"/>
              </a:spcBef>
              <a:buSzPts val="1333"/>
            </a:pPr>
            <a:r>
              <a:rPr lang="fr-FR" sz="1000" dirty="0"/>
              <a:t>(4-6h si [</a:t>
            </a:r>
            <a:r>
              <a:rPr lang="fr-FR" sz="1000" dirty="0" err="1"/>
              <a:t>dabigatran</a:t>
            </a:r>
            <a:r>
              <a:rPr lang="fr-FR" sz="1000" dirty="0"/>
              <a:t>] initiale &gt; 600 </a:t>
            </a:r>
            <a:r>
              <a:rPr lang="fr-FR" sz="1000" dirty="0" err="1"/>
              <a:t>ng</a:t>
            </a:r>
            <a:r>
              <a:rPr lang="fr-FR" sz="1000" dirty="0"/>
              <a:t>/</a:t>
            </a:r>
            <a:r>
              <a:rPr lang="fr-FR" sz="1000" dirty="0" err="1"/>
              <a:t>mL</a:t>
            </a:r>
            <a:r>
              <a:rPr lang="fr-FR" sz="1000" dirty="0"/>
              <a:t> ou </a:t>
            </a:r>
            <a:r>
              <a:rPr lang="fr-FR" sz="1000" dirty="0" err="1"/>
              <a:t>ClCr</a:t>
            </a:r>
            <a:r>
              <a:rPr lang="fr-FR" sz="1000" dirty="0"/>
              <a:t> &lt; 30 ml/min)  </a:t>
            </a:r>
            <a:endParaRPr sz="1000" dirty="0"/>
          </a:p>
        </p:txBody>
      </p:sp>
      <p:cxnSp>
        <p:nvCxnSpPr>
          <p:cNvPr id="162" name="Google Shape;162;p2"/>
          <p:cNvCxnSpPr/>
          <p:nvPr/>
        </p:nvCxnSpPr>
        <p:spPr>
          <a:xfrm rot="5400000">
            <a:off x="2605307" y="2963593"/>
            <a:ext cx="215901" cy="1588"/>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63" name="Google Shape;163;p2"/>
          <p:cNvSpPr txBox="1"/>
          <p:nvPr/>
        </p:nvSpPr>
        <p:spPr>
          <a:xfrm>
            <a:off x="5479621" y="1506327"/>
            <a:ext cx="2777146" cy="402388"/>
          </a:xfrm>
          <a:prstGeom prst="rect">
            <a:avLst/>
          </a:prstGeom>
          <a:solidFill>
            <a:srgbClr val="F7F6E4"/>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a:t>Vérifier les modalités du traitement </a:t>
            </a:r>
            <a:endParaRPr sz="1350"/>
          </a:p>
          <a:p>
            <a:pPr algn="ctr">
              <a:spcBef>
                <a:spcPts val="200"/>
              </a:spcBef>
              <a:buSzPts val="1331"/>
            </a:pPr>
            <a:r>
              <a:rPr lang="fr-FR" sz="999"/>
              <a:t>(posologie, adaptation à la fonction rénale)</a:t>
            </a:r>
            <a:endParaRPr sz="1350"/>
          </a:p>
        </p:txBody>
      </p:sp>
      <p:sp>
        <p:nvSpPr>
          <p:cNvPr id="164" name="Google Shape;164;p2"/>
          <p:cNvSpPr txBox="1"/>
          <p:nvPr/>
        </p:nvSpPr>
        <p:spPr>
          <a:xfrm>
            <a:off x="1465762" y="3986722"/>
            <a:ext cx="3683739" cy="886236"/>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a:buClr>
                <a:srgbClr val="000000"/>
              </a:buClr>
              <a:buSzPts val="1100"/>
            </a:pPr>
            <a:r>
              <a:rPr lang="fr-FR" sz="825" i="1" dirty="0"/>
              <a:t>#  </a:t>
            </a:r>
            <a:r>
              <a:rPr lang="fr-FR" sz="825" i="1" baseline="30000" dirty="0"/>
              <a:t>   </a:t>
            </a:r>
            <a:r>
              <a:rPr lang="fr-FR" sz="700" i="1" u="sng" dirty="0"/>
              <a:t>si </a:t>
            </a:r>
            <a:r>
              <a:rPr lang="fr-FR" sz="700" i="1" u="sng" dirty="0" err="1"/>
              <a:t>idarucizumab</a:t>
            </a:r>
            <a:r>
              <a:rPr lang="fr-FR" sz="700" i="1" u="sng" dirty="0"/>
              <a:t> indisponible </a:t>
            </a:r>
            <a:r>
              <a:rPr lang="fr-FR" sz="700" i="1" dirty="0"/>
              <a:t>: </a:t>
            </a:r>
            <a:endParaRPr sz="1350" dirty="0"/>
          </a:p>
          <a:p>
            <a:pPr>
              <a:spcBef>
                <a:spcPts val="180"/>
              </a:spcBef>
              <a:buSzPts val="1200"/>
            </a:pPr>
            <a:r>
              <a:rPr lang="fr-FR" sz="700" i="1" dirty="0"/>
              <a:t>     - CCP 50 UI/kg (hémorragie intracrânienne, choc hémorragique)</a:t>
            </a:r>
            <a:endParaRPr sz="1350" dirty="0"/>
          </a:p>
          <a:p>
            <a:pPr>
              <a:spcBef>
                <a:spcPts val="180"/>
              </a:spcBef>
              <a:buSzPts val="1200"/>
            </a:pPr>
            <a:r>
              <a:rPr lang="fr-FR" sz="700" i="1" dirty="0"/>
              <a:t>     - CCP 25-50 UI/kg (autre hémorragie grave)</a:t>
            </a:r>
            <a:endParaRPr sz="1350" dirty="0"/>
          </a:p>
          <a:p>
            <a:pPr>
              <a:spcBef>
                <a:spcPts val="180"/>
              </a:spcBef>
              <a:buSzPts val="1200"/>
            </a:pPr>
            <a:r>
              <a:rPr lang="fr-FR" sz="700" i="1" dirty="0"/>
              <a:t>     - Pas de </a:t>
            </a:r>
            <a:r>
              <a:rPr lang="fr-FR" sz="700" i="1" dirty="0">
                <a:solidFill>
                  <a:schemeClr val="dk1"/>
                </a:solidFill>
              </a:rPr>
              <a:t>mesure de [</a:t>
            </a:r>
            <a:r>
              <a:rPr lang="fr-FR" sz="700" i="1" dirty="0" err="1">
                <a:solidFill>
                  <a:schemeClr val="dk1"/>
                </a:solidFill>
              </a:rPr>
              <a:t>dabigatran</a:t>
            </a:r>
            <a:r>
              <a:rPr lang="fr-FR" sz="700" i="1" dirty="0">
                <a:solidFill>
                  <a:schemeClr val="dk1"/>
                </a:solidFill>
              </a:rPr>
              <a:t>] après administration de CCP pour vérifier la réversion (car [</a:t>
            </a:r>
            <a:r>
              <a:rPr lang="fr-FR" sz="700" i="1" dirty="0" err="1">
                <a:solidFill>
                  <a:schemeClr val="dk1"/>
                </a:solidFill>
              </a:rPr>
              <a:t>dabigatran</a:t>
            </a:r>
            <a:r>
              <a:rPr lang="fr-FR" sz="700" i="1" dirty="0">
                <a:solidFill>
                  <a:schemeClr val="dk1"/>
                </a:solidFill>
              </a:rPr>
              <a:t>] non </a:t>
            </a:r>
            <a:r>
              <a:rPr lang="fr-FR" sz="700" i="1" dirty="0"/>
              <a:t>modifiée)</a:t>
            </a:r>
            <a:endParaRPr sz="1350" dirty="0"/>
          </a:p>
        </p:txBody>
      </p:sp>
      <p:cxnSp>
        <p:nvCxnSpPr>
          <p:cNvPr id="165" name="Google Shape;165;p2"/>
          <p:cNvCxnSpPr>
            <a:cxnSpLocks/>
          </p:cNvCxnSpPr>
          <p:nvPr/>
        </p:nvCxnSpPr>
        <p:spPr>
          <a:xfrm>
            <a:off x="3413347" y="844740"/>
            <a:ext cx="222" cy="153171"/>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66" name="Google Shape;166;p2"/>
          <p:cNvSpPr txBox="1"/>
          <p:nvPr/>
        </p:nvSpPr>
        <p:spPr>
          <a:xfrm>
            <a:off x="2233156" y="1003989"/>
            <a:ext cx="2415918" cy="223108"/>
          </a:xfrm>
          <a:prstGeom prst="rect">
            <a:avLst/>
          </a:prstGeom>
          <a:solidFill>
            <a:srgbClr val="F7F6E4"/>
          </a:solidFill>
          <a:ln w="9525" cap="flat" cmpd="sng">
            <a:solidFill>
              <a:srgbClr val="C00000"/>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Geste hémostatique dès que possible</a:t>
            </a:r>
            <a:endParaRPr sz="1000" dirty="0"/>
          </a:p>
        </p:txBody>
      </p:sp>
      <p:sp>
        <p:nvSpPr>
          <p:cNvPr id="167" name="Google Shape;167;p2"/>
          <p:cNvSpPr txBox="1"/>
          <p:nvPr/>
        </p:nvSpPr>
        <p:spPr>
          <a:xfrm>
            <a:off x="4421398" y="3190069"/>
            <a:ext cx="2147494" cy="684773"/>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 </a:t>
            </a:r>
            <a:r>
              <a:rPr lang="fr-FR" sz="1000" dirty="0" err="1"/>
              <a:t>Réadministration</a:t>
            </a:r>
            <a:r>
              <a:rPr lang="fr-FR" sz="1000" dirty="0"/>
              <a:t> d’</a:t>
            </a:r>
            <a:r>
              <a:rPr lang="fr-FR" sz="1000" dirty="0" err="1"/>
              <a:t>idarucizumab</a:t>
            </a:r>
            <a:r>
              <a:rPr lang="fr-FR" sz="1000" dirty="0"/>
              <a:t> si [</a:t>
            </a:r>
            <a:r>
              <a:rPr lang="fr-FR" sz="1000" dirty="0" err="1"/>
              <a:t>dabigatran</a:t>
            </a:r>
            <a:r>
              <a:rPr lang="fr-FR" sz="1000" dirty="0"/>
              <a:t>] &gt; 50 </a:t>
            </a:r>
            <a:r>
              <a:rPr lang="fr-FR" sz="1000" dirty="0" err="1"/>
              <a:t>ng</a:t>
            </a:r>
            <a:r>
              <a:rPr lang="fr-FR" sz="1000" dirty="0"/>
              <a:t>/</a:t>
            </a:r>
            <a:r>
              <a:rPr lang="fr-FR" sz="1000" dirty="0" err="1"/>
              <a:t>mL</a:t>
            </a:r>
            <a:br>
              <a:rPr lang="fr-FR" sz="1000" dirty="0"/>
            </a:br>
            <a:r>
              <a:rPr lang="fr-FR" sz="825" dirty="0"/>
              <a:t>(&gt; 30 </a:t>
            </a:r>
            <a:r>
              <a:rPr lang="fr-FR" sz="825" dirty="0" err="1"/>
              <a:t>ng</a:t>
            </a:r>
            <a:r>
              <a:rPr lang="fr-FR" sz="825" dirty="0"/>
              <a:t>/</a:t>
            </a:r>
            <a:r>
              <a:rPr lang="fr-FR" sz="825" dirty="0" err="1"/>
              <a:t>mL</a:t>
            </a:r>
            <a:r>
              <a:rPr lang="fr-FR" sz="825" dirty="0"/>
              <a:t> si hémorragie intracrânienne)</a:t>
            </a:r>
            <a:r>
              <a:rPr lang="fr-FR" sz="1000" dirty="0"/>
              <a:t>, selon type et contrôle de l’hémorragie</a:t>
            </a:r>
            <a:endParaRPr sz="1350" dirty="0"/>
          </a:p>
        </p:txBody>
      </p:sp>
      <p:cxnSp>
        <p:nvCxnSpPr>
          <p:cNvPr id="168" name="Google Shape;168;p2"/>
          <p:cNvCxnSpPr/>
          <p:nvPr/>
        </p:nvCxnSpPr>
        <p:spPr>
          <a:xfrm rot="10800000" flipH="1">
            <a:off x="3981204" y="3404584"/>
            <a:ext cx="434871" cy="1"/>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70" name="Google Shape;170;p2"/>
          <p:cNvSpPr txBox="1"/>
          <p:nvPr/>
        </p:nvSpPr>
        <p:spPr>
          <a:xfrm>
            <a:off x="4580163" y="1618624"/>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1" name="Google Shape;171;p2"/>
          <p:cNvSpPr txBox="1"/>
          <p:nvPr/>
        </p:nvSpPr>
        <p:spPr>
          <a:xfrm>
            <a:off x="3086451" y="282799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2" name="Google Shape;172;p2"/>
          <p:cNvSpPr txBox="1"/>
          <p:nvPr/>
        </p:nvSpPr>
        <p:spPr>
          <a:xfrm>
            <a:off x="3304267" y="3705736"/>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3" name="Google Shape;173;p2"/>
          <p:cNvSpPr txBox="1"/>
          <p:nvPr/>
        </p:nvSpPr>
        <p:spPr>
          <a:xfrm>
            <a:off x="6019431" y="3887710"/>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1350"/>
          </a:p>
        </p:txBody>
      </p:sp>
      <p:sp>
        <p:nvSpPr>
          <p:cNvPr id="174" name="Google Shape;174;p2"/>
          <p:cNvSpPr txBox="1"/>
          <p:nvPr/>
        </p:nvSpPr>
        <p:spPr>
          <a:xfrm>
            <a:off x="4535687" y="485304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5" name="Google Shape;175;p2"/>
          <p:cNvSpPr txBox="1"/>
          <p:nvPr/>
        </p:nvSpPr>
        <p:spPr>
          <a:xfrm>
            <a:off x="7684329" y="1905963"/>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6" name="Google Shape;176;p2"/>
          <p:cNvSpPr txBox="1"/>
          <p:nvPr/>
        </p:nvSpPr>
        <p:spPr>
          <a:xfrm>
            <a:off x="7802896" y="1268935"/>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7" name="Google Shape;177;p2"/>
          <p:cNvSpPr txBox="1"/>
          <p:nvPr/>
        </p:nvSpPr>
        <p:spPr>
          <a:xfrm>
            <a:off x="4139320" y="1214838"/>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8" name="Google Shape;178;p2"/>
          <p:cNvSpPr txBox="1"/>
          <p:nvPr/>
        </p:nvSpPr>
        <p:spPr>
          <a:xfrm>
            <a:off x="2663906" y="1850405"/>
            <a:ext cx="1305271" cy="434286"/>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algn="ctr">
              <a:buClr>
                <a:srgbClr val="000000"/>
              </a:buClr>
              <a:buSzPts val="1331"/>
            </a:pPr>
            <a:r>
              <a:rPr lang="fr-FR" sz="999" dirty="0"/>
              <a:t>[</a:t>
            </a:r>
            <a:r>
              <a:rPr lang="fr-FR" sz="999" dirty="0" err="1"/>
              <a:t>dabigatran</a:t>
            </a:r>
            <a:r>
              <a:rPr lang="fr-FR" sz="999" dirty="0"/>
              <a:t>] </a:t>
            </a:r>
            <a:r>
              <a:rPr lang="fr-FR" sz="700" dirty="0"/>
              <a:t>&gt; </a:t>
            </a:r>
            <a:r>
              <a:rPr lang="fr-FR" sz="998" dirty="0"/>
              <a:t>50 </a:t>
            </a:r>
            <a:r>
              <a:rPr lang="fr-FR" sz="998" dirty="0" err="1"/>
              <a:t>ng</a:t>
            </a:r>
            <a:r>
              <a:rPr lang="fr-FR" sz="998" dirty="0"/>
              <a:t>/</a:t>
            </a:r>
            <a:r>
              <a:rPr lang="fr-FR" sz="998" dirty="0" err="1"/>
              <a:t>mL</a:t>
            </a:r>
            <a:br>
              <a:rPr lang="fr-FR" sz="998" dirty="0"/>
            </a:br>
            <a:r>
              <a:rPr lang="fr-FR" sz="998" dirty="0"/>
              <a:t>(</a:t>
            </a:r>
            <a:r>
              <a:rPr lang="fr-FR" sz="825" dirty="0"/>
              <a:t>&gt; 30 </a:t>
            </a:r>
            <a:r>
              <a:rPr lang="fr-FR" sz="825" dirty="0" err="1"/>
              <a:t>ng</a:t>
            </a:r>
            <a:r>
              <a:rPr lang="fr-FR" sz="825" dirty="0"/>
              <a:t>/</a:t>
            </a:r>
            <a:r>
              <a:rPr lang="fr-FR" sz="825" dirty="0" err="1"/>
              <a:t>mL</a:t>
            </a:r>
            <a:r>
              <a:rPr lang="fr-FR" sz="825" dirty="0"/>
              <a:t> si hémorragie intracrânienne)</a:t>
            </a:r>
            <a:endParaRPr sz="825" dirty="0">
              <a:latin typeface="Times New Roman"/>
              <a:ea typeface="Times New Roman"/>
              <a:cs typeface="Times New Roman"/>
              <a:sym typeface="Times New Roman"/>
            </a:endParaRPr>
          </a:p>
        </p:txBody>
      </p:sp>
      <p:cxnSp>
        <p:nvCxnSpPr>
          <p:cNvPr id="2" name="Google Shape;165;p2">
            <a:extLst>
              <a:ext uri="{FF2B5EF4-FFF2-40B4-BE49-F238E27FC236}">
                <a16:creationId xmlns:a16="http://schemas.microsoft.com/office/drawing/2014/main" id="{48604C5C-D6F2-6ECE-5790-851094597E03}"/>
              </a:ext>
            </a:extLst>
          </p:cNvPr>
          <p:cNvCxnSpPr>
            <a:cxnSpLocks/>
          </p:cNvCxnSpPr>
          <p:nvPr/>
        </p:nvCxnSpPr>
        <p:spPr>
          <a:xfrm>
            <a:off x="3418110" y="1228590"/>
            <a:ext cx="1015" cy="208264"/>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46" name="Google Shape;146;p2"/>
          <p:cNvSpPr txBox="1"/>
          <p:nvPr/>
        </p:nvSpPr>
        <p:spPr>
          <a:xfrm>
            <a:off x="3533700" y="270543"/>
            <a:ext cx="3097212" cy="223108"/>
          </a:xfrm>
          <a:prstGeom prst="rect">
            <a:avLst/>
          </a:prstGeom>
          <a:solidFill>
            <a:srgbClr val="DDF9EA"/>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b="1" dirty="0"/>
              <a:t>Hémorragie sous </a:t>
            </a:r>
            <a:r>
              <a:rPr lang="fr-FR" sz="1000" b="1" dirty="0">
                <a:highlight>
                  <a:srgbClr val="FFFF00"/>
                </a:highlight>
              </a:rPr>
              <a:t>dabigatran</a:t>
            </a:r>
            <a:endParaRPr sz="1000" b="1" dirty="0">
              <a:highlight>
                <a:srgbClr val="FFFF00"/>
              </a:highlight>
            </a:endParaRPr>
          </a:p>
        </p:txBody>
      </p:sp>
      <p:sp>
        <p:nvSpPr>
          <p:cNvPr id="3" name="Google Shape;119;p1">
            <a:extLst>
              <a:ext uri="{FF2B5EF4-FFF2-40B4-BE49-F238E27FC236}">
                <a16:creationId xmlns:a16="http://schemas.microsoft.com/office/drawing/2014/main" id="{5D7A75C1-22D0-F8E6-F25B-A2C5A24E88E9}"/>
              </a:ext>
            </a:extLst>
          </p:cNvPr>
          <p:cNvSpPr txBox="1"/>
          <p:nvPr/>
        </p:nvSpPr>
        <p:spPr>
          <a:xfrm>
            <a:off x="38990" y="4890922"/>
            <a:ext cx="4651209" cy="253885"/>
          </a:xfrm>
          <a:prstGeom prst="rect">
            <a:avLst/>
          </a:prstGeom>
          <a:noFill/>
          <a:ln>
            <a:noFill/>
          </a:ln>
        </p:spPr>
        <p:txBody>
          <a:bodyPr spcFirstLastPara="1" wrap="square" lIns="68569" tIns="34275" rIns="68569" bIns="34275" anchor="t" anchorCtr="0">
            <a:spAutoFit/>
          </a:bodyPr>
          <a:lstStyle/>
          <a:p>
            <a:r>
              <a:rPr lang="fr-FR" sz="1200" b="1" dirty="0">
                <a:solidFill>
                  <a:schemeClr val="dk1"/>
                </a:solidFill>
              </a:rPr>
              <a:t>Figure 2. Prise en charge d’une hémorragie sous dabigatran</a:t>
            </a:r>
            <a:endParaRPr sz="1350" dirty="0"/>
          </a:p>
        </p:txBody>
      </p:sp>
      <p:pic>
        <p:nvPicPr>
          <p:cNvPr id="4" name="Image 3" descr="Une image contenant texte, capture d’écran, Police, logo&#10;&#10;Description générée automatiquement">
            <a:extLst>
              <a:ext uri="{FF2B5EF4-FFF2-40B4-BE49-F238E27FC236}">
                <a16:creationId xmlns:a16="http://schemas.microsoft.com/office/drawing/2014/main" id="{878781CA-7B35-1D7E-CA86-C3A892B3DDE1}"/>
              </a:ext>
            </a:extLst>
          </p:cNvPr>
          <p:cNvPicPr>
            <a:picLocks noChangeAspect="1"/>
          </p:cNvPicPr>
          <p:nvPr/>
        </p:nvPicPr>
        <p:blipFill rotWithShape="1">
          <a:blip r:embed="rId3"/>
          <a:srcRect b="76436"/>
          <a:stretch/>
        </p:blipFill>
        <p:spPr>
          <a:xfrm>
            <a:off x="10886" y="20704"/>
            <a:ext cx="1927289" cy="387594"/>
          </a:xfrm>
          <a:prstGeom prst="rect">
            <a:avLst/>
          </a:prstGeom>
        </p:spPr>
      </p:pic>
      <p:sp>
        <p:nvSpPr>
          <p:cNvPr id="6" name="Rectangle 5">
            <a:extLst>
              <a:ext uri="{FF2B5EF4-FFF2-40B4-BE49-F238E27FC236}">
                <a16:creationId xmlns:a16="http://schemas.microsoft.com/office/drawing/2014/main" id="{1887F215-9046-2B27-8967-9A7553761250}"/>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Google Shape;365;p39">
            <a:extLst>
              <a:ext uri="{FF2B5EF4-FFF2-40B4-BE49-F238E27FC236}">
                <a16:creationId xmlns:a16="http://schemas.microsoft.com/office/drawing/2014/main" id="{34E10B1E-0C38-A14C-EC8B-26C29A020C42}"/>
              </a:ext>
            </a:extLst>
          </p:cNvPr>
          <p:cNvSpPr txBox="1">
            <a:spLocks/>
          </p:cNvSpPr>
          <p:nvPr/>
        </p:nvSpPr>
        <p:spPr>
          <a:xfrm>
            <a:off x="-1618844"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dabigatran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AAB5B3C-113C-4FD1-877A-FF8575EE534B}"/>
              </a:ext>
            </a:extLst>
          </p:cNvPr>
          <p:cNvSpPr txBox="1">
            <a:spLocks/>
          </p:cNvSpPr>
          <p:nvPr/>
        </p:nvSpPr>
        <p:spPr>
          <a:xfrm>
            <a:off x="76200" y="543445"/>
            <a:ext cx="9144000" cy="41740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dirty="0">
                <a:solidFill>
                  <a:srgbClr val="3D627D"/>
                </a:solidFill>
              </a:rPr>
              <a:t>L’idarucizumab (</a:t>
            </a:r>
            <a:r>
              <a:rPr lang="fr-FR" sz="2400" dirty="0" err="1">
                <a:solidFill>
                  <a:srgbClr val="3D627D"/>
                </a:solidFill>
              </a:rPr>
              <a:t>Praxbind</a:t>
            </a:r>
            <a:r>
              <a:rPr lang="fr-FR" sz="2400" dirty="0">
                <a:solidFill>
                  <a:srgbClr val="3D627D"/>
                </a:solidFill>
              </a:rPr>
              <a:t>®)</a:t>
            </a:r>
          </a:p>
        </p:txBody>
      </p:sp>
      <p:sp>
        <p:nvSpPr>
          <p:cNvPr id="6" name="Espace réservé du numéro de diapositive 5">
            <a:extLst>
              <a:ext uri="{FF2B5EF4-FFF2-40B4-BE49-F238E27FC236}">
                <a16:creationId xmlns:a16="http://schemas.microsoft.com/office/drawing/2014/main" id="{2C92A1F2-66E6-4D61-9FD8-2A50EC0299E5}"/>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33</a:t>
            </a:fld>
            <a:endParaRPr lang="fr-FR"/>
          </a:p>
        </p:txBody>
      </p:sp>
      <p:sp>
        <p:nvSpPr>
          <p:cNvPr id="7" name="Espace réservé du contenu 2">
            <a:extLst>
              <a:ext uri="{FF2B5EF4-FFF2-40B4-BE49-F238E27FC236}">
                <a16:creationId xmlns:a16="http://schemas.microsoft.com/office/drawing/2014/main" id="{AF0DEE74-094B-49A7-AFEF-5C681C13767A}"/>
              </a:ext>
            </a:extLst>
          </p:cNvPr>
          <p:cNvSpPr txBox="1">
            <a:spLocks/>
          </p:cNvSpPr>
          <p:nvPr/>
        </p:nvSpPr>
        <p:spPr>
          <a:xfrm>
            <a:off x="236508" y="912635"/>
            <a:ext cx="7886700" cy="21998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t>Fragment d’anticorps monoclonal murin humanisé et purifié</a:t>
            </a:r>
          </a:p>
          <a:p>
            <a:pPr algn="just"/>
            <a:r>
              <a:rPr lang="fr-FR" sz="1400" dirty="0"/>
              <a:t>Lie de manière irréversible le dabigatran libre et lié à la thrombine</a:t>
            </a:r>
          </a:p>
          <a:p>
            <a:pPr algn="just"/>
            <a:r>
              <a:rPr lang="fr-FR" sz="1400" dirty="0"/>
              <a:t>Demi-vie d’élimination 45 min </a:t>
            </a:r>
          </a:p>
          <a:p>
            <a:pPr algn="just"/>
            <a:r>
              <a:rPr lang="fr-FR" sz="1400" dirty="0"/>
              <a:t>Posologie: 2 injections de 2,5 g en 15 min</a:t>
            </a:r>
          </a:p>
          <a:p>
            <a:pPr marL="0" indent="0" algn="just">
              <a:buNone/>
            </a:pPr>
            <a:endParaRPr lang="fr-FR" sz="2400" dirty="0"/>
          </a:p>
          <a:p>
            <a:pPr algn="just">
              <a:buFont typeface="Wingdings" panose="05000000000000000000" pitchFamily="2" charset="2"/>
              <a:buChar char="§"/>
            </a:pPr>
            <a:endParaRPr lang="fr-FR" sz="2100" dirty="0"/>
          </a:p>
          <a:p>
            <a:endParaRPr lang="fr-FR" sz="2100" dirty="0"/>
          </a:p>
        </p:txBody>
      </p:sp>
      <p:pic>
        <p:nvPicPr>
          <p:cNvPr id="4" name="Image 3">
            <a:extLst>
              <a:ext uri="{FF2B5EF4-FFF2-40B4-BE49-F238E27FC236}">
                <a16:creationId xmlns:a16="http://schemas.microsoft.com/office/drawing/2014/main" id="{C542E44A-659A-5F16-ED8C-1D5611A0E5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30140" y="718541"/>
            <a:ext cx="832146" cy="829167"/>
          </a:xfrm>
          <a:prstGeom prst="rect">
            <a:avLst/>
          </a:prstGeom>
        </p:spPr>
      </p:pic>
      <p:sp>
        <p:nvSpPr>
          <p:cNvPr id="5" name="ZoneTexte 4">
            <a:extLst>
              <a:ext uri="{FF2B5EF4-FFF2-40B4-BE49-F238E27FC236}">
                <a16:creationId xmlns:a16="http://schemas.microsoft.com/office/drawing/2014/main" id="{BB46CB77-ADA7-B0CF-DD72-DBF7041BCF4C}"/>
              </a:ext>
            </a:extLst>
          </p:cNvPr>
          <p:cNvSpPr txBox="1"/>
          <p:nvPr/>
        </p:nvSpPr>
        <p:spPr>
          <a:xfrm>
            <a:off x="7084506" y="1856045"/>
            <a:ext cx="2059494" cy="507831"/>
          </a:xfrm>
          <a:prstGeom prst="rect">
            <a:avLst/>
          </a:prstGeom>
          <a:noFill/>
        </p:spPr>
        <p:txBody>
          <a:bodyPr wrap="square" rtlCol="0">
            <a:spAutoFit/>
          </a:bodyPr>
          <a:lstStyle/>
          <a:p>
            <a:pPr algn="ctr"/>
            <a:r>
              <a:rPr lang="fr-FR" sz="1350" dirty="0" err="1"/>
              <a:t>Eikelboom</a:t>
            </a:r>
            <a:r>
              <a:rPr lang="fr-FR" sz="1350" dirty="0"/>
              <a:t> </a:t>
            </a:r>
            <a:r>
              <a:rPr lang="fr-FR" sz="1350" i="1" dirty="0"/>
              <a:t>Circulation </a:t>
            </a:r>
            <a:r>
              <a:rPr lang="fr-FR" sz="1350" dirty="0"/>
              <a:t>2015</a:t>
            </a:r>
          </a:p>
        </p:txBody>
      </p:sp>
      <p:pic>
        <p:nvPicPr>
          <p:cNvPr id="8" name="Image 5" descr="Capture d’écran 2015-09-24 à 09.28.04.png">
            <a:extLst>
              <a:ext uri="{FF2B5EF4-FFF2-40B4-BE49-F238E27FC236}">
                <a16:creationId xmlns:a16="http://schemas.microsoft.com/office/drawing/2014/main" id="{C77EC7C6-C584-720A-A00A-DA4AF715B802}"/>
              </a:ext>
            </a:extLst>
          </p:cNvPr>
          <p:cNvPicPr>
            <a:picLocks noChangeAspect="1"/>
          </p:cNvPicPr>
          <p:nvPr/>
        </p:nvPicPr>
        <p:blipFill>
          <a:blip r:embed="rId4">
            <a:extLst>
              <a:ext uri="{28A0092B-C50C-407E-A947-70E740481C1C}">
                <a14:useLocalDpi xmlns:a14="http://schemas.microsoft.com/office/drawing/2010/main" val="0"/>
              </a:ext>
            </a:extLst>
          </a:blip>
          <a:srcRect b="36394"/>
          <a:stretch>
            <a:fillRect/>
          </a:stretch>
        </p:blipFill>
        <p:spPr bwMode="auto">
          <a:xfrm>
            <a:off x="213503" y="2404299"/>
            <a:ext cx="3116293" cy="47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
            <a:extLst>
              <a:ext uri="{FF2B5EF4-FFF2-40B4-BE49-F238E27FC236}">
                <a16:creationId xmlns:a16="http://schemas.microsoft.com/office/drawing/2014/main" id="{45227D7A-D9B2-C413-B536-A2E58B01C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617"/>
          <a:stretch>
            <a:fillRect/>
          </a:stretch>
        </p:blipFill>
        <p:spPr bwMode="auto">
          <a:xfrm>
            <a:off x="3467100" y="1973112"/>
            <a:ext cx="3217863" cy="29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en arc 9">
            <a:extLst>
              <a:ext uri="{FF2B5EF4-FFF2-40B4-BE49-F238E27FC236}">
                <a16:creationId xmlns:a16="http://schemas.microsoft.com/office/drawing/2014/main" id="{660F5726-BB44-0323-9996-B94CC0E16F18}"/>
              </a:ext>
            </a:extLst>
          </p:cNvPr>
          <p:cNvCxnSpPr>
            <a:cxnSpLocks/>
          </p:cNvCxnSpPr>
          <p:nvPr/>
        </p:nvCxnSpPr>
        <p:spPr>
          <a:xfrm>
            <a:off x="4457700" y="2742893"/>
            <a:ext cx="1676401" cy="1124257"/>
          </a:xfrm>
          <a:prstGeom prst="curvedConnector3">
            <a:avLst/>
          </a:prstGeom>
          <a:ln w="57150">
            <a:solidFill>
              <a:srgbClr val="3D62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37A7919A-4221-BA8F-4929-5B227736E00E}"/>
              </a:ext>
            </a:extLst>
          </p:cNvPr>
          <p:cNvCxnSpPr/>
          <p:nvPr/>
        </p:nvCxnSpPr>
        <p:spPr>
          <a:xfrm>
            <a:off x="4127740" y="4176957"/>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AB9ED2F8-433C-54C2-7C79-167AC6D22E22}"/>
              </a:ext>
            </a:extLst>
          </p:cNvPr>
          <p:cNvSpPr txBox="1"/>
          <p:nvPr/>
        </p:nvSpPr>
        <p:spPr>
          <a:xfrm>
            <a:off x="3591422" y="4286250"/>
            <a:ext cx="444620" cy="338554"/>
          </a:xfrm>
          <a:prstGeom prst="rect">
            <a:avLst/>
          </a:prstGeom>
          <a:noFill/>
        </p:spPr>
        <p:txBody>
          <a:bodyPr wrap="square" rtlCol="0">
            <a:spAutoFit/>
          </a:bodyPr>
          <a:lstStyle/>
          <a:p>
            <a:r>
              <a:rPr lang="fr-FR" sz="1600" b="1" dirty="0">
                <a:solidFill>
                  <a:srgbClr val="92D050"/>
                </a:solidFill>
              </a:rPr>
              <a:t>50</a:t>
            </a:r>
            <a:endParaRPr lang="fr-FR" sz="700" b="1" dirty="0">
              <a:solidFill>
                <a:srgbClr val="92D050"/>
              </a:solidFill>
            </a:endParaRPr>
          </a:p>
        </p:txBody>
      </p:sp>
      <p:cxnSp>
        <p:nvCxnSpPr>
          <p:cNvPr id="15" name="Connecteur droit avec flèche 14">
            <a:extLst>
              <a:ext uri="{FF2B5EF4-FFF2-40B4-BE49-F238E27FC236}">
                <a16:creationId xmlns:a16="http://schemas.microsoft.com/office/drawing/2014/main" id="{F440E117-1DDA-7A9E-896F-EA607BF8800E}"/>
              </a:ext>
            </a:extLst>
          </p:cNvPr>
          <p:cNvCxnSpPr/>
          <p:nvPr/>
        </p:nvCxnSpPr>
        <p:spPr>
          <a:xfrm>
            <a:off x="4604558" y="4191234"/>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E6101C82-EE4D-5108-E091-AE303787EFA7}"/>
              </a:ext>
            </a:extLst>
          </p:cNvPr>
          <p:cNvCxnSpPr/>
          <p:nvPr/>
        </p:nvCxnSpPr>
        <p:spPr>
          <a:xfrm>
            <a:off x="4967077" y="4176957"/>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E8F63081-7664-5FCB-5926-3740F3EA762D}"/>
              </a:ext>
            </a:extLst>
          </p:cNvPr>
          <p:cNvCxnSpPr/>
          <p:nvPr/>
        </p:nvCxnSpPr>
        <p:spPr>
          <a:xfrm>
            <a:off x="5295900" y="4171360"/>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6CD3CD0-AA67-EA00-220C-5ABFF5609A81}"/>
              </a:ext>
            </a:extLst>
          </p:cNvPr>
          <p:cNvCxnSpPr/>
          <p:nvPr/>
        </p:nvCxnSpPr>
        <p:spPr>
          <a:xfrm>
            <a:off x="5577814" y="4191233"/>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D3F21F08-0A9A-1116-24A0-DF023BB95163}"/>
              </a:ext>
            </a:extLst>
          </p:cNvPr>
          <p:cNvCxnSpPr/>
          <p:nvPr/>
        </p:nvCxnSpPr>
        <p:spPr>
          <a:xfrm>
            <a:off x="5898825" y="4191233"/>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6DDA97FB-DCF7-DC5F-EA93-3EEE0CC5EC9B}"/>
              </a:ext>
            </a:extLst>
          </p:cNvPr>
          <p:cNvSpPr txBox="1"/>
          <p:nvPr/>
        </p:nvSpPr>
        <p:spPr>
          <a:xfrm>
            <a:off x="76200" y="2955991"/>
            <a:ext cx="3390900" cy="954107"/>
          </a:xfrm>
          <a:prstGeom prst="rect">
            <a:avLst/>
          </a:prstGeom>
          <a:noFill/>
        </p:spPr>
        <p:txBody>
          <a:bodyPr wrap="square" rtlCol="0">
            <a:spAutoFit/>
          </a:bodyPr>
          <a:lstStyle/>
          <a:p>
            <a:pPr marL="142875" indent="-142875">
              <a:buFont typeface="Arial" panose="020B0604020202020204" pitchFamily="34" charset="0"/>
              <a:buChar char="•"/>
            </a:pPr>
            <a:r>
              <a:rPr lang="fr-FR" dirty="0">
                <a:latin typeface="+mn-lt"/>
              </a:rPr>
              <a:t>n = 503 patients sous dabigatran</a:t>
            </a:r>
          </a:p>
          <a:p>
            <a:pPr marL="142875" indent="-142875">
              <a:buFont typeface="Arial" panose="020B0604020202020204" pitchFamily="34" charset="0"/>
              <a:buChar char="•"/>
            </a:pPr>
            <a:r>
              <a:rPr lang="fr-FR" dirty="0">
                <a:latin typeface="+mn-lt"/>
              </a:rPr>
              <a:t>Hémorragie grave ou chirurgie urgente</a:t>
            </a:r>
          </a:p>
          <a:p>
            <a:pPr marL="142875" indent="-142875">
              <a:buFont typeface="Arial" panose="020B0604020202020204" pitchFamily="34" charset="0"/>
              <a:buChar char="•"/>
            </a:pPr>
            <a:r>
              <a:rPr lang="fr-FR" dirty="0">
                <a:latin typeface="+mn-lt"/>
              </a:rPr>
              <a:t>5 g d’</a:t>
            </a:r>
            <a:r>
              <a:rPr lang="fr-FR" dirty="0" err="1">
                <a:latin typeface="+mn-lt"/>
              </a:rPr>
              <a:t>idarucizumab</a:t>
            </a:r>
            <a:r>
              <a:rPr lang="fr-FR" dirty="0">
                <a:latin typeface="+mn-lt"/>
              </a:rPr>
              <a:t> </a:t>
            </a:r>
          </a:p>
          <a:p>
            <a:r>
              <a:rPr lang="fr-FR" dirty="0">
                <a:latin typeface="+mn-lt"/>
              </a:rPr>
              <a:t>(2 x 2,5 g/50 </a:t>
            </a:r>
            <a:r>
              <a:rPr lang="fr-FR" dirty="0" err="1">
                <a:latin typeface="+mn-lt"/>
              </a:rPr>
              <a:t>mL</a:t>
            </a:r>
            <a:r>
              <a:rPr lang="fr-FR" dirty="0">
                <a:latin typeface="+mn-lt"/>
              </a:rPr>
              <a:t> IVL 10min</a:t>
            </a:r>
            <a:r>
              <a:rPr lang="fr-FR" sz="1200" dirty="0">
                <a:latin typeface="+mn-lt"/>
              </a:rPr>
              <a:t>)</a:t>
            </a:r>
          </a:p>
        </p:txBody>
      </p:sp>
      <p:sp>
        <p:nvSpPr>
          <p:cNvPr id="11" name="Rectangle 10">
            <a:extLst>
              <a:ext uri="{FF2B5EF4-FFF2-40B4-BE49-F238E27FC236}">
                <a16:creationId xmlns:a16="http://schemas.microsoft.com/office/drawing/2014/main" id="{1059F2A5-B96A-18E5-077F-64DCC9D2CCDE}"/>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Google Shape;365;p39">
            <a:extLst>
              <a:ext uri="{FF2B5EF4-FFF2-40B4-BE49-F238E27FC236}">
                <a16:creationId xmlns:a16="http://schemas.microsoft.com/office/drawing/2014/main" id="{B833546E-9A85-D20E-F4D6-086D71976709}"/>
              </a:ext>
            </a:extLst>
          </p:cNvPr>
          <p:cNvSpPr txBox="1">
            <a:spLocks/>
          </p:cNvSpPr>
          <p:nvPr/>
        </p:nvSpPr>
        <p:spPr>
          <a:xfrm>
            <a:off x="-1618844"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dabigatran</a:t>
            </a:r>
          </a:p>
        </p:txBody>
      </p:sp>
    </p:spTree>
    <p:extLst>
      <p:ext uri="{BB962C8B-B14F-4D97-AF65-F5344CB8AC3E}">
        <p14:creationId xmlns:p14="http://schemas.microsoft.com/office/powerpoint/2010/main" val="1879666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p:nvPr/>
        </p:nvSpPr>
        <p:spPr>
          <a:xfrm>
            <a:off x="440969" y="1847154"/>
            <a:ext cx="2160686" cy="222979"/>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a:t>Résultat non disponible rapidement</a:t>
            </a:r>
            <a:endParaRPr sz="999"/>
          </a:p>
        </p:txBody>
      </p:sp>
      <p:sp>
        <p:nvSpPr>
          <p:cNvPr id="143" name="Google Shape;143;p2"/>
          <p:cNvSpPr txBox="1"/>
          <p:nvPr/>
        </p:nvSpPr>
        <p:spPr>
          <a:xfrm>
            <a:off x="1851932" y="620892"/>
            <a:ext cx="3230375"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grave</a:t>
            </a:r>
            <a:endParaRPr sz="1000"/>
          </a:p>
        </p:txBody>
      </p:sp>
      <p:cxnSp>
        <p:nvCxnSpPr>
          <p:cNvPr id="144" name="Google Shape;144;p2"/>
          <p:cNvCxnSpPr/>
          <p:nvPr/>
        </p:nvCxnSpPr>
        <p:spPr>
          <a:xfrm rot="5400000">
            <a:off x="3305398" y="1745017"/>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45" name="Google Shape;145;p2"/>
          <p:cNvCxnSpPr/>
          <p:nvPr/>
        </p:nvCxnSpPr>
        <p:spPr>
          <a:xfrm rot="5400000">
            <a:off x="1911725" y="1745017"/>
            <a:ext cx="215901" cy="1588"/>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47" name="Google Shape;147;p2"/>
          <p:cNvSpPr txBox="1"/>
          <p:nvPr/>
        </p:nvSpPr>
        <p:spPr>
          <a:xfrm>
            <a:off x="5455973" y="620892"/>
            <a:ext cx="2782856" cy="223108"/>
          </a:xfrm>
          <a:prstGeom prst="rect">
            <a:avLst/>
          </a:prstGeom>
          <a:solidFill>
            <a:schemeClr val="accent1">
              <a:lumMod val="60000"/>
              <a:lumOff val="4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non grave</a:t>
            </a:r>
            <a:endParaRPr sz="1000"/>
          </a:p>
        </p:txBody>
      </p:sp>
      <p:cxnSp>
        <p:nvCxnSpPr>
          <p:cNvPr id="148" name="Google Shape;148;p2"/>
          <p:cNvCxnSpPr/>
          <p:nvPr/>
        </p:nvCxnSpPr>
        <p:spPr>
          <a:xfrm rot="5400000">
            <a:off x="6753489" y="957654"/>
            <a:ext cx="215901" cy="1587"/>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49" name="Google Shape;149;p2"/>
          <p:cNvCxnSpPr/>
          <p:nvPr/>
        </p:nvCxnSpPr>
        <p:spPr>
          <a:xfrm rot="5400000">
            <a:off x="4530725" y="507165"/>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0" name="Google Shape;150;p2"/>
          <p:cNvCxnSpPr/>
          <p:nvPr/>
        </p:nvCxnSpPr>
        <p:spPr>
          <a:xfrm rot="5400000">
            <a:off x="5588000" y="507165"/>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1" name="Google Shape;151;p2"/>
          <p:cNvCxnSpPr>
            <a:cxnSpLocks/>
          </p:cNvCxnSpPr>
          <p:nvPr/>
        </p:nvCxnSpPr>
        <p:spPr>
          <a:xfrm>
            <a:off x="6852708" y="1307403"/>
            <a:ext cx="179" cy="189777"/>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52" name="Google Shape;152;p2"/>
          <p:cNvSpPr txBox="1"/>
          <p:nvPr/>
        </p:nvSpPr>
        <p:spPr>
          <a:xfrm>
            <a:off x="4032915" y="2655907"/>
            <a:ext cx="1303683"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Pas de réversion</a:t>
            </a:r>
            <a:endParaRPr sz="1350"/>
          </a:p>
        </p:txBody>
      </p:sp>
      <p:sp>
        <p:nvSpPr>
          <p:cNvPr id="153" name="Google Shape;153;p2"/>
          <p:cNvSpPr txBox="1"/>
          <p:nvPr/>
        </p:nvSpPr>
        <p:spPr>
          <a:xfrm>
            <a:off x="1851932" y="1444037"/>
            <a:ext cx="3223747" cy="192330"/>
          </a:xfrm>
          <a:prstGeom prst="rect">
            <a:avLst/>
          </a:prstGeom>
          <a:solidFill>
            <a:schemeClr val="accent1">
              <a:lumMod val="20000"/>
              <a:lumOff val="80000"/>
            </a:schemeClr>
          </a:solidFill>
          <a:ln w="9525" cap="flat" cmpd="sng">
            <a:solidFill>
              <a:schemeClr val="tx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Mesure en urgence de la concentration en </a:t>
            </a:r>
            <a:r>
              <a:rPr lang="fr-FR" sz="1000" dirty="0" err="1"/>
              <a:t>dabigatran</a:t>
            </a:r>
            <a:endParaRPr sz="1000" dirty="0">
              <a:highlight>
                <a:srgbClr val="FFFF00"/>
              </a:highlight>
            </a:endParaRPr>
          </a:p>
        </p:txBody>
      </p:sp>
      <p:sp>
        <p:nvSpPr>
          <p:cNvPr id="154" name="Google Shape;154;p2"/>
          <p:cNvSpPr txBox="1"/>
          <p:nvPr/>
        </p:nvSpPr>
        <p:spPr>
          <a:xfrm>
            <a:off x="5455973" y="1072914"/>
            <a:ext cx="2948436" cy="231174"/>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192882" indent="-192882" algn="ctr">
              <a:buClr>
                <a:schemeClr val="dk1"/>
              </a:buClr>
              <a:buSzPts val="1333"/>
            </a:pPr>
            <a:r>
              <a:rPr lang="fr-FR" sz="1000" dirty="0">
                <a:solidFill>
                  <a:schemeClr val="dk1"/>
                </a:solidFill>
              </a:rPr>
              <a:t>Traitement symptomatique et geste hémostatique</a:t>
            </a:r>
            <a:endParaRPr sz="1000" dirty="0">
              <a:solidFill>
                <a:schemeClr val="dk1"/>
              </a:solidFill>
            </a:endParaRPr>
          </a:p>
        </p:txBody>
      </p:sp>
      <p:sp>
        <p:nvSpPr>
          <p:cNvPr id="155" name="Google Shape;155;p2"/>
          <p:cNvSpPr txBox="1"/>
          <p:nvPr/>
        </p:nvSpPr>
        <p:spPr>
          <a:xfrm>
            <a:off x="4026942" y="1847154"/>
            <a:ext cx="1305271" cy="434286"/>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algn="ctr">
              <a:buClr>
                <a:srgbClr val="000000"/>
              </a:buClr>
              <a:buSzPts val="1331"/>
            </a:pPr>
            <a:r>
              <a:rPr lang="fr-FR" sz="999" dirty="0"/>
              <a:t>[</a:t>
            </a:r>
            <a:r>
              <a:rPr lang="fr-FR" sz="999" dirty="0" err="1"/>
              <a:t>dabigatran</a:t>
            </a:r>
            <a:r>
              <a:rPr lang="fr-FR" sz="999" dirty="0"/>
              <a:t>] </a:t>
            </a:r>
            <a:r>
              <a:rPr lang="fr-FR" sz="700" dirty="0"/>
              <a:t>≤ </a:t>
            </a:r>
            <a:r>
              <a:rPr lang="fr-FR" sz="998" dirty="0"/>
              <a:t>50 </a:t>
            </a:r>
            <a:r>
              <a:rPr lang="fr-FR" sz="998" dirty="0" err="1"/>
              <a:t>ng</a:t>
            </a:r>
            <a:r>
              <a:rPr lang="fr-FR" sz="998" dirty="0"/>
              <a:t>/</a:t>
            </a:r>
            <a:r>
              <a:rPr lang="fr-FR" sz="998" dirty="0" err="1"/>
              <a:t>mL</a:t>
            </a:r>
            <a:br>
              <a:rPr lang="fr-FR" sz="998" dirty="0"/>
            </a:br>
            <a:r>
              <a:rPr lang="fr-FR" sz="998" dirty="0"/>
              <a:t>(</a:t>
            </a:r>
            <a:r>
              <a:rPr lang="fr-FR" sz="825" dirty="0"/>
              <a:t>≤ 30 </a:t>
            </a:r>
            <a:r>
              <a:rPr lang="fr-FR" sz="825" dirty="0" err="1"/>
              <a:t>ng</a:t>
            </a:r>
            <a:r>
              <a:rPr lang="fr-FR" sz="825" dirty="0"/>
              <a:t>/</a:t>
            </a:r>
            <a:r>
              <a:rPr lang="fr-FR" sz="825" dirty="0" err="1"/>
              <a:t>mL</a:t>
            </a:r>
            <a:r>
              <a:rPr lang="fr-FR" sz="825" dirty="0"/>
              <a:t> si hémorragie intracrânienne)</a:t>
            </a:r>
            <a:endParaRPr sz="825" dirty="0">
              <a:latin typeface="Times New Roman"/>
              <a:ea typeface="Times New Roman"/>
              <a:cs typeface="Times New Roman"/>
              <a:sym typeface="Times New Roman"/>
            </a:endParaRPr>
          </a:p>
        </p:txBody>
      </p:sp>
      <p:cxnSp>
        <p:nvCxnSpPr>
          <p:cNvPr id="156" name="Google Shape;156;p2"/>
          <p:cNvCxnSpPr/>
          <p:nvPr/>
        </p:nvCxnSpPr>
        <p:spPr>
          <a:xfrm rot="5400000">
            <a:off x="4540330" y="1745017"/>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57" name="Google Shape;157;p2"/>
          <p:cNvSpPr txBox="1"/>
          <p:nvPr/>
        </p:nvSpPr>
        <p:spPr>
          <a:xfrm>
            <a:off x="1617705" y="2655908"/>
            <a:ext cx="2014268"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Idarucizumab 5 g IV </a:t>
            </a:r>
            <a:r>
              <a:rPr lang="fr-FR" sz="1000" baseline="30000"/>
              <a:t>#</a:t>
            </a:r>
            <a:endParaRPr sz="1350"/>
          </a:p>
        </p:txBody>
      </p:sp>
      <p:cxnSp>
        <p:nvCxnSpPr>
          <p:cNvPr id="158" name="Google Shape;158;p2"/>
          <p:cNvCxnSpPr/>
          <p:nvPr/>
        </p:nvCxnSpPr>
        <p:spPr>
          <a:xfrm rot="5400000">
            <a:off x="3305398" y="2545485"/>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9" name="Google Shape;159;p2"/>
          <p:cNvCxnSpPr/>
          <p:nvPr/>
        </p:nvCxnSpPr>
        <p:spPr>
          <a:xfrm flipH="1">
            <a:off x="2017294" y="2070004"/>
            <a:ext cx="1587" cy="584226"/>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60" name="Google Shape;160;p2"/>
          <p:cNvCxnSpPr/>
          <p:nvPr/>
        </p:nvCxnSpPr>
        <p:spPr>
          <a:xfrm rot="5400000">
            <a:off x="4540329" y="2545484"/>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61" name="Google Shape;161;p2"/>
          <p:cNvSpPr txBox="1"/>
          <p:nvPr/>
        </p:nvSpPr>
        <p:spPr>
          <a:xfrm>
            <a:off x="1486088" y="3080553"/>
            <a:ext cx="2455926" cy="651430"/>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Nouvelle mesure [</a:t>
            </a:r>
            <a:r>
              <a:rPr lang="fr-FR" sz="1000" dirty="0" err="1"/>
              <a:t>dabigatran</a:t>
            </a:r>
            <a:r>
              <a:rPr lang="fr-FR" sz="1000" dirty="0"/>
              <a:t>] à 12-24h si [</a:t>
            </a:r>
            <a:r>
              <a:rPr lang="fr-FR" sz="1000" dirty="0" err="1"/>
              <a:t>dabigatran</a:t>
            </a:r>
            <a:r>
              <a:rPr lang="fr-FR" sz="1000" dirty="0"/>
              <a:t>] initiale &gt; 200 </a:t>
            </a:r>
            <a:r>
              <a:rPr lang="fr-FR" sz="1000" dirty="0" err="1"/>
              <a:t>ng</a:t>
            </a:r>
            <a:r>
              <a:rPr lang="fr-FR" sz="1000" dirty="0"/>
              <a:t>/</a:t>
            </a:r>
            <a:r>
              <a:rPr lang="fr-FR" sz="1000" dirty="0" err="1"/>
              <a:t>mL</a:t>
            </a:r>
            <a:endParaRPr sz="1000" dirty="0"/>
          </a:p>
          <a:p>
            <a:pPr algn="ctr">
              <a:lnSpc>
                <a:spcPct val="80000"/>
              </a:lnSpc>
              <a:spcBef>
                <a:spcPts val="700"/>
              </a:spcBef>
              <a:buSzPts val="1333"/>
            </a:pPr>
            <a:r>
              <a:rPr lang="fr-FR" sz="1000" dirty="0"/>
              <a:t>(4-6h si [</a:t>
            </a:r>
            <a:r>
              <a:rPr lang="fr-FR" sz="1000" dirty="0" err="1"/>
              <a:t>dabigatran</a:t>
            </a:r>
            <a:r>
              <a:rPr lang="fr-FR" sz="1000" dirty="0"/>
              <a:t>] initiale &gt; 600 </a:t>
            </a:r>
            <a:r>
              <a:rPr lang="fr-FR" sz="1000" dirty="0" err="1"/>
              <a:t>ng</a:t>
            </a:r>
            <a:r>
              <a:rPr lang="fr-FR" sz="1000" dirty="0"/>
              <a:t>/</a:t>
            </a:r>
            <a:r>
              <a:rPr lang="fr-FR" sz="1000" dirty="0" err="1"/>
              <a:t>mL</a:t>
            </a:r>
            <a:r>
              <a:rPr lang="fr-FR" sz="1000" dirty="0"/>
              <a:t> ou </a:t>
            </a:r>
            <a:r>
              <a:rPr lang="fr-FR" sz="1000" dirty="0" err="1"/>
              <a:t>ClCr</a:t>
            </a:r>
            <a:r>
              <a:rPr lang="fr-FR" sz="1000" dirty="0"/>
              <a:t> &lt; 30 ml/min)  </a:t>
            </a:r>
            <a:endParaRPr sz="1000" dirty="0"/>
          </a:p>
        </p:txBody>
      </p:sp>
      <p:cxnSp>
        <p:nvCxnSpPr>
          <p:cNvPr id="162" name="Google Shape;162;p2"/>
          <p:cNvCxnSpPr/>
          <p:nvPr/>
        </p:nvCxnSpPr>
        <p:spPr>
          <a:xfrm rot="5400000">
            <a:off x="2605307" y="2963593"/>
            <a:ext cx="215901" cy="1588"/>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63" name="Google Shape;163;p2"/>
          <p:cNvSpPr txBox="1"/>
          <p:nvPr/>
        </p:nvSpPr>
        <p:spPr>
          <a:xfrm>
            <a:off x="5479621" y="1506327"/>
            <a:ext cx="2777146" cy="402388"/>
          </a:xfrm>
          <a:prstGeom prst="rect">
            <a:avLst/>
          </a:prstGeom>
          <a:solidFill>
            <a:srgbClr val="F7F6E4"/>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a:t>Vérifier les modalités du traitement </a:t>
            </a:r>
            <a:endParaRPr sz="1350"/>
          </a:p>
          <a:p>
            <a:pPr algn="ctr">
              <a:spcBef>
                <a:spcPts val="200"/>
              </a:spcBef>
              <a:buSzPts val="1331"/>
            </a:pPr>
            <a:r>
              <a:rPr lang="fr-FR" sz="999"/>
              <a:t>(posologie, adaptation à la fonction rénale)</a:t>
            </a:r>
            <a:endParaRPr sz="1350"/>
          </a:p>
        </p:txBody>
      </p:sp>
      <p:sp>
        <p:nvSpPr>
          <p:cNvPr id="164" name="Google Shape;164;p2"/>
          <p:cNvSpPr txBox="1"/>
          <p:nvPr/>
        </p:nvSpPr>
        <p:spPr>
          <a:xfrm>
            <a:off x="1465762" y="3986722"/>
            <a:ext cx="3683739" cy="886236"/>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a:buClr>
                <a:srgbClr val="000000"/>
              </a:buClr>
              <a:buSzPts val="1100"/>
            </a:pPr>
            <a:r>
              <a:rPr lang="fr-FR" sz="825" i="1" dirty="0"/>
              <a:t>#  </a:t>
            </a:r>
            <a:r>
              <a:rPr lang="fr-FR" sz="825" i="1" baseline="30000" dirty="0"/>
              <a:t>   </a:t>
            </a:r>
            <a:r>
              <a:rPr lang="fr-FR" sz="700" i="1" u="sng" dirty="0"/>
              <a:t>si </a:t>
            </a:r>
            <a:r>
              <a:rPr lang="fr-FR" sz="700" i="1" u="sng" dirty="0" err="1"/>
              <a:t>idarucizumab</a:t>
            </a:r>
            <a:r>
              <a:rPr lang="fr-FR" sz="700" i="1" u="sng" dirty="0"/>
              <a:t> indisponible </a:t>
            </a:r>
            <a:r>
              <a:rPr lang="fr-FR" sz="700" i="1" dirty="0"/>
              <a:t>: </a:t>
            </a:r>
            <a:endParaRPr sz="1350" dirty="0"/>
          </a:p>
          <a:p>
            <a:pPr>
              <a:spcBef>
                <a:spcPts val="180"/>
              </a:spcBef>
              <a:buSzPts val="1200"/>
            </a:pPr>
            <a:r>
              <a:rPr lang="fr-FR" sz="700" i="1" dirty="0"/>
              <a:t>     - CCP 50 UI/kg (hémorragie intracrânienne, choc hémorragique)</a:t>
            </a:r>
            <a:endParaRPr sz="1350" dirty="0"/>
          </a:p>
          <a:p>
            <a:pPr>
              <a:spcBef>
                <a:spcPts val="180"/>
              </a:spcBef>
              <a:buSzPts val="1200"/>
            </a:pPr>
            <a:r>
              <a:rPr lang="fr-FR" sz="700" i="1" dirty="0"/>
              <a:t>     - CCP 25-50 UI/kg (autre hémorragie grave)</a:t>
            </a:r>
            <a:endParaRPr sz="1350" dirty="0"/>
          </a:p>
          <a:p>
            <a:pPr>
              <a:spcBef>
                <a:spcPts val="180"/>
              </a:spcBef>
              <a:buSzPts val="1200"/>
            </a:pPr>
            <a:r>
              <a:rPr lang="fr-FR" sz="700" i="1" dirty="0"/>
              <a:t>     - Pas de </a:t>
            </a:r>
            <a:r>
              <a:rPr lang="fr-FR" sz="700" i="1" dirty="0">
                <a:solidFill>
                  <a:schemeClr val="dk1"/>
                </a:solidFill>
              </a:rPr>
              <a:t>mesure de [</a:t>
            </a:r>
            <a:r>
              <a:rPr lang="fr-FR" sz="700" i="1" dirty="0" err="1">
                <a:solidFill>
                  <a:schemeClr val="dk1"/>
                </a:solidFill>
              </a:rPr>
              <a:t>dabigatran</a:t>
            </a:r>
            <a:r>
              <a:rPr lang="fr-FR" sz="700" i="1" dirty="0">
                <a:solidFill>
                  <a:schemeClr val="dk1"/>
                </a:solidFill>
              </a:rPr>
              <a:t>] après administration de CCP pour vérifier la réversion (car [</a:t>
            </a:r>
            <a:r>
              <a:rPr lang="fr-FR" sz="700" i="1" dirty="0" err="1">
                <a:solidFill>
                  <a:schemeClr val="dk1"/>
                </a:solidFill>
              </a:rPr>
              <a:t>dabigatran</a:t>
            </a:r>
            <a:r>
              <a:rPr lang="fr-FR" sz="700" i="1" dirty="0">
                <a:solidFill>
                  <a:schemeClr val="dk1"/>
                </a:solidFill>
              </a:rPr>
              <a:t>] non </a:t>
            </a:r>
            <a:r>
              <a:rPr lang="fr-FR" sz="700" i="1" dirty="0"/>
              <a:t>modifiée)</a:t>
            </a:r>
            <a:endParaRPr sz="1350" dirty="0"/>
          </a:p>
        </p:txBody>
      </p:sp>
      <p:cxnSp>
        <p:nvCxnSpPr>
          <p:cNvPr id="165" name="Google Shape;165;p2"/>
          <p:cNvCxnSpPr>
            <a:cxnSpLocks/>
          </p:cNvCxnSpPr>
          <p:nvPr/>
        </p:nvCxnSpPr>
        <p:spPr>
          <a:xfrm>
            <a:off x="3413347" y="844740"/>
            <a:ext cx="222" cy="153171"/>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66" name="Google Shape;166;p2"/>
          <p:cNvSpPr txBox="1"/>
          <p:nvPr/>
        </p:nvSpPr>
        <p:spPr>
          <a:xfrm>
            <a:off x="2233156" y="1003989"/>
            <a:ext cx="2415918" cy="223108"/>
          </a:xfrm>
          <a:prstGeom prst="rect">
            <a:avLst/>
          </a:prstGeom>
          <a:solidFill>
            <a:srgbClr val="F7F6E4"/>
          </a:solidFill>
          <a:ln w="9525" cap="flat" cmpd="sng">
            <a:solidFill>
              <a:srgbClr val="C00000"/>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Geste hémostatique dès que possible</a:t>
            </a:r>
            <a:endParaRPr sz="1000" dirty="0"/>
          </a:p>
        </p:txBody>
      </p:sp>
      <p:sp>
        <p:nvSpPr>
          <p:cNvPr id="167" name="Google Shape;167;p2"/>
          <p:cNvSpPr txBox="1"/>
          <p:nvPr/>
        </p:nvSpPr>
        <p:spPr>
          <a:xfrm>
            <a:off x="4421398" y="3190069"/>
            <a:ext cx="2147494" cy="684773"/>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 </a:t>
            </a:r>
            <a:r>
              <a:rPr lang="fr-FR" sz="1000" dirty="0" err="1"/>
              <a:t>Réadministration</a:t>
            </a:r>
            <a:r>
              <a:rPr lang="fr-FR" sz="1000" dirty="0"/>
              <a:t> d’</a:t>
            </a:r>
            <a:r>
              <a:rPr lang="fr-FR" sz="1000" dirty="0" err="1"/>
              <a:t>idarucizumab</a:t>
            </a:r>
            <a:r>
              <a:rPr lang="fr-FR" sz="1000" dirty="0"/>
              <a:t> si [</a:t>
            </a:r>
            <a:r>
              <a:rPr lang="fr-FR" sz="1000" dirty="0" err="1"/>
              <a:t>dabigatran</a:t>
            </a:r>
            <a:r>
              <a:rPr lang="fr-FR" sz="1000" dirty="0"/>
              <a:t>] &gt; 50 </a:t>
            </a:r>
            <a:r>
              <a:rPr lang="fr-FR" sz="1000" dirty="0" err="1"/>
              <a:t>ng</a:t>
            </a:r>
            <a:r>
              <a:rPr lang="fr-FR" sz="1000" dirty="0"/>
              <a:t>/</a:t>
            </a:r>
            <a:r>
              <a:rPr lang="fr-FR" sz="1000" dirty="0" err="1"/>
              <a:t>mL</a:t>
            </a:r>
            <a:br>
              <a:rPr lang="fr-FR" sz="1000" dirty="0"/>
            </a:br>
            <a:r>
              <a:rPr lang="fr-FR" sz="825" dirty="0"/>
              <a:t>(&gt; 30 </a:t>
            </a:r>
            <a:r>
              <a:rPr lang="fr-FR" sz="825" dirty="0" err="1"/>
              <a:t>ng</a:t>
            </a:r>
            <a:r>
              <a:rPr lang="fr-FR" sz="825" dirty="0"/>
              <a:t>/</a:t>
            </a:r>
            <a:r>
              <a:rPr lang="fr-FR" sz="825" dirty="0" err="1"/>
              <a:t>mL</a:t>
            </a:r>
            <a:r>
              <a:rPr lang="fr-FR" sz="825" dirty="0"/>
              <a:t> si hémorragie intracrânienne)</a:t>
            </a:r>
            <a:r>
              <a:rPr lang="fr-FR" sz="1000" dirty="0"/>
              <a:t>, selon type et contrôle de l’hémorragie</a:t>
            </a:r>
            <a:endParaRPr sz="1350" dirty="0"/>
          </a:p>
        </p:txBody>
      </p:sp>
      <p:cxnSp>
        <p:nvCxnSpPr>
          <p:cNvPr id="168" name="Google Shape;168;p2"/>
          <p:cNvCxnSpPr/>
          <p:nvPr/>
        </p:nvCxnSpPr>
        <p:spPr>
          <a:xfrm rot="10800000" flipH="1">
            <a:off x="3981204" y="3404584"/>
            <a:ext cx="434871" cy="1"/>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70" name="Google Shape;170;p2"/>
          <p:cNvSpPr txBox="1"/>
          <p:nvPr/>
        </p:nvSpPr>
        <p:spPr>
          <a:xfrm>
            <a:off x="4580163" y="1618624"/>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1" name="Google Shape;171;p2"/>
          <p:cNvSpPr txBox="1"/>
          <p:nvPr/>
        </p:nvSpPr>
        <p:spPr>
          <a:xfrm>
            <a:off x="3086451" y="282799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2" name="Google Shape;172;p2"/>
          <p:cNvSpPr txBox="1"/>
          <p:nvPr/>
        </p:nvSpPr>
        <p:spPr>
          <a:xfrm>
            <a:off x="3304267" y="3705736"/>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3" name="Google Shape;173;p2"/>
          <p:cNvSpPr txBox="1"/>
          <p:nvPr/>
        </p:nvSpPr>
        <p:spPr>
          <a:xfrm>
            <a:off x="6019431" y="3887710"/>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1350"/>
          </a:p>
        </p:txBody>
      </p:sp>
      <p:sp>
        <p:nvSpPr>
          <p:cNvPr id="174" name="Google Shape;174;p2"/>
          <p:cNvSpPr txBox="1"/>
          <p:nvPr/>
        </p:nvSpPr>
        <p:spPr>
          <a:xfrm>
            <a:off x="4535687" y="485304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5" name="Google Shape;175;p2"/>
          <p:cNvSpPr txBox="1"/>
          <p:nvPr/>
        </p:nvSpPr>
        <p:spPr>
          <a:xfrm>
            <a:off x="7684329" y="1905963"/>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6" name="Google Shape;176;p2"/>
          <p:cNvSpPr txBox="1"/>
          <p:nvPr/>
        </p:nvSpPr>
        <p:spPr>
          <a:xfrm>
            <a:off x="7802896" y="1268935"/>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7" name="Google Shape;177;p2"/>
          <p:cNvSpPr txBox="1"/>
          <p:nvPr/>
        </p:nvSpPr>
        <p:spPr>
          <a:xfrm>
            <a:off x="4139320" y="1214838"/>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8" name="Google Shape;178;p2"/>
          <p:cNvSpPr txBox="1"/>
          <p:nvPr/>
        </p:nvSpPr>
        <p:spPr>
          <a:xfrm>
            <a:off x="2663906" y="1850405"/>
            <a:ext cx="1305271" cy="434286"/>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algn="ctr">
              <a:buClr>
                <a:srgbClr val="000000"/>
              </a:buClr>
              <a:buSzPts val="1331"/>
            </a:pPr>
            <a:r>
              <a:rPr lang="fr-FR" sz="999" dirty="0"/>
              <a:t>[</a:t>
            </a:r>
            <a:r>
              <a:rPr lang="fr-FR" sz="999" dirty="0" err="1"/>
              <a:t>dabigatran</a:t>
            </a:r>
            <a:r>
              <a:rPr lang="fr-FR" sz="999" dirty="0"/>
              <a:t>] </a:t>
            </a:r>
            <a:r>
              <a:rPr lang="fr-FR" sz="700" dirty="0"/>
              <a:t>&gt; </a:t>
            </a:r>
            <a:r>
              <a:rPr lang="fr-FR" sz="998" dirty="0"/>
              <a:t>50 </a:t>
            </a:r>
            <a:r>
              <a:rPr lang="fr-FR" sz="998" dirty="0" err="1"/>
              <a:t>ng</a:t>
            </a:r>
            <a:r>
              <a:rPr lang="fr-FR" sz="998" dirty="0"/>
              <a:t>/</a:t>
            </a:r>
            <a:r>
              <a:rPr lang="fr-FR" sz="998" dirty="0" err="1"/>
              <a:t>mL</a:t>
            </a:r>
            <a:br>
              <a:rPr lang="fr-FR" sz="998" dirty="0"/>
            </a:br>
            <a:r>
              <a:rPr lang="fr-FR" sz="998" dirty="0"/>
              <a:t>(</a:t>
            </a:r>
            <a:r>
              <a:rPr lang="fr-FR" sz="825" dirty="0"/>
              <a:t>&gt; 30 </a:t>
            </a:r>
            <a:r>
              <a:rPr lang="fr-FR" sz="825" dirty="0" err="1"/>
              <a:t>ng</a:t>
            </a:r>
            <a:r>
              <a:rPr lang="fr-FR" sz="825" dirty="0"/>
              <a:t>/</a:t>
            </a:r>
            <a:r>
              <a:rPr lang="fr-FR" sz="825" dirty="0" err="1"/>
              <a:t>mL</a:t>
            </a:r>
            <a:r>
              <a:rPr lang="fr-FR" sz="825" dirty="0"/>
              <a:t> si hémorragie intracrânienne)</a:t>
            </a:r>
            <a:endParaRPr sz="825" dirty="0">
              <a:latin typeface="Times New Roman"/>
              <a:ea typeface="Times New Roman"/>
              <a:cs typeface="Times New Roman"/>
              <a:sym typeface="Times New Roman"/>
            </a:endParaRPr>
          </a:p>
        </p:txBody>
      </p:sp>
      <p:cxnSp>
        <p:nvCxnSpPr>
          <p:cNvPr id="2" name="Google Shape;165;p2">
            <a:extLst>
              <a:ext uri="{FF2B5EF4-FFF2-40B4-BE49-F238E27FC236}">
                <a16:creationId xmlns:a16="http://schemas.microsoft.com/office/drawing/2014/main" id="{48604C5C-D6F2-6ECE-5790-851094597E03}"/>
              </a:ext>
            </a:extLst>
          </p:cNvPr>
          <p:cNvCxnSpPr>
            <a:cxnSpLocks/>
          </p:cNvCxnSpPr>
          <p:nvPr/>
        </p:nvCxnSpPr>
        <p:spPr>
          <a:xfrm>
            <a:off x="3418110" y="1228590"/>
            <a:ext cx="1015" cy="208264"/>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46" name="Google Shape;146;p2"/>
          <p:cNvSpPr txBox="1"/>
          <p:nvPr/>
        </p:nvSpPr>
        <p:spPr>
          <a:xfrm>
            <a:off x="3533700" y="270543"/>
            <a:ext cx="3097212" cy="223108"/>
          </a:xfrm>
          <a:prstGeom prst="rect">
            <a:avLst/>
          </a:prstGeom>
          <a:solidFill>
            <a:srgbClr val="DDF9EA"/>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b="1"/>
              <a:t>Hémorragie sous dabigatran</a:t>
            </a:r>
            <a:endParaRPr sz="1000" b="1"/>
          </a:p>
        </p:txBody>
      </p:sp>
      <p:sp>
        <p:nvSpPr>
          <p:cNvPr id="3" name="Google Shape;119;p1">
            <a:extLst>
              <a:ext uri="{FF2B5EF4-FFF2-40B4-BE49-F238E27FC236}">
                <a16:creationId xmlns:a16="http://schemas.microsoft.com/office/drawing/2014/main" id="{5D7A75C1-22D0-F8E6-F25B-A2C5A24E88E9}"/>
              </a:ext>
            </a:extLst>
          </p:cNvPr>
          <p:cNvSpPr txBox="1"/>
          <p:nvPr/>
        </p:nvSpPr>
        <p:spPr>
          <a:xfrm>
            <a:off x="38990" y="4890922"/>
            <a:ext cx="4651209" cy="253885"/>
          </a:xfrm>
          <a:prstGeom prst="rect">
            <a:avLst/>
          </a:prstGeom>
          <a:noFill/>
          <a:ln>
            <a:noFill/>
          </a:ln>
        </p:spPr>
        <p:txBody>
          <a:bodyPr spcFirstLastPara="1" wrap="square" lIns="68569" tIns="34275" rIns="68569" bIns="34275" anchor="t" anchorCtr="0">
            <a:spAutoFit/>
          </a:bodyPr>
          <a:lstStyle/>
          <a:p>
            <a:r>
              <a:rPr lang="fr-FR" sz="1200" b="1" dirty="0">
                <a:solidFill>
                  <a:schemeClr val="dk1"/>
                </a:solidFill>
              </a:rPr>
              <a:t>Figure 2. Prise en charge d’une hémorragie sous dabigatran</a:t>
            </a:r>
            <a:endParaRPr sz="1350" dirty="0"/>
          </a:p>
        </p:txBody>
      </p:sp>
      <p:pic>
        <p:nvPicPr>
          <p:cNvPr id="4" name="Image 3" descr="Une image contenant texte, capture d’écran, Police, logo&#10;&#10;Description générée automatiquement">
            <a:extLst>
              <a:ext uri="{FF2B5EF4-FFF2-40B4-BE49-F238E27FC236}">
                <a16:creationId xmlns:a16="http://schemas.microsoft.com/office/drawing/2014/main" id="{878781CA-7B35-1D7E-CA86-C3A892B3DDE1}"/>
              </a:ext>
            </a:extLst>
          </p:cNvPr>
          <p:cNvPicPr>
            <a:picLocks noChangeAspect="1"/>
          </p:cNvPicPr>
          <p:nvPr/>
        </p:nvPicPr>
        <p:blipFill rotWithShape="1">
          <a:blip r:embed="rId3"/>
          <a:srcRect b="76436"/>
          <a:stretch/>
        </p:blipFill>
        <p:spPr>
          <a:xfrm>
            <a:off x="10886" y="20704"/>
            <a:ext cx="1927289" cy="387594"/>
          </a:xfrm>
          <a:prstGeom prst="rect">
            <a:avLst/>
          </a:prstGeom>
        </p:spPr>
      </p:pic>
      <p:sp>
        <p:nvSpPr>
          <p:cNvPr id="5" name="Rectangle 4">
            <a:extLst>
              <a:ext uri="{FF2B5EF4-FFF2-40B4-BE49-F238E27FC236}">
                <a16:creationId xmlns:a16="http://schemas.microsoft.com/office/drawing/2014/main" id="{0D6A75C2-2DD7-2831-963C-56889BECC66A}"/>
              </a:ext>
            </a:extLst>
          </p:cNvPr>
          <p:cNvSpPr/>
          <p:nvPr/>
        </p:nvSpPr>
        <p:spPr>
          <a:xfrm>
            <a:off x="1617705" y="2660884"/>
            <a:ext cx="2019591" cy="195553"/>
          </a:xfrm>
          <a:prstGeom prst="rect">
            <a:avLst/>
          </a:prstGeom>
          <a:noFill/>
          <a:ln w="7620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6" name="Rectangle 5">
            <a:extLst>
              <a:ext uri="{FF2B5EF4-FFF2-40B4-BE49-F238E27FC236}">
                <a16:creationId xmlns:a16="http://schemas.microsoft.com/office/drawing/2014/main" id="{B6459EAF-F19F-3611-DC57-A81D287A464D}"/>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Google Shape;365;p39">
            <a:extLst>
              <a:ext uri="{FF2B5EF4-FFF2-40B4-BE49-F238E27FC236}">
                <a16:creationId xmlns:a16="http://schemas.microsoft.com/office/drawing/2014/main" id="{F8FAB262-EC29-4330-C1DF-055DB663CF1B}"/>
              </a:ext>
            </a:extLst>
          </p:cNvPr>
          <p:cNvSpPr txBox="1">
            <a:spLocks/>
          </p:cNvSpPr>
          <p:nvPr/>
        </p:nvSpPr>
        <p:spPr>
          <a:xfrm>
            <a:off x="-1618844"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dabigatran</a:t>
            </a:r>
          </a:p>
        </p:txBody>
      </p:sp>
    </p:spTree>
    <p:extLst>
      <p:ext uri="{BB962C8B-B14F-4D97-AF65-F5344CB8AC3E}">
        <p14:creationId xmlns:p14="http://schemas.microsoft.com/office/powerpoint/2010/main" val="3147323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B435C-8530-5F65-31AA-004CC0F49ECB}"/>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8341A893-170E-3497-40DA-C561357AFFB6}"/>
              </a:ext>
            </a:extLst>
          </p:cNvPr>
          <p:cNvSpPr txBox="1">
            <a:spLocks/>
          </p:cNvSpPr>
          <p:nvPr/>
        </p:nvSpPr>
        <p:spPr>
          <a:xfrm>
            <a:off x="76200" y="543445"/>
            <a:ext cx="9144000" cy="41740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dirty="0">
                <a:solidFill>
                  <a:srgbClr val="3D627D"/>
                </a:solidFill>
              </a:rPr>
              <a:t>L’idarucizumab (</a:t>
            </a:r>
            <a:r>
              <a:rPr lang="fr-FR" sz="2400" dirty="0" err="1">
                <a:solidFill>
                  <a:srgbClr val="3D627D"/>
                </a:solidFill>
              </a:rPr>
              <a:t>Praxbind</a:t>
            </a:r>
            <a:r>
              <a:rPr lang="fr-FR" sz="2400" dirty="0">
                <a:solidFill>
                  <a:srgbClr val="3D627D"/>
                </a:solidFill>
              </a:rPr>
              <a:t>®)</a:t>
            </a:r>
          </a:p>
        </p:txBody>
      </p:sp>
      <p:sp>
        <p:nvSpPr>
          <p:cNvPr id="6" name="Espace réservé du numéro de diapositive 5">
            <a:extLst>
              <a:ext uri="{FF2B5EF4-FFF2-40B4-BE49-F238E27FC236}">
                <a16:creationId xmlns:a16="http://schemas.microsoft.com/office/drawing/2014/main" id="{00F8769C-B371-12B3-76A1-7F25BD8AC8DB}"/>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35</a:t>
            </a:fld>
            <a:endParaRPr lang="fr-FR"/>
          </a:p>
        </p:txBody>
      </p:sp>
      <p:sp>
        <p:nvSpPr>
          <p:cNvPr id="7" name="Espace réservé du contenu 2">
            <a:extLst>
              <a:ext uri="{FF2B5EF4-FFF2-40B4-BE49-F238E27FC236}">
                <a16:creationId xmlns:a16="http://schemas.microsoft.com/office/drawing/2014/main" id="{4AD330D1-6384-BD70-120D-43C974E4BC4F}"/>
              </a:ext>
            </a:extLst>
          </p:cNvPr>
          <p:cNvSpPr txBox="1">
            <a:spLocks/>
          </p:cNvSpPr>
          <p:nvPr/>
        </p:nvSpPr>
        <p:spPr>
          <a:xfrm>
            <a:off x="236508" y="912635"/>
            <a:ext cx="7886700" cy="21998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t>Fragment d’anticorps monoclonal murin humanisé et purifié</a:t>
            </a:r>
          </a:p>
          <a:p>
            <a:pPr algn="just"/>
            <a:r>
              <a:rPr lang="fr-FR" sz="1400" dirty="0"/>
              <a:t>Lie de manière irréversible le dabigatran libre et lié à la thrombine</a:t>
            </a:r>
          </a:p>
          <a:p>
            <a:pPr algn="just"/>
            <a:r>
              <a:rPr lang="fr-FR" sz="1400" dirty="0"/>
              <a:t>Demi-vie d’élimination 45 min </a:t>
            </a:r>
          </a:p>
          <a:p>
            <a:pPr algn="just"/>
            <a:r>
              <a:rPr lang="fr-FR" sz="1400" dirty="0"/>
              <a:t>Posologie: 2 injections de 2,5 g en 15 min</a:t>
            </a:r>
          </a:p>
          <a:p>
            <a:pPr marL="0" indent="0" algn="just">
              <a:buNone/>
            </a:pPr>
            <a:endParaRPr lang="fr-FR" sz="2400" dirty="0"/>
          </a:p>
          <a:p>
            <a:pPr algn="just">
              <a:buFont typeface="Wingdings" panose="05000000000000000000" pitchFamily="2" charset="2"/>
              <a:buChar char="§"/>
            </a:pPr>
            <a:endParaRPr lang="fr-FR" sz="2100" dirty="0"/>
          </a:p>
          <a:p>
            <a:endParaRPr lang="fr-FR" sz="2100" dirty="0"/>
          </a:p>
        </p:txBody>
      </p:sp>
      <p:pic>
        <p:nvPicPr>
          <p:cNvPr id="4" name="Image 3">
            <a:extLst>
              <a:ext uri="{FF2B5EF4-FFF2-40B4-BE49-F238E27FC236}">
                <a16:creationId xmlns:a16="http://schemas.microsoft.com/office/drawing/2014/main" id="{5EFC7330-7939-88B3-4C15-6D014C1E19C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30140" y="718541"/>
            <a:ext cx="832146" cy="829167"/>
          </a:xfrm>
          <a:prstGeom prst="rect">
            <a:avLst/>
          </a:prstGeom>
        </p:spPr>
      </p:pic>
      <p:sp>
        <p:nvSpPr>
          <p:cNvPr id="5" name="ZoneTexte 4">
            <a:extLst>
              <a:ext uri="{FF2B5EF4-FFF2-40B4-BE49-F238E27FC236}">
                <a16:creationId xmlns:a16="http://schemas.microsoft.com/office/drawing/2014/main" id="{E2EC60EA-B3BF-C34C-7C39-27D35A16D8DE}"/>
              </a:ext>
            </a:extLst>
          </p:cNvPr>
          <p:cNvSpPr txBox="1"/>
          <p:nvPr/>
        </p:nvSpPr>
        <p:spPr>
          <a:xfrm>
            <a:off x="7084506" y="1856045"/>
            <a:ext cx="2059494" cy="507831"/>
          </a:xfrm>
          <a:prstGeom prst="rect">
            <a:avLst/>
          </a:prstGeom>
          <a:noFill/>
        </p:spPr>
        <p:txBody>
          <a:bodyPr wrap="square" rtlCol="0">
            <a:spAutoFit/>
          </a:bodyPr>
          <a:lstStyle/>
          <a:p>
            <a:pPr algn="ctr"/>
            <a:r>
              <a:rPr lang="fr-FR" sz="1350" dirty="0" err="1"/>
              <a:t>Eikelboom</a:t>
            </a:r>
            <a:r>
              <a:rPr lang="fr-FR" sz="1350" dirty="0"/>
              <a:t> </a:t>
            </a:r>
            <a:r>
              <a:rPr lang="fr-FR" sz="1350" i="1" dirty="0"/>
              <a:t>Circulation </a:t>
            </a:r>
            <a:r>
              <a:rPr lang="fr-FR" sz="1350" dirty="0"/>
              <a:t>2015</a:t>
            </a:r>
          </a:p>
        </p:txBody>
      </p:sp>
      <p:pic>
        <p:nvPicPr>
          <p:cNvPr id="8" name="Image 5" descr="Capture d’écran 2015-09-24 à 09.28.04.png">
            <a:extLst>
              <a:ext uri="{FF2B5EF4-FFF2-40B4-BE49-F238E27FC236}">
                <a16:creationId xmlns:a16="http://schemas.microsoft.com/office/drawing/2014/main" id="{7A449FB6-633A-EA34-0EBC-F0BACF58DB37}"/>
              </a:ext>
            </a:extLst>
          </p:cNvPr>
          <p:cNvPicPr>
            <a:picLocks noChangeAspect="1"/>
          </p:cNvPicPr>
          <p:nvPr/>
        </p:nvPicPr>
        <p:blipFill>
          <a:blip r:embed="rId4">
            <a:extLst>
              <a:ext uri="{28A0092B-C50C-407E-A947-70E740481C1C}">
                <a14:useLocalDpi xmlns:a14="http://schemas.microsoft.com/office/drawing/2010/main" val="0"/>
              </a:ext>
            </a:extLst>
          </a:blip>
          <a:srcRect b="36394"/>
          <a:stretch>
            <a:fillRect/>
          </a:stretch>
        </p:blipFill>
        <p:spPr bwMode="auto">
          <a:xfrm>
            <a:off x="213503" y="2404299"/>
            <a:ext cx="3116293" cy="47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
            <a:extLst>
              <a:ext uri="{FF2B5EF4-FFF2-40B4-BE49-F238E27FC236}">
                <a16:creationId xmlns:a16="http://schemas.microsoft.com/office/drawing/2014/main" id="{8BEF6368-B1D2-B5D0-2271-28F0B5267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617"/>
          <a:stretch>
            <a:fillRect/>
          </a:stretch>
        </p:blipFill>
        <p:spPr bwMode="auto">
          <a:xfrm>
            <a:off x="3467100" y="1973112"/>
            <a:ext cx="3217863" cy="29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en arc 9">
            <a:extLst>
              <a:ext uri="{FF2B5EF4-FFF2-40B4-BE49-F238E27FC236}">
                <a16:creationId xmlns:a16="http://schemas.microsoft.com/office/drawing/2014/main" id="{86710791-2114-C9FE-95C7-1AC30697BB5B}"/>
              </a:ext>
            </a:extLst>
          </p:cNvPr>
          <p:cNvCxnSpPr>
            <a:cxnSpLocks/>
          </p:cNvCxnSpPr>
          <p:nvPr/>
        </p:nvCxnSpPr>
        <p:spPr>
          <a:xfrm>
            <a:off x="4457700" y="2742893"/>
            <a:ext cx="1676401" cy="1124257"/>
          </a:xfrm>
          <a:prstGeom prst="curvedConnector3">
            <a:avLst/>
          </a:prstGeom>
          <a:ln w="57150">
            <a:solidFill>
              <a:srgbClr val="3D627D"/>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C37F0174-0B3F-5DFC-0BC8-3FADE3C6B574}"/>
              </a:ext>
            </a:extLst>
          </p:cNvPr>
          <p:cNvCxnSpPr/>
          <p:nvPr/>
        </p:nvCxnSpPr>
        <p:spPr>
          <a:xfrm>
            <a:off x="4127740" y="4176957"/>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98C4C9C8-7454-9597-817A-15B1F13626E5}"/>
              </a:ext>
            </a:extLst>
          </p:cNvPr>
          <p:cNvSpPr txBox="1"/>
          <p:nvPr/>
        </p:nvSpPr>
        <p:spPr>
          <a:xfrm>
            <a:off x="3591422" y="4286250"/>
            <a:ext cx="444620" cy="338554"/>
          </a:xfrm>
          <a:prstGeom prst="rect">
            <a:avLst/>
          </a:prstGeom>
          <a:noFill/>
        </p:spPr>
        <p:txBody>
          <a:bodyPr wrap="square" rtlCol="0">
            <a:spAutoFit/>
          </a:bodyPr>
          <a:lstStyle/>
          <a:p>
            <a:r>
              <a:rPr lang="fr-FR" sz="1600" b="1" dirty="0">
                <a:solidFill>
                  <a:srgbClr val="92D050"/>
                </a:solidFill>
              </a:rPr>
              <a:t>50</a:t>
            </a:r>
            <a:endParaRPr lang="fr-FR" sz="700" b="1" dirty="0">
              <a:solidFill>
                <a:srgbClr val="92D050"/>
              </a:solidFill>
            </a:endParaRPr>
          </a:p>
        </p:txBody>
      </p:sp>
      <p:cxnSp>
        <p:nvCxnSpPr>
          <p:cNvPr id="15" name="Connecteur droit avec flèche 14">
            <a:extLst>
              <a:ext uri="{FF2B5EF4-FFF2-40B4-BE49-F238E27FC236}">
                <a16:creationId xmlns:a16="http://schemas.microsoft.com/office/drawing/2014/main" id="{C26AEF4C-A424-92FC-1961-F25E784C83AA}"/>
              </a:ext>
            </a:extLst>
          </p:cNvPr>
          <p:cNvCxnSpPr/>
          <p:nvPr/>
        </p:nvCxnSpPr>
        <p:spPr>
          <a:xfrm>
            <a:off x="4604558" y="4191234"/>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0F99582B-8718-B426-E0BF-B0CCFF3FDCF5}"/>
              </a:ext>
            </a:extLst>
          </p:cNvPr>
          <p:cNvCxnSpPr/>
          <p:nvPr/>
        </p:nvCxnSpPr>
        <p:spPr>
          <a:xfrm>
            <a:off x="4967077" y="4176957"/>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5D4E54FD-F101-0005-533D-05D237A18FE2}"/>
              </a:ext>
            </a:extLst>
          </p:cNvPr>
          <p:cNvCxnSpPr/>
          <p:nvPr/>
        </p:nvCxnSpPr>
        <p:spPr>
          <a:xfrm>
            <a:off x="5295900" y="4171360"/>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3655DA90-698C-8254-DDA2-1D4AA75B48A2}"/>
              </a:ext>
            </a:extLst>
          </p:cNvPr>
          <p:cNvCxnSpPr/>
          <p:nvPr/>
        </p:nvCxnSpPr>
        <p:spPr>
          <a:xfrm>
            <a:off x="5577814" y="4191233"/>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80C99A5-FB26-D789-DBD3-728C16695BF1}"/>
              </a:ext>
            </a:extLst>
          </p:cNvPr>
          <p:cNvCxnSpPr/>
          <p:nvPr/>
        </p:nvCxnSpPr>
        <p:spPr>
          <a:xfrm>
            <a:off x="5898825" y="4191233"/>
            <a:ext cx="228600" cy="160645"/>
          </a:xfrm>
          <a:prstGeom prst="straightConnector1">
            <a:avLst/>
          </a:prstGeom>
          <a:ln w="60325">
            <a:solidFill>
              <a:srgbClr val="92D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2D023D71-7848-7EA4-B3E0-8BE8FF2586CA}"/>
              </a:ext>
            </a:extLst>
          </p:cNvPr>
          <p:cNvSpPr txBox="1"/>
          <p:nvPr/>
        </p:nvSpPr>
        <p:spPr>
          <a:xfrm>
            <a:off x="76200" y="2955991"/>
            <a:ext cx="3390900" cy="954107"/>
          </a:xfrm>
          <a:prstGeom prst="rect">
            <a:avLst/>
          </a:prstGeom>
          <a:noFill/>
        </p:spPr>
        <p:txBody>
          <a:bodyPr wrap="square" rtlCol="0">
            <a:spAutoFit/>
          </a:bodyPr>
          <a:lstStyle/>
          <a:p>
            <a:pPr marL="142875" indent="-142875">
              <a:buFont typeface="Arial" panose="020B0604020202020204" pitchFamily="34" charset="0"/>
              <a:buChar char="•"/>
            </a:pPr>
            <a:r>
              <a:rPr lang="fr-FR" dirty="0">
                <a:latin typeface="+mn-lt"/>
              </a:rPr>
              <a:t>n = 503 patients sous dabigatran</a:t>
            </a:r>
          </a:p>
          <a:p>
            <a:pPr marL="142875" indent="-142875">
              <a:buFont typeface="Arial" panose="020B0604020202020204" pitchFamily="34" charset="0"/>
              <a:buChar char="•"/>
            </a:pPr>
            <a:r>
              <a:rPr lang="fr-FR" dirty="0">
                <a:latin typeface="+mn-lt"/>
              </a:rPr>
              <a:t>Hémorragie grave ou chirurgie urgente</a:t>
            </a:r>
          </a:p>
          <a:p>
            <a:pPr marL="142875" indent="-142875">
              <a:buFont typeface="Arial" panose="020B0604020202020204" pitchFamily="34" charset="0"/>
              <a:buChar char="•"/>
            </a:pPr>
            <a:r>
              <a:rPr lang="fr-FR" dirty="0">
                <a:latin typeface="+mn-lt"/>
              </a:rPr>
              <a:t>5 g d’</a:t>
            </a:r>
            <a:r>
              <a:rPr lang="fr-FR" dirty="0" err="1">
                <a:latin typeface="+mn-lt"/>
              </a:rPr>
              <a:t>idarucizumab</a:t>
            </a:r>
            <a:r>
              <a:rPr lang="fr-FR" dirty="0">
                <a:latin typeface="+mn-lt"/>
              </a:rPr>
              <a:t> </a:t>
            </a:r>
          </a:p>
          <a:p>
            <a:r>
              <a:rPr lang="fr-FR" dirty="0">
                <a:latin typeface="+mn-lt"/>
              </a:rPr>
              <a:t>(2 x 2,5 g/50 </a:t>
            </a:r>
            <a:r>
              <a:rPr lang="fr-FR" dirty="0" err="1">
                <a:latin typeface="+mn-lt"/>
              </a:rPr>
              <a:t>mL</a:t>
            </a:r>
            <a:r>
              <a:rPr lang="fr-FR" dirty="0">
                <a:latin typeface="+mn-lt"/>
              </a:rPr>
              <a:t> IVL 10min</a:t>
            </a:r>
            <a:r>
              <a:rPr lang="fr-FR" sz="1200" dirty="0">
                <a:latin typeface="+mn-lt"/>
              </a:rPr>
              <a:t>)</a:t>
            </a:r>
          </a:p>
        </p:txBody>
      </p:sp>
      <p:sp>
        <p:nvSpPr>
          <p:cNvPr id="11" name="Rectangle 10">
            <a:extLst>
              <a:ext uri="{FF2B5EF4-FFF2-40B4-BE49-F238E27FC236}">
                <a16:creationId xmlns:a16="http://schemas.microsoft.com/office/drawing/2014/main" id="{E5CF4625-1AAF-B4EF-21EF-6FE3BDC30576}"/>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Google Shape;365;p39">
            <a:extLst>
              <a:ext uri="{FF2B5EF4-FFF2-40B4-BE49-F238E27FC236}">
                <a16:creationId xmlns:a16="http://schemas.microsoft.com/office/drawing/2014/main" id="{7F9DA6A5-17E1-5311-DF59-1226CA4C0273}"/>
              </a:ext>
            </a:extLst>
          </p:cNvPr>
          <p:cNvSpPr txBox="1">
            <a:spLocks/>
          </p:cNvSpPr>
          <p:nvPr/>
        </p:nvSpPr>
        <p:spPr>
          <a:xfrm>
            <a:off x="-1618844"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dabigatran</a:t>
            </a:r>
          </a:p>
        </p:txBody>
      </p:sp>
      <p:sp>
        <p:nvSpPr>
          <p:cNvPr id="2" name="Rectangle 1">
            <a:extLst>
              <a:ext uri="{FF2B5EF4-FFF2-40B4-BE49-F238E27FC236}">
                <a16:creationId xmlns:a16="http://schemas.microsoft.com/office/drawing/2014/main" id="{3F874113-CA7C-E58C-94EB-1567543B2BA7}"/>
              </a:ext>
            </a:extLst>
          </p:cNvPr>
          <p:cNvSpPr/>
          <p:nvPr/>
        </p:nvSpPr>
        <p:spPr>
          <a:xfrm>
            <a:off x="6076950" y="2955991"/>
            <a:ext cx="749989" cy="2092260"/>
          </a:xfrm>
          <a:prstGeom prst="rect">
            <a:avLst/>
          </a:prstGeom>
          <a:noFill/>
          <a:ln w="3810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20" name="ZoneTexte 19">
            <a:extLst>
              <a:ext uri="{FF2B5EF4-FFF2-40B4-BE49-F238E27FC236}">
                <a16:creationId xmlns:a16="http://schemas.microsoft.com/office/drawing/2014/main" id="{917E2B48-5A8D-80F2-8082-E309343C9965}"/>
              </a:ext>
            </a:extLst>
          </p:cNvPr>
          <p:cNvSpPr txBox="1"/>
          <p:nvPr/>
        </p:nvSpPr>
        <p:spPr>
          <a:xfrm>
            <a:off x="7005063" y="3397574"/>
            <a:ext cx="1845129" cy="707886"/>
          </a:xfrm>
          <a:prstGeom prst="rect">
            <a:avLst/>
          </a:prstGeom>
          <a:noFill/>
        </p:spPr>
        <p:txBody>
          <a:bodyPr wrap="square">
            <a:spAutoFit/>
          </a:bodyPr>
          <a:lstStyle/>
          <a:p>
            <a:r>
              <a:rPr lang="fr-FR" sz="2000" b="1" dirty="0">
                <a:solidFill>
                  <a:srgbClr val="C00000"/>
                </a:solidFill>
                <a:latin typeface="Aptos" panose="020B0004020202020204" pitchFamily="34" charset="0"/>
              </a:rPr>
              <a:t>Effet rebond ?</a:t>
            </a:r>
          </a:p>
          <a:p>
            <a:r>
              <a:rPr lang="fr-FR" sz="2000" b="1" dirty="0">
                <a:solidFill>
                  <a:srgbClr val="C00000"/>
                </a:solidFill>
                <a:latin typeface="Aptos" panose="020B0004020202020204" pitchFamily="34" charset="0"/>
              </a:rPr>
              <a:t> </a:t>
            </a:r>
          </a:p>
        </p:txBody>
      </p:sp>
      <p:graphicFrame>
        <p:nvGraphicFramePr>
          <p:cNvPr id="22" name="Tableau 21">
            <a:extLst>
              <a:ext uri="{FF2B5EF4-FFF2-40B4-BE49-F238E27FC236}">
                <a16:creationId xmlns:a16="http://schemas.microsoft.com/office/drawing/2014/main" id="{14D25BB6-81D4-5AE5-B2FF-2267DFCFFDE9}"/>
              </a:ext>
            </a:extLst>
          </p:cNvPr>
          <p:cNvGraphicFramePr>
            <a:graphicFrameLocks noGrp="1"/>
          </p:cNvGraphicFramePr>
          <p:nvPr/>
        </p:nvGraphicFramePr>
        <p:xfrm>
          <a:off x="7074306" y="3835431"/>
          <a:ext cx="1845129" cy="993147"/>
        </p:xfrm>
        <a:graphic>
          <a:graphicData uri="http://schemas.openxmlformats.org/drawingml/2006/table">
            <a:tbl>
              <a:tblPr/>
              <a:tblGrid>
                <a:gridCol w="1845129">
                  <a:extLst>
                    <a:ext uri="{9D8B030D-6E8A-4147-A177-3AD203B41FA5}">
                      <a16:colId xmlns:a16="http://schemas.microsoft.com/office/drawing/2014/main" val="3018865696"/>
                    </a:ext>
                  </a:extLst>
                </a:gridCol>
              </a:tblGrid>
              <a:tr h="993147">
                <a:tc>
                  <a:txBody>
                    <a:bodyPr/>
                    <a:lstStyle/>
                    <a:p>
                      <a:pPr algn="just"/>
                      <a:r>
                        <a:rPr lang="fr-FR" sz="700" dirty="0">
                          <a:solidFill>
                            <a:srgbClr val="C00000"/>
                          </a:solidFill>
                          <a:effectLst/>
                          <a:latin typeface="Aptos" panose="020B0004020202020204" pitchFamily="34" charset="0"/>
                        </a:rPr>
                        <a:t>Rebond plus précoce lorsque la concentration initiale était supérieure à 600 </a:t>
                      </a:r>
                      <a:r>
                        <a:rPr lang="fr-FR" sz="700" dirty="0" err="1">
                          <a:solidFill>
                            <a:srgbClr val="C00000"/>
                          </a:solidFill>
                          <a:effectLst/>
                          <a:latin typeface="Aptos" panose="020B0004020202020204" pitchFamily="34" charset="0"/>
                        </a:rPr>
                        <a:t>ng</a:t>
                      </a:r>
                      <a:r>
                        <a:rPr lang="fr-FR" sz="700" dirty="0">
                          <a:solidFill>
                            <a:srgbClr val="C00000"/>
                          </a:solidFill>
                          <a:effectLst/>
                          <a:latin typeface="Aptos" panose="020B0004020202020204" pitchFamily="34" charset="0"/>
                        </a:rPr>
                        <a:t>/</a:t>
                      </a:r>
                      <a:r>
                        <a:rPr lang="fr-FR" sz="700" dirty="0" err="1">
                          <a:solidFill>
                            <a:srgbClr val="C00000"/>
                          </a:solidFill>
                          <a:effectLst/>
                          <a:latin typeface="Aptos" panose="020B0004020202020204" pitchFamily="34" charset="0"/>
                        </a:rPr>
                        <a:t>mL</a:t>
                      </a:r>
                      <a:r>
                        <a:rPr lang="fr-FR" sz="700" dirty="0">
                          <a:solidFill>
                            <a:srgbClr val="C00000"/>
                          </a:solidFill>
                          <a:effectLst/>
                          <a:latin typeface="Aptos" panose="020B0004020202020204" pitchFamily="34" charset="0"/>
                        </a:rPr>
                        <a:t> ou en cas d'insuffisance rénale sévère </a:t>
                      </a:r>
                    </a:p>
                  </a:txBody>
                  <a:tcPr marL="23813" marR="23813" marT="0" marB="0">
                    <a:lnL>
                      <a:noFill/>
                    </a:lnL>
                    <a:lnR>
                      <a:noFill/>
                    </a:lnR>
                    <a:lnT>
                      <a:noFill/>
                    </a:lnT>
                    <a:lnB>
                      <a:noFill/>
                    </a:lnB>
                    <a:noFill/>
                  </a:tcPr>
                </a:tc>
                <a:extLst>
                  <a:ext uri="{0D108BD9-81ED-4DB2-BD59-A6C34878D82A}">
                    <a16:rowId xmlns:a16="http://schemas.microsoft.com/office/drawing/2014/main" val="478330139"/>
                  </a:ext>
                </a:extLst>
              </a:tr>
            </a:tbl>
          </a:graphicData>
        </a:graphic>
      </p:graphicFrame>
    </p:spTree>
    <p:extLst>
      <p:ext uri="{BB962C8B-B14F-4D97-AF65-F5344CB8AC3E}">
        <p14:creationId xmlns:p14="http://schemas.microsoft.com/office/powerpoint/2010/main" val="2716686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txBox="1"/>
          <p:nvPr/>
        </p:nvSpPr>
        <p:spPr>
          <a:xfrm>
            <a:off x="440969" y="1847154"/>
            <a:ext cx="2160686" cy="222979"/>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a:t>Résultat non disponible rapidement</a:t>
            </a:r>
            <a:endParaRPr sz="999"/>
          </a:p>
        </p:txBody>
      </p:sp>
      <p:sp>
        <p:nvSpPr>
          <p:cNvPr id="143" name="Google Shape;143;p2"/>
          <p:cNvSpPr txBox="1"/>
          <p:nvPr/>
        </p:nvSpPr>
        <p:spPr>
          <a:xfrm>
            <a:off x="1851932" y="620892"/>
            <a:ext cx="3230375"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grave</a:t>
            </a:r>
            <a:endParaRPr sz="1000"/>
          </a:p>
        </p:txBody>
      </p:sp>
      <p:cxnSp>
        <p:nvCxnSpPr>
          <p:cNvPr id="144" name="Google Shape;144;p2"/>
          <p:cNvCxnSpPr/>
          <p:nvPr/>
        </p:nvCxnSpPr>
        <p:spPr>
          <a:xfrm rot="5400000">
            <a:off x="3305398" y="1745017"/>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45" name="Google Shape;145;p2"/>
          <p:cNvCxnSpPr/>
          <p:nvPr/>
        </p:nvCxnSpPr>
        <p:spPr>
          <a:xfrm rot="5400000">
            <a:off x="1911725" y="1745017"/>
            <a:ext cx="215901" cy="1588"/>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47" name="Google Shape;147;p2"/>
          <p:cNvSpPr txBox="1"/>
          <p:nvPr/>
        </p:nvSpPr>
        <p:spPr>
          <a:xfrm>
            <a:off x="5455973" y="620892"/>
            <a:ext cx="2782856" cy="223108"/>
          </a:xfrm>
          <a:prstGeom prst="rect">
            <a:avLst/>
          </a:prstGeom>
          <a:solidFill>
            <a:schemeClr val="accent1">
              <a:lumMod val="60000"/>
              <a:lumOff val="4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Hémorragie non grave</a:t>
            </a:r>
            <a:endParaRPr sz="1000"/>
          </a:p>
        </p:txBody>
      </p:sp>
      <p:cxnSp>
        <p:nvCxnSpPr>
          <p:cNvPr id="148" name="Google Shape;148;p2"/>
          <p:cNvCxnSpPr/>
          <p:nvPr/>
        </p:nvCxnSpPr>
        <p:spPr>
          <a:xfrm rot="5400000">
            <a:off x="6753489" y="957654"/>
            <a:ext cx="215901" cy="1587"/>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49" name="Google Shape;149;p2"/>
          <p:cNvCxnSpPr/>
          <p:nvPr/>
        </p:nvCxnSpPr>
        <p:spPr>
          <a:xfrm rot="5400000">
            <a:off x="4530725" y="507165"/>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0" name="Google Shape;150;p2"/>
          <p:cNvCxnSpPr/>
          <p:nvPr/>
        </p:nvCxnSpPr>
        <p:spPr>
          <a:xfrm rot="5400000">
            <a:off x="5588000" y="507165"/>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1" name="Google Shape;151;p2"/>
          <p:cNvCxnSpPr>
            <a:cxnSpLocks/>
          </p:cNvCxnSpPr>
          <p:nvPr/>
        </p:nvCxnSpPr>
        <p:spPr>
          <a:xfrm>
            <a:off x="6852708" y="1307403"/>
            <a:ext cx="179" cy="189777"/>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52" name="Google Shape;152;p2"/>
          <p:cNvSpPr txBox="1"/>
          <p:nvPr/>
        </p:nvSpPr>
        <p:spPr>
          <a:xfrm>
            <a:off x="4032915" y="2655907"/>
            <a:ext cx="1303683"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Pas de réversion</a:t>
            </a:r>
            <a:endParaRPr sz="1350"/>
          </a:p>
        </p:txBody>
      </p:sp>
      <p:sp>
        <p:nvSpPr>
          <p:cNvPr id="153" name="Google Shape;153;p2"/>
          <p:cNvSpPr txBox="1"/>
          <p:nvPr/>
        </p:nvSpPr>
        <p:spPr>
          <a:xfrm>
            <a:off x="1851932" y="1444037"/>
            <a:ext cx="3223747" cy="192330"/>
          </a:xfrm>
          <a:prstGeom prst="rect">
            <a:avLst/>
          </a:prstGeom>
          <a:solidFill>
            <a:schemeClr val="accent1">
              <a:lumMod val="20000"/>
              <a:lumOff val="80000"/>
            </a:schemeClr>
          </a:solidFill>
          <a:ln w="9525" cap="flat" cmpd="sng">
            <a:solidFill>
              <a:schemeClr val="tx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Mesure en urgence de la concentration en </a:t>
            </a:r>
            <a:r>
              <a:rPr lang="fr-FR" sz="1000" dirty="0" err="1"/>
              <a:t>dabigatran</a:t>
            </a:r>
            <a:endParaRPr sz="1000" dirty="0">
              <a:highlight>
                <a:srgbClr val="FFFF00"/>
              </a:highlight>
            </a:endParaRPr>
          </a:p>
        </p:txBody>
      </p:sp>
      <p:sp>
        <p:nvSpPr>
          <p:cNvPr id="154" name="Google Shape;154;p2"/>
          <p:cNvSpPr txBox="1"/>
          <p:nvPr/>
        </p:nvSpPr>
        <p:spPr>
          <a:xfrm>
            <a:off x="5455973" y="1072914"/>
            <a:ext cx="2948436" cy="231174"/>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192882" indent="-192882" algn="ctr">
              <a:buClr>
                <a:schemeClr val="dk1"/>
              </a:buClr>
              <a:buSzPts val="1333"/>
            </a:pPr>
            <a:r>
              <a:rPr lang="fr-FR" sz="1000" dirty="0">
                <a:solidFill>
                  <a:schemeClr val="dk1"/>
                </a:solidFill>
              </a:rPr>
              <a:t>Traitement symptomatique et geste hémostatique</a:t>
            </a:r>
            <a:endParaRPr sz="1000" dirty="0">
              <a:solidFill>
                <a:schemeClr val="dk1"/>
              </a:solidFill>
            </a:endParaRPr>
          </a:p>
        </p:txBody>
      </p:sp>
      <p:sp>
        <p:nvSpPr>
          <p:cNvPr id="155" name="Google Shape;155;p2"/>
          <p:cNvSpPr txBox="1"/>
          <p:nvPr/>
        </p:nvSpPr>
        <p:spPr>
          <a:xfrm>
            <a:off x="4026942" y="1847154"/>
            <a:ext cx="1305271" cy="434286"/>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algn="ctr">
              <a:buClr>
                <a:srgbClr val="000000"/>
              </a:buClr>
              <a:buSzPts val="1331"/>
            </a:pPr>
            <a:r>
              <a:rPr lang="fr-FR" sz="999" dirty="0"/>
              <a:t>[</a:t>
            </a:r>
            <a:r>
              <a:rPr lang="fr-FR" sz="999" dirty="0" err="1"/>
              <a:t>dabigatran</a:t>
            </a:r>
            <a:r>
              <a:rPr lang="fr-FR" sz="999" dirty="0"/>
              <a:t>] </a:t>
            </a:r>
            <a:r>
              <a:rPr lang="fr-FR" sz="700" dirty="0"/>
              <a:t>≤ </a:t>
            </a:r>
            <a:r>
              <a:rPr lang="fr-FR" sz="998" dirty="0"/>
              <a:t>50 </a:t>
            </a:r>
            <a:r>
              <a:rPr lang="fr-FR" sz="998" dirty="0" err="1"/>
              <a:t>ng</a:t>
            </a:r>
            <a:r>
              <a:rPr lang="fr-FR" sz="998" dirty="0"/>
              <a:t>/</a:t>
            </a:r>
            <a:r>
              <a:rPr lang="fr-FR" sz="998" dirty="0" err="1"/>
              <a:t>mL</a:t>
            </a:r>
            <a:br>
              <a:rPr lang="fr-FR" sz="998" dirty="0"/>
            </a:br>
            <a:r>
              <a:rPr lang="fr-FR" sz="998" dirty="0"/>
              <a:t>(</a:t>
            </a:r>
            <a:r>
              <a:rPr lang="fr-FR" sz="825" dirty="0"/>
              <a:t>≤ 30 </a:t>
            </a:r>
            <a:r>
              <a:rPr lang="fr-FR" sz="825" dirty="0" err="1"/>
              <a:t>ng</a:t>
            </a:r>
            <a:r>
              <a:rPr lang="fr-FR" sz="825" dirty="0"/>
              <a:t>/</a:t>
            </a:r>
            <a:r>
              <a:rPr lang="fr-FR" sz="825" dirty="0" err="1"/>
              <a:t>mL</a:t>
            </a:r>
            <a:r>
              <a:rPr lang="fr-FR" sz="825" dirty="0"/>
              <a:t> si hémorragie intracrânienne)</a:t>
            </a:r>
            <a:endParaRPr sz="825" dirty="0">
              <a:latin typeface="Times New Roman"/>
              <a:ea typeface="Times New Roman"/>
              <a:cs typeface="Times New Roman"/>
              <a:sym typeface="Times New Roman"/>
            </a:endParaRPr>
          </a:p>
        </p:txBody>
      </p:sp>
      <p:cxnSp>
        <p:nvCxnSpPr>
          <p:cNvPr id="156" name="Google Shape;156;p2"/>
          <p:cNvCxnSpPr/>
          <p:nvPr/>
        </p:nvCxnSpPr>
        <p:spPr>
          <a:xfrm rot="5400000">
            <a:off x="4540330" y="1745017"/>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57" name="Google Shape;157;p2"/>
          <p:cNvSpPr txBox="1"/>
          <p:nvPr/>
        </p:nvSpPr>
        <p:spPr>
          <a:xfrm>
            <a:off x="1617705" y="2655908"/>
            <a:ext cx="2014268"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Idarucizumab 5 g IV </a:t>
            </a:r>
            <a:r>
              <a:rPr lang="fr-FR" sz="1000" baseline="30000"/>
              <a:t>#</a:t>
            </a:r>
            <a:endParaRPr sz="1350"/>
          </a:p>
        </p:txBody>
      </p:sp>
      <p:cxnSp>
        <p:nvCxnSpPr>
          <p:cNvPr id="158" name="Google Shape;158;p2"/>
          <p:cNvCxnSpPr/>
          <p:nvPr/>
        </p:nvCxnSpPr>
        <p:spPr>
          <a:xfrm rot="5400000">
            <a:off x="3305398" y="2545485"/>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59" name="Google Shape;159;p2"/>
          <p:cNvCxnSpPr/>
          <p:nvPr/>
        </p:nvCxnSpPr>
        <p:spPr>
          <a:xfrm flipH="1">
            <a:off x="2017294" y="2070004"/>
            <a:ext cx="1587" cy="584226"/>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160" name="Google Shape;160;p2"/>
          <p:cNvCxnSpPr/>
          <p:nvPr/>
        </p:nvCxnSpPr>
        <p:spPr>
          <a:xfrm rot="5400000">
            <a:off x="4540329" y="2545484"/>
            <a:ext cx="215901" cy="1587"/>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61" name="Google Shape;161;p2"/>
          <p:cNvSpPr txBox="1"/>
          <p:nvPr/>
        </p:nvSpPr>
        <p:spPr>
          <a:xfrm>
            <a:off x="1486088" y="3080553"/>
            <a:ext cx="2455926" cy="651430"/>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Nouvelle mesure [</a:t>
            </a:r>
            <a:r>
              <a:rPr lang="fr-FR" sz="1000" dirty="0" err="1"/>
              <a:t>dabigatran</a:t>
            </a:r>
            <a:r>
              <a:rPr lang="fr-FR" sz="1000" dirty="0"/>
              <a:t>] à 12-24h si [</a:t>
            </a:r>
            <a:r>
              <a:rPr lang="fr-FR" sz="1000" dirty="0" err="1"/>
              <a:t>dabigatran</a:t>
            </a:r>
            <a:r>
              <a:rPr lang="fr-FR" sz="1000" dirty="0"/>
              <a:t>] initiale &gt; 200 </a:t>
            </a:r>
            <a:r>
              <a:rPr lang="fr-FR" sz="1000" dirty="0" err="1"/>
              <a:t>ng</a:t>
            </a:r>
            <a:r>
              <a:rPr lang="fr-FR" sz="1000" dirty="0"/>
              <a:t>/</a:t>
            </a:r>
            <a:r>
              <a:rPr lang="fr-FR" sz="1000" dirty="0" err="1"/>
              <a:t>mL</a:t>
            </a:r>
            <a:endParaRPr sz="1000" dirty="0"/>
          </a:p>
          <a:p>
            <a:pPr algn="ctr">
              <a:lnSpc>
                <a:spcPct val="80000"/>
              </a:lnSpc>
              <a:spcBef>
                <a:spcPts val="700"/>
              </a:spcBef>
              <a:buSzPts val="1333"/>
            </a:pPr>
            <a:r>
              <a:rPr lang="fr-FR" sz="1000" dirty="0"/>
              <a:t>(4-6h si [</a:t>
            </a:r>
            <a:r>
              <a:rPr lang="fr-FR" sz="1000" dirty="0" err="1"/>
              <a:t>dabigatran</a:t>
            </a:r>
            <a:r>
              <a:rPr lang="fr-FR" sz="1000" dirty="0"/>
              <a:t>] initiale &gt; 600 </a:t>
            </a:r>
            <a:r>
              <a:rPr lang="fr-FR" sz="1000" dirty="0" err="1"/>
              <a:t>ng</a:t>
            </a:r>
            <a:r>
              <a:rPr lang="fr-FR" sz="1000" dirty="0"/>
              <a:t>/</a:t>
            </a:r>
            <a:r>
              <a:rPr lang="fr-FR" sz="1000" dirty="0" err="1"/>
              <a:t>mL</a:t>
            </a:r>
            <a:r>
              <a:rPr lang="fr-FR" sz="1000" dirty="0"/>
              <a:t> ou </a:t>
            </a:r>
            <a:r>
              <a:rPr lang="fr-FR" sz="1000" dirty="0" err="1"/>
              <a:t>ClCr</a:t>
            </a:r>
            <a:r>
              <a:rPr lang="fr-FR" sz="1000" dirty="0"/>
              <a:t> &lt; 30 ml/min)  </a:t>
            </a:r>
            <a:endParaRPr sz="1000" dirty="0"/>
          </a:p>
        </p:txBody>
      </p:sp>
      <p:cxnSp>
        <p:nvCxnSpPr>
          <p:cNvPr id="162" name="Google Shape;162;p2"/>
          <p:cNvCxnSpPr/>
          <p:nvPr/>
        </p:nvCxnSpPr>
        <p:spPr>
          <a:xfrm rot="5400000">
            <a:off x="2605307" y="2963593"/>
            <a:ext cx="215901" cy="1588"/>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63" name="Google Shape;163;p2"/>
          <p:cNvSpPr txBox="1"/>
          <p:nvPr/>
        </p:nvSpPr>
        <p:spPr>
          <a:xfrm>
            <a:off x="5479621" y="1506327"/>
            <a:ext cx="2777146" cy="402388"/>
          </a:xfrm>
          <a:prstGeom prst="rect">
            <a:avLst/>
          </a:prstGeom>
          <a:solidFill>
            <a:srgbClr val="F7F6E4"/>
          </a:solidFill>
          <a:ln w="12700"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1"/>
            </a:pPr>
            <a:r>
              <a:rPr lang="fr-FR" sz="999"/>
              <a:t>Vérifier les modalités du traitement </a:t>
            </a:r>
            <a:endParaRPr sz="1350"/>
          </a:p>
          <a:p>
            <a:pPr algn="ctr">
              <a:spcBef>
                <a:spcPts val="200"/>
              </a:spcBef>
              <a:buSzPts val="1331"/>
            </a:pPr>
            <a:r>
              <a:rPr lang="fr-FR" sz="999"/>
              <a:t>(posologie, adaptation à la fonction rénale)</a:t>
            </a:r>
            <a:endParaRPr sz="1350"/>
          </a:p>
        </p:txBody>
      </p:sp>
      <p:sp>
        <p:nvSpPr>
          <p:cNvPr id="164" name="Google Shape;164;p2"/>
          <p:cNvSpPr txBox="1"/>
          <p:nvPr/>
        </p:nvSpPr>
        <p:spPr>
          <a:xfrm>
            <a:off x="1465762" y="3986722"/>
            <a:ext cx="3683739" cy="886236"/>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a:buClr>
                <a:srgbClr val="000000"/>
              </a:buClr>
              <a:buSzPts val="1100"/>
            </a:pPr>
            <a:r>
              <a:rPr lang="fr-FR" sz="825" i="1" dirty="0"/>
              <a:t>#  </a:t>
            </a:r>
            <a:r>
              <a:rPr lang="fr-FR" sz="825" i="1" baseline="30000" dirty="0"/>
              <a:t>   </a:t>
            </a:r>
            <a:r>
              <a:rPr lang="fr-FR" sz="700" i="1" u="sng" dirty="0"/>
              <a:t>si </a:t>
            </a:r>
            <a:r>
              <a:rPr lang="fr-FR" sz="700" i="1" u="sng" dirty="0" err="1"/>
              <a:t>idarucizumab</a:t>
            </a:r>
            <a:r>
              <a:rPr lang="fr-FR" sz="700" i="1" u="sng" dirty="0"/>
              <a:t> indisponible </a:t>
            </a:r>
            <a:r>
              <a:rPr lang="fr-FR" sz="700" i="1" dirty="0"/>
              <a:t>: </a:t>
            </a:r>
            <a:endParaRPr sz="1350" dirty="0"/>
          </a:p>
          <a:p>
            <a:pPr>
              <a:spcBef>
                <a:spcPts val="180"/>
              </a:spcBef>
              <a:buSzPts val="1200"/>
            </a:pPr>
            <a:r>
              <a:rPr lang="fr-FR" sz="700" i="1" dirty="0"/>
              <a:t>     - CCP 50 UI/kg (hémorragie intracrânienne, choc hémorragique)</a:t>
            </a:r>
            <a:endParaRPr sz="1350" dirty="0"/>
          </a:p>
          <a:p>
            <a:pPr>
              <a:spcBef>
                <a:spcPts val="180"/>
              </a:spcBef>
              <a:buSzPts val="1200"/>
            </a:pPr>
            <a:r>
              <a:rPr lang="fr-FR" sz="700" i="1" dirty="0"/>
              <a:t>     - CCP 25-50 UI/kg (autre hémorragie grave)</a:t>
            </a:r>
            <a:endParaRPr sz="1350" dirty="0"/>
          </a:p>
          <a:p>
            <a:pPr>
              <a:spcBef>
                <a:spcPts val="180"/>
              </a:spcBef>
              <a:buSzPts val="1200"/>
            </a:pPr>
            <a:r>
              <a:rPr lang="fr-FR" sz="700" i="1" dirty="0"/>
              <a:t>     - Pas de </a:t>
            </a:r>
            <a:r>
              <a:rPr lang="fr-FR" sz="700" i="1" dirty="0">
                <a:solidFill>
                  <a:schemeClr val="dk1"/>
                </a:solidFill>
              </a:rPr>
              <a:t>mesure de [</a:t>
            </a:r>
            <a:r>
              <a:rPr lang="fr-FR" sz="700" i="1" dirty="0" err="1">
                <a:solidFill>
                  <a:schemeClr val="dk1"/>
                </a:solidFill>
              </a:rPr>
              <a:t>dabigatran</a:t>
            </a:r>
            <a:r>
              <a:rPr lang="fr-FR" sz="700" i="1" dirty="0">
                <a:solidFill>
                  <a:schemeClr val="dk1"/>
                </a:solidFill>
              </a:rPr>
              <a:t>] après administration de CCP pour vérifier la réversion (car [</a:t>
            </a:r>
            <a:r>
              <a:rPr lang="fr-FR" sz="700" i="1" dirty="0" err="1">
                <a:solidFill>
                  <a:schemeClr val="dk1"/>
                </a:solidFill>
              </a:rPr>
              <a:t>dabigatran</a:t>
            </a:r>
            <a:r>
              <a:rPr lang="fr-FR" sz="700" i="1" dirty="0">
                <a:solidFill>
                  <a:schemeClr val="dk1"/>
                </a:solidFill>
              </a:rPr>
              <a:t>] non </a:t>
            </a:r>
            <a:r>
              <a:rPr lang="fr-FR" sz="700" i="1" dirty="0"/>
              <a:t>modifiée)</a:t>
            </a:r>
            <a:endParaRPr sz="1350" dirty="0"/>
          </a:p>
        </p:txBody>
      </p:sp>
      <p:cxnSp>
        <p:nvCxnSpPr>
          <p:cNvPr id="165" name="Google Shape;165;p2"/>
          <p:cNvCxnSpPr>
            <a:cxnSpLocks/>
          </p:cNvCxnSpPr>
          <p:nvPr/>
        </p:nvCxnSpPr>
        <p:spPr>
          <a:xfrm>
            <a:off x="3413347" y="844740"/>
            <a:ext cx="222" cy="153171"/>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66" name="Google Shape;166;p2"/>
          <p:cNvSpPr txBox="1"/>
          <p:nvPr/>
        </p:nvSpPr>
        <p:spPr>
          <a:xfrm>
            <a:off x="2233156" y="1003989"/>
            <a:ext cx="2415918" cy="223108"/>
          </a:xfrm>
          <a:prstGeom prst="rect">
            <a:avLst/>
          </a:prstGeom>
          <a:solidFill>
            <a:srgbClr val="F7F6E4"/>
          </a:solidFill>
          <a:ln w="9525" cap="flat" cmpd="sng">
            <a:solidFill>
              <a:srgbClr val="C00000"/>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Geste hémostatique dès que possible</a:t>
            </a:r>
            <a:endParaRPr sz="1000" dirty="0"/>
          </a:p>
        </p:txBody>
      </p:sp>
      <p:sp>
        <p:nvSpPr>
          <p:cNvPr id="167" name="Google Shape;167;p2"/>
          <p:cNvSpPr txBox="1"/>
          <p:nvPr/>
        </p:nvSpPr>
        <p:spPr>
          <a:xfrm>
            <a:off x="4421398" y="3190069"/>
            <a:ext cx="2147494" cy="684773"/>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dirty="0"/>
              <a:t>± </a:t>
            </a:r>
            <a:r>
              <a:rPr lang="fr-FR" sz="1000" dirty="0" err="1"/>
              <a:t>Réadministration</a:t>
            </a:r>
            <a:r>
              <a:rPr lang="fr-FR" sz="1000" dirty="0"/>
              <a:t> d’</a:t>
            </a:r>
            <a:r>
              <a:rPr lang="fr-FR" sz="1000" dirty="0" err="1"/>
              <a:t>idarucizumab</a:t>
            </a:r>
            <a:r>
              <a:rPr lang="fr-FR" sz="1000" dirty="0"/>
              <a:t> si [</a:t>
            </a:r>
            <a:r>
              <a:rPr lang="fr-FR" sz="1000" dirty="0" err="1"/>
              <a:t>dabigatran</a:t>
            </a:r>
            <a:r>
              <a:rPr lang="fr-FR" sz="1000" dirty="0"/>
              <a:t>] &gt; 50 </a:t>
            </a:r>
            <a:r>
              <a:rPr lang="fr-FR" sz="1000" dirty="0" err="1"/>
              <a:t>ng</a:t>
            </a:r>
            <a:r>
              <a:rPr lang="fr-FR" sz="1000" dirty="0"/>
              <a:t>/</a:t>
            </a:r>
            <a:r>
              <a:rPr lang="fr-FR" sz="1000" dirty="0" err="1"/>
              <a:t>mL</a:t>
            </a:r>
            <a:br>
              <a:rPr lang="fr-FR" sz="1000" dirty="0"/>
            </a:br>
            <a:r>
              <a:rPr lang="fr-FR" sz="825" dirty="0"/>
              <a:t>(&gt; 30 </a:t>
            </a:r>
            <a:r>
              <a:rPr lang="fr-FR" sz="825" dirty="0" err="1"/>
              <a:t>ng</a:t>
            </a:r>
            <a:r>
              <a:rPr lang="fr-FR" sz="825" dirty="0"/>
              <a:t>/</a:t>
            </a:r>
            <a:r>
              <a:rPr lang="fr-FR" sz="825" dirty="0" err="1"/>
              <a:t>mL</a:t>
            </a:r>
            <a:r>
              <a:rPr lang="fr-FR" sz="825" dirty="0"/>
              <a:t> si hémorragie intracrânienne)</a:t>
            </a:r>
            <a:r>
              <a:rPr lang="fr-FR" sz="1000" dirty="0"/>
              <a:t>, selon type et contrôle de l’hémorragie</a:t>
            </a:r>
            <a:endParaRPr sz="1350" dirty="0"/>
          </a:p>
        </p:txBody>
      </p:sp>
      <p:cxnSp>
        <p:nvCxnSpPr>
          <p:cNvPr id="168" name="Google Shape;168;p2"/>
          <p:cNvCxnSpPr/>
          <p:nvPr/>
        </p:nvCxnSpPr>
        <p:spPr>
          <a:xfrm rot="10800000" flipH="1">
            <a:off x="3981204" y="3404584"/>
            <a:ext cx="434871" cy="1"/>
          </a:xfrm>
          <a:prstGeom prst="straightConnector1">
            <a:avLst/>
          </a:prstGeom>
          <a:noFill/>
          <a:ln w="25400"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170" name="Google Shape;170;p2"/>
          <p:cNvSpPr txBox="1"/>
          <p:nvPr/>
        </p:nvSpPr>
        <p:spPr>
          <a:xfrm>
            <a:off x="4580163" y="1618624"/>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1" name="Google Shape;171;p2"/>
          <p:cNvSpPr txBox="1"/>
          <p:nvPr/>
        </p:nvSpPr>
        <p:spPr>
          <a:xfrm>
            <a:off x="3086451" y="282799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2" name="Google Shape;172;p2"/>
          <p:cNvSpPr txBox="1"/>
          <p:nvPr/>
        </p:nvSpPr>
        <p:spPr>
          <a:xfrm>
            <a:off x="3304267" y="3705736"/>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3" name="Google Shape;173;p2"/>
          <p:cNvSpPr txBox="1"/>
          <p:nvPr/>
        </p:nvSpPr>
        <p:spPr>
          <a:xfrm>
            <a:off x="6019431" y="3887710"/>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1350"/>
          </a:p>
        </p:txBody>
      </p:sp>
      <p:sp>
        <p:nvSpPr>
          <p:cNvPr id="174" name="Google Shape;174;p2"/>
          <p:cNvSpPr txBox="1"/>
          <p:nvPr/>
        </p:nvSpPr>
        <p:spPr>
          <a:xfrm>
            <a:off x="4535687" y="4853049"/>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5" name="Google Shape;175;p2"/>
          <p:cNvSpPr txBox="1"/>
          <p:nvPr/>
        </p:nvSpPr>
        <p:spPr>
          <a:xfrm>
            <a:off x="7684329" y="1905963"/>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176" name="Google Shape;176;p2"/>
          <p:cNvSpPr txBox="1"/>
          <p:nvPr/>
        </p:nvSpPr>
        <p:spPr>
          <a:xfrm>
            <a:off x="7802896" y="1268935"/>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7" name="Google Shape;177;p2"/>
          <p:cNvSpPr txBox="1"/>
          <p:nvPr/>
        </p:nvSpPr>
        <p:spPr>
          <a:xfrm>
            <a:off x="4139320" y="1214838"/>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178" name="Google Shape;178;p2"/>
          <p:cNvSpPr txBox="1"/>
          <p:nvPr/>
        </p:nvSpPr>
        <p:spPr>
          <a:xfrm>
            <a:off x="2663906" y="1850405"/>
            <a:ext cx="1305271" cy="434286"/>
          </a:xfrm>
          <a:prstGeom prst="rect">
            <a:avLst/>
          </a:prstGeom>
          <a:solidFill>
            <a:schemeClr val="accent1">
              <a:lumMod val="20000"/>
              <a:lumOff val="80000"/>
            </a:schemeClr>
          </a:solidFill>
          <a:ln w="12700" cap="flat" cmpd="sng">
            <a:solidFill>
              <a:schemeClr val="dk1"/>
            </a:solidFill>
            <a:prstDash val="solid"/>
            <a:miter lim="800000"/>
            <a:headEnd type="none" w="sm" len="sm"/>
            <a:tailEnd type="none" w="sm" len="sm"/>
          </a:ln>
        </p:spPr>
        <p:txBody>
          <a:bodyPr spcFirstLastPara="1" wrap="square" lIns="0" tIns="0" rIns="0" bIns="0" anchor="t" anchorCtr="0">
            <a:spAutoFit/>
          </a:bodyPr>
          <a:lstStyle/>
          <a:p>
            <a:pPr algn="ctr">
              <a:buClr>
                <a:srgbClr val="000000"/>
              </a:buClr>
              <a:buSzPts val="1331"/>
            </a:pPr>
            <a:r>
              <a:rPr lang="fr-FR" sz="999" dirty="0"/>
              <a:t>[</a:t>
            </a:r>
            <a:r>
              <a:rPr lang="fr-FR" sz="999" dirty="0" err="1"/>
              <a:t>dabigatran</a:t>
            </a:r>
            <a:r>
              <a:rPr lang="fr-FR" sz="999" dirty="0"/>
              <a:t>] </a:t>
            </a:r>
            <a:r>
              <a:rPr lang="fr-FR" sz="700" dirty="0"/>
              <a:t>&gt; </a:t>
            </a:r>
            <a:r>
              <a:rPr lang="fr-FR" sz="998" dirty="0"/>
              <a:t>50 </a:t>
            </a:r>
            <a:r>
              <a:rPr lang="fr-FR" sz="998" dirty="0" err="1"/>
              <a:t>ng</a:t>
            </a:r>
            <a:r>
              <a:rPr lang="fr-FR" sz="998" dirty="0"/>
              <a:t>/</a:t>
            </a:r>
            <a:r>
              <a:rPr lang="fr-FR" sz="998" dirty="0" err="1"/>
              <a:t>mL</a:t>
            </a:r>
            <a:br>
              <a:rPr lang="fr-FR" sz="998" dirty="0"/>
            </a:br>
            <a:r>
              <a:rPr lang="fr-FR" sz="998" dirty="0"/>
              <a:t>(</a:t>
            </a:r>
            <a:r>
              <a:rPr lang="fr-FR" sz="825" dirty="0"/>
              <a:t>&gt; 30 </a:t>
            </a:r>
            <a:r>
              <a:rPr lang="fr-FR" sz="825" dirty="0" err="1"/>
              <a:t>ng</a:t>
            </a:r>
            <a:r>
              <a:rPr lang="fr-FR" sz="825" dirty="0"/>
              <a:t>/</a:t>
            </a:r>
            <a:r>
              <a:rPr lang="fr-FR" sz="825" dirty="0" err="1"/>
              <a:t>mL</a:t>
            </a:r>
            <a:r>
              <a:rPr lang="fr-FR" sz="825" dirty="0"/>
              <a:t> si hémorragie intracrânienne)</a:t>
            </a:r>
            <a:endParaRPr sz="825" dirty="0">
              <a:latin typeface="Times New Roman"/>
              <a:ea typeface="Times New Roman"/>
              <a:cs typeface="Times New Roman"/>
              <a:sym typeface="Times New Roman"/>
            </a:endParaRPr>
          </a:p>
        </p:txBody>
      </p:sp>
      <p:cxnSp>
        <p:nvCxnSpPr>
          <p:cNvPr id="2" name="Google Shape;165;p2">
            <a:extLst>
              <a:ext uri="{FF2B5EF4-FFF2-40B4-BE49-F238E27FC236}">
                <a16:creationId xmlns:a16="http://schemas.microsoft.com/office/drawing/2014/main" id="{48604C5C-D6F2-6ECE-5790-851094597E03}"/>
              </a:ext>
            </a:extLst>
          </p:cNvPr>
          <p:cNvCxnSpPr>
            <a:cxnSpLocks/>
          </p:cNvCxnSpPr>
          <p:nvPr/>
        </p:nvCxnSpPr>
        <p:spPr>
          <a:xfrm>
            <a:off x="3418110" y="1228590"/>
            <a:ext cx="1015" cy="208264"/>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146" name="Google Shape;146;p2"/>
          <p:cNvSpPr txBox="1"/>
          <p:nvPr/>
        </p:nvSpPr>
        <p:spPr>
          <a:xfrm>
            <a:off x="3533700" y="270543"/>
            <a:ext cx="3097212" cy="223108"/>
          </a:xfrm>
          <a:prstGeom prst="rect">
            <a:avLst/>
          </a:prstGeom>
          <a:solidFill>
            <a:srgbClr val="DDF9EA"/>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b="1"/>
              <a:t>Hémorragie sous dabigatran</a:t>
            </a:r>
            <a:endParaRPr sz="1000" b="1"/>
          </a:p>
        </p:txBody>
      </p:sp>
      <p:sp>
        <p:nvSpPr>
          <p:cNvPr id="3" name="Google Shape;119;p1">
            <a:extLst>
              <a:ext uri="{FF2B5EF4-FFF2-40B4-BE49-F238E27FC236}">
                <a16:creationId xmlns:a16="http://schemas.microsoft.com/office/drawing/2014/main" id="{5D7A75C1-22D0-F8E6-F25B-A2C5A24E88E9}"/>
              </a:ext>
            </a:extLst>
          </p:cNvPr>
          <p:cNvSpPr txBox="1"/>
          <p:nvPr/>
        </p:nvSpPr>
        <p:spPr>
          <a:xfrm>
            <a:off x="38990" y="4890922"/>
            <a:ext cx="4651209" cy="253885"/>
          </a:xfrm>
          <a:prstGeom prst="rect">
            <a:avLst/>
          </a:prstGeom>
          <a:noFill/>
          <a:ln>
            <a:noFill/>
          </a:ln>
        </p:spPr>
        <p:txBody>
          <a:bodyPr spcFirstLastPara="1" wrap="square" lIns="68569" tIns="34275" rIns="68569" bIns="34275" anchor="t" anchorCtr="0">
            <a:spAutoFit/>
          </a:bodyPr>
          <a:lstStyle/>
          <a:p>
            <a:r>
              <a:rPr lang="fr-FR" sz="1200" b="1" dirty="0">
                <a:solidFill>
                  <a:schemeClr val="dk1"/>
                </a:solidFill>
              </a:rPr>
              <a:t>Figure 2. Prise en charge d’une hémorragie sous dabigatran</a:t>
            </a:r>
            <a:endParaRPr sz="1350" dirty="0"/>
          </a:p>
        </p:txBody>
      </p:sp>
      <p:pic>
        <p:nvPicPr>
          <p:cNvPr id="4" name="Image 3" descr="Une image contenant texte, capture d’écran, Police, logo&#10;&#10;Description générée automatiquement">
            <a:extLst>
              <a:ext uri="{FF2B5EF4-FFF2-40B4-BE49-F238E27FC236}">
                <a16:creationId xmlns:a16="http://schemas.microsoft.com/office/drawing/2014/main" id="{878781CA-7B35-1D7E-CA86-C3A892B3DDE1}"/>
              </a:ext>
            </a:extLst>
          </p:cNvPr>
          <p:cNvPicPr>
            <a:picLocks noChangeAspect="1"/>
          </p:cNvPicPr>
          <p:nvPr/>
        </p:nvPicPr>
        <p:blipFill rotWithShape="1">
          <a:blip r:embed="rId3"/>
          <a:srcRect b="76436"/>
          <a:stretch/>
        </p:blipFill>
        <p:spPr>
          <a:xfrm>
            <a:off x="10886" y="20704"/>
            <a:ext cx="1927289" cy="387594"/>
          </a:xfrm>
          <a:prstGeom prst="rect">
            <a:avLst/>
          </a:prstGeom>
        </p:spPr>
      </p:pic>
      <p:sp>
        <p:nvSpPr>
          <p:cNvPr id="5" name="Rectangle 4">
            <a:extLst>
              <a:ext uri="{FF2B5EF4-FFF2-40B4-BE49-F238E27FC236}">
                <a16:creationId xmlns:a16="http://schemas.microsoft.com/office/drawing/2014/main" id="{0D6A75C2-2DD7-2831-963C-56889BECC66A}"/>
              </a:ext>
            </a:extLst>
          </p:cNvPr>
          <p:cNvSpPr/>
          <p:nvPr/>
        </p:nvSpPr>
        <p:spPr>
          <a:xfrm>
            <a:off x="1473502" y="3051757"/>
            <a:ext cx="2455926" cy="680226"/>
          </a:xfrm>
          <a:prstGeom prst="rect">
            <a:avLst/>
          </a:prstGeom>
          <a:noFill/>
          <a:ln w="7620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6" name="Rectangle 5">
            <a:extLst>
              <a:ext uri="{FF2B5EF4-FFF2-40B4-BE49-F238E27FC236}">
                <a16:creationId xmlns:a16="http://schemas.microsoft.com/office/drawing/2014/main" id="{1881D086-65C8-AE9E-45CA-FC99FF51DB78}"/>
              </a:ext>
            </a:extLst>
          </p:cNvPr>
          <p:cNvSpPr/>
          <p:nvPr/>
        </p:nvSpPr>
        <p:spPr>
          <a:xfrm>
            <a:off x="4432482" y="3172105"/>
            <a:ext cx="2147495" cy="702737"/>
          </a:xfrm>
          <a:prstGeom prst="rect">
            <a:avLst/>
          </a:prstGeom>
          <a:noFill/>
          <a:ln w="76200">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7" name="Rectangle 6">
            <a:extLst>
              <a:ext uri="{FF2B5EF4-FFF2-40B4-BE49-F238E27FC236}">
                <a16:creationId xmlns:a16="http://schemas.microsoft.com/office/drawing/2014/main" id="{D97A2B26-FD48-6FBD-A70C-4DC819879C23}"/>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Google Shape;365;p39">
            <a:extLst>
              <a:ext uri="{FF2B5EF4-FFF2-40B4-BE49-F238E27FC236}">
                <a16:creationId xmlns:a16="http://schemas.microsoft.com/office/drawing/2014/main" id="{06D78462-243B-A50C-0F02-27A1FCEE3335}"/>
              </a:ext>
            </a:extLst>
          </p:cNvPr>
          <p:cNvSpPr txBox="1">
            <a:spLocks/>
          </p:cNvSpPr>
          <p:nvPr/>
        </p:nvSpPr>
        <p:spPr>
          <a:xfrm>
            <a:off x="-1618844"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dabigatran</a:t>
            </a:r>
          </a:p>
        </p:txBody>
      </p:sp>
    </p:spTree>
    <p:extLst>
      <p:ext uri="{BB962C8B-B14F-4D97-AF65-F5344CB8AC3E}">
        <p14:creationId xmlns:p14="http://schemas.microsoft.com/office/powerpoint/2010/main" val="160649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p:nvPr/>
        </p:nvSpPr>
        <p:spPr>
          <a:xfrm>
            <a:off x="1906616" y="631912"/>
            <a:ext cx="2412741"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a:solidFill>
                  <a:schemeClr val="dk1"/>
                </a:solidFill>
              </a:rPr>
              <a:t>Hémorragie grave</a:t>
            </a:r>
            <a:endParaRPr sz="1000">
              <a:solidFill>
                <a:schemeClr val="dk1"/>
              </a:solidFill>
            </a:endParaRPr>
          </a:p>
        </p:txBody>
      </p:sp>
      <p:sp>
        <p:nvSpPr>
          <p:cNvPr id="221" name="Google Shape;221;p4"/>
          <p:cNvSpPr txBox="1"/>
          <p:nvPr/>
        </p:nvSpPr>
        <p:spPr>
          <a:xfrm>
            <a:off x="2956762" y="193837"/>
            <a:ext cx="3097212" cy="223108"/>
          </a:xfrm>
          <a:prstGeom prst="rect">
            <a:avLst/>
          </a:prstGeom>
          <a:solidFill>
            <a:srgbClr val="A080AC"/>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b="1" dirty="0">
                <a:solidFill>
                  <a:schemeClr val="dk1"/>
                </a:solidFill>
              </a:rPr>
              <a:t>Hémorragie sous HNF à dose </a:t>
            </a:r>
            <a:r>
              <a:rPr lang="fr-FR" sz="1000" b="1" u="sng" dirty="0">
                <a:solidFill>
                  <a:schemeClr val="dk1"/>
                </a:solidFill>
              </a:rPr>
              <a:t>curative</a:t>
            </a:r>
            <a:endParaRPr sz="1000" b="1" u="sng" dirty="0">
              <a:solidFill>
                <a:schemeClr val="dk1"/>
              </a:solidFill>
            </a:endParaRPr>
          </a:p>
        </p:txBody>
      </p:sp>
      <p:sp>
        <p:nvSpPr>
          <p:cNvPr id="222" name="Google Shape;222;p4"/>
          <p:cNvSpPr txBox="1"/>
          <p:nvPr/>
        </p:nvSpPr>
        <p:spPr>
          <a:xfrm>
            <a:off x="5490090" y="647518"/>
            <a:ext cx="2853312" cy="223108"/>
          </a:xfrm>
          <a:prstGeom prst="rect">
            <a:avLst/>
          </a:prstGeom>
          <a:solidFill>
            <a:schemeClr val="accent1">
              <a:lumMod val="60000"/>
              <a:lumOff val="4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a:solidFill>
                  <a:schemeClr val="dk1"/>
                </a:solidFill>
              </a:rPr>
              <a:t>Hémorragie non grave</a:t>
            </a:r>
            <a:endParaRPr sz="1000">
              <a:solidFill>
                <a:schemeClr val="dk1"/>
              </a:solidFill>
            </a:endParaRPr>
          </a:p>
        </p:txBody>
      </p:sp>
      <p:sp>
        <p:nvSpPr>
          <p:cNvPr id="223" name="Google Shape;223;p4"/>
          <p:cNvSpPr txBox="1"/>
          <p:nvPr/>
        </p:nvSpPr>
        <p:spPr>
          <a:xfrm>
            <a:off x="5490090" y="1075909"/>
            <a:ext cx="3092448" cy="23764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192882" indent="-192882" algn="ctr">
              <a:buClr>
                <a:schemeClr val="dk1"/>
              </a:buClr>
              <a:buSzPts val="1333"/>
            </a:pPr>
            <a:r>
              <a:rPr lang="fr-FR" sz="1000">
                <a:solidFill>
                  <a:schemeClr val="dk1"/>
                </a:solidFill>
              </a:rPr>
              <a:t>Traitement symptomatique et geste hémostatique</a:t>
            </a:r>
            <a:endParaRPr sz="1000">
              <a:solidFill>
                <a:schemeClr val="dk1"/>
              </a:solidFill>
            </a:endParaRPr>
          </a:p>
        </p:txBody>
      </p:sp>
      <p:cxnSp>
        <p:nvCxnSpPr>
          <p:cNvPr id="224" name="Google Shape;224;p4"/>
          <p:cNvCxnSpPr>
            <a:cxnSpLocks/>
          </p:cNvCxnSpPr>
          <p:nvPr/>
        </p:nvCxnSpPr>
        <p:spPr>
          <a:xfrm>
            <a:off x="6931026" y="874713"/>
            <a:ext cx="696" cy="194026"/>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225" name="Google Shape;225;p4"/>
          <p:cNvSpPr txBox="1"/>
          <p:nvPr/>
        </p:nvSpPr>
        <p:spPr>
          <a:xfrm>
            <a:off x="6298511" y="3796539"/>
            <a:ext cx="2575910" cy="808743"/>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192882" indent="-192882" algn="just">
              <a:buClr>
                <a:schemeClr val="dk1"/>
              </a:buClr>
              <a:buSzPts val="1200"/>
            </a:pPr>
            <a:r>
              <a:rPr lang="fr-FR" sz="700" b="1">
                <a:solidFill>
                  <a:schemeClr val="dk1"/>
                </a:solidFill>
              </a:rPr>
              <a:t>Administration du sulfate de protamine </a:t>
            </a:r>
            <a:r>
              <a:rPr lang="fr-FR" sz="700">
                <a:solidFill>
                  <a:schemeClr val="dk1"/>
                </a:solidFill>
              </a:rPr>
              <a:t>: </a:t>
            </a:r>
            <a:endParaRPr sz="1350"/>
          </a:p>
          <a:p>
            <a:pPr algn="just">
              <a:spcBef>
                <a:spcPts val="180"/>
              </a:spcBef>
              <a:buClr>
                <a:schemeClr val="dk1"/>
              </a:buClr>
              <a:buSzPts val="1200"/>
            </a:pPr>
            <a:r>
              <a:rPr lang="fr-FR" sz="700">
                <a:solidFill>
                  <a:schemeClr val="dk1"/>
                </a:solidFill>
              </a:rPr>
              <a:t>- 1 mg = 100 U.A.H (unités anti-héparine)</a:t>
            </a:r>
            <a:endParaRPr sz="1350"/>
          </a:p>
          <a:p>
            <a:pPr algn="just">
              <a:spcBef>
                <a:spcPts val="180"/>
              </a:spcBef>
              <a:buClr>
                <a:schemeClr val="dk1"/>
              </a:buClr>
              <a:buSzPts val="1200"/>
            </a:pPr>
            <a:r>
              <a:rPr lang="fr-FR" sz="700">
                <a:solidFill>
                  <a:schemeClr val="dk1"/>
                </a:solidFill>
              </a:rPr>
              <a:t>- IV lente sur 10 min, pas de limite de dose</a:t>
            </a:r>
            <a:endParaRPr sz="1350"/>
          </a:p>
          <a:p>
            <a:pPr algn="just">
              <a:spcBef>
                <a:spcPts val="180"/>
              </a:spcBef>
              <a:buClr>
                <a:schemeClr val="dk1"/>
              </a:buClr>
              <a:buSzPts val="1200"/>
            </a:pPr>
            <a:r>
              <a:rPr lang="fr-FR" sz="700">
                <a:solidFill>
                  <a:schemeClr val="dk1"/>
                </a:solidFill>
              </a:rPr>
              <a:t>- Pas de contrôle biologique systématique après protamine.</a:t>
            </a:r>
            <a:endParaRPr sz="1350"/>
          </a:p>
        </p:txBody>
      </p:sp>
      <p:cxnSp>
        <p:nvCxnSpPr>
          <p:cNvPr id="226" name="Google Shape;226;p4"/>
          <p:cNvCxnSpPr>
            <a:cxnSpLocks/>
          </p:cNvCxnSpPr>
          <p:nvPr/>
        </p:nvCxnSpPr>
        <p:spPr>
          <a:xfrm>
            <a:off x="3561817" y="416928"/>
            <a:ext cx="1" cy="211884"/>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227" name="Google Shape;227;p4"/>
          <p:cNvCxnSpPr/>
          <p:nvPr/>
        </p:nvCxnSpPr>
        <p:spPr>
          <a:xfrm rot="5400000">
            <a:off x="5531110" y="523626"/>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graphicFrame>
        <p:nvGraphicFramePr>
          <p:cNvPr id="228" name="Google Shape;228;p4"/>
          <p:cNvGraphicFramePr/>
          <p:nvPr/>
        </p:nvGraphicFramePr>
        <p:xfrm>
          <a:off x="551811" y="2978442"/>
          <a:ext cx="5567504" cy="1889824"/>
        </p:xfrm>
        <a:graphic>
          <a:graphicData uri="http://schemas.openxmlformats.org/drawingml/2006/table">
            <a:tbl>
              <a:tblPr firstRow="1" bandRow="1">
                <a:noFill/>
              </a:tblPr>
              <a:tblGrid>
                <a:gridCol w="1233540">
                  <a:extLst>
                    <a:ext uri="{9D8B030D-6E8A-4147-A177-3AD203B41FA5}">
                      <a16:colId xmlns:a16="http://schemas.microsoft.com/office/drawing/2014/main" val="20000"/>
                    </a:ext>
                  </a:extLst>
                </a:gridCol>
                <a:gridCol w="1035266">
                  <a:extLst>
                    <a:ext uri="{9D8B030D-6E8A-4147-A177-3AD203B41FA5}">
                      <a16:colId xmlns:a16="http://schemas.microsoft.com/office/drawing/2014/main" val="20001"/>
                    </a:ext>
                  </a:extLst>
                </a:gridCol>
                <a:gridCol w="3298698">
                  <a:extLst>
                    <a:ext uri="{9D8B030D-6E8A-4147-A177-3AD203B41FA5}">
                      <a16:colId xmlns:a16="http://schemas.microsoft.com/office/drawing/2014/main" val="20002"/>
                    </a:ext>
                  </a:extLst>
                </a:gridCol>
              </a:tblGrid>
              <a:tr h="434348">
                <a:tc>
                  <a:txBody>
                    <a:bodyPr/>
                    <a:lstStyle/>
                    <a:p>
                      <a:pPr marL="0" marR="0" lvl="0" indent="0" algn="ctr" rtl="0">
                        <a:spcBef>
                          <a:spcPts val="0"/>
                        </a:spcBef>
                        <a:spcAft>
                          <a:spcPts val="0"/>
                        </a:spcAft>
                        <a:buNone/>
                      </a:pPr>
                      <a:r>
                        <a:rPr lang="fr-FR" sz="800" b="1" u="none" strike="noStrike" cap="none">
                          <a:latin typeface="Arial"/>
                          <a:ea typeface="Arial"/>
                          <a:cs typeface="Arial"/>
                          <a:sym typeface="Arial"/>
                        </a:rPr>
                        <a:t>Modalités d’administration de l’HNF</a:t>
                      </a:r>
                      <a:endParaRPr sz="800" b="1" u="none" strike="noStrike" cap="none">
                        <a:latin typeface="Arial"/>
                        <a:ea typeface="Arial"/>
                        <a:cs typeface="Arial"/>
                        <a:sym typeface="Arial"/>
                      </a:endParaRPr>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800" b="1" u="none" strike="noStrike" cap="none">
                          <a:latin typeface="Arial"/>
                          <a:ea typeface="Arial"/>
                          <a:cs typeface="Arial"/>
                          <a:sym typeface="Arial"/>
                        </a:rPr>
                        <a:t>Délai d'administration HNF</a:t>
                      </a:r>
                      <a:endParaRPr sz="900"/>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800" b="1" u="none" strike="noStrike" cap="none" dirty="0">
                          <a:latin typeface="Arial"/>
                          <a:ea typeface="Arial"/>
                          <a:cs typeface="Arial"/>
                          <a:sym typeface="Arial"/>
                        </a:rPr>
                        <a:t>Sulfate de protamine</a:t>
                      </a:r>
                      <a:endParaRPr sz="900" dirty="0"/>
                    </a:p>
                  </a:txBody>
                  <a:tcPr marL="68588" marR="68588" marT="34294" marB="34294" anchor="ctr">
                    <a:solidFill>
                      <a:srgbClr val="F2F2F2"/>
                    </a:solidFill>
                  </a:tcPr>
                </a:tc>
                <a:extLst>
                  <a:ext uri="{0D108BD9-81ED-4DB2-BD59-A6C34878D82A}">
                    <a16:rowId xmlns:a16="http://schemas.microsoft.com/office/drawing/2014/main" val="10000"/>
                  </a:ext>
                </a:extLst>
              </a:tr>
              <a:tr h="312428">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Administration IV continue</a:t>
                      </a:r>
                      <a:endParaRPr sz="900"/>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a:t>
                      </a:r>
                      <a:endParaRPr sz="900"/>
                    </a:p>
                  </a:txBody>
                  <a:tcPr marL="68588" marR="68588" marT="34294" marB="34294" anchor="ctr"/>
                </a:tc>
                <a:tc>
                  <a:txBody>
                    <a:bodyPr/>
                    <a:lstStyle/>
                    <a:p>
                      <a:pPr marL="0" marR="0" lvl="0" indent="0" algn="ctr" rtl="0">
                        <a:spcBef>
                          <a:spcPts val="0"/>
                        </a:spcBef>
                        <a:spcAft>
                          <a:spcPts val="0"/>
                        </a:spcAft>
                        <a:buNone/>
                      </a:pPr>
                      <a:r>
                        <a:rPr lang="fr-FR" sz="800" u="none" strike="noStrike" cap="none">
                          <a:solidFill>
                            <a:schemeClr val="dk1"/>
                          </a:solidFill>
                          <a:latin typeface="Arial"/>
                          <a:ea typeface="Arial"/>
                          <a:cs typeface="Arial"/>
                          <a:sym typeface="Arial"/>
                        </a:rPr>
                        <a:t>1 mg pour 100 UI d'HNF administrées dans les 2-3 dernières heures</a:t>
                      </a:r>
                      <a:endParaRPr sz="800" u="none" strike="noStrike" cap="none">
                        <a:solidFill>
                          <a:schemeClr val="dk1"/>
                        </a:solidFill>
                        <a:latin typeface="Arial"/>
                        <a:ea typeface="Arial"/>
                        <a:cs typeface="Arial"/>
                        <a:sym typeface="Arial"/>
                      </a:endParaRPr>
                    </a:p>
                  </a:txBody>
                  <a:tcPr marL="68588" marR="68588" marT="34294" marB="34294" anchor="ctr"/>
                </a:tc>
                <a:extLst>
                  <a:ext uri="{0D108BD9-81ED-4DB2-BD59-A6C34878D82A}">
                    <a16:rowId xmlns:a16="http://schemas.microsoft.com/office/drawing/2014/main" val="10001"/>
                  </a:ext>
                </a:extLst>
              </a:tr>
              <a:tr h="190508">
                <a:tc rowSpan="3">
                  <a:txBody>
                    <a:bodyPr/>
                    <a:lstStyle/>
                    <a:p>
                      <a:pPr marL="0" marR="0" lvl="0" indent="0" algn="ctr" rtl="0">
                        <a:spcBef>
                          <a:spcPts val="0"/>
                        </a:spcBef>
                        <a:spcAft>
                          <a:spcPts val="0"/>
                        </a:spcAft>
                        <a:buNone/>
                      </a:pPr>
                      <a:r>
                        <a:rPr lang="fr-FR" sz="800" u="none" strike="noStrike" cap="none" dirty="0">
                          <a:latin typeface="Arial"/>
                          <a:ea typeface="Arial"/>
                          <a:cs typeface="Arial"/>
                          <a:sym typeface="Arial"/>
                        </a:rPr>
                        <a:t>Bolus IV unique</a:t>
                      </a:r>
                      <a:endParaRPr sz="900" dirty="0"/>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&lt; 1 heure</a:t>
                      </a:r>
                      <a:endParaRPr sz="800" u="none" strike="noStrike" cap="none">
                        <a:latin typeface="Arial"/>
                        <a:ea typeface="Arial"/>
                        <a:cs typeface="Arial"/>
                        <a:sym typeface="Arial"/>
                      </a:endParaRPr>
                    </a:p>
                  </a:txBody>
                  <a:tcPr marL="68588" marR="68588" marT="34294" marB="34294" anchor="ctr"/>
                </a:tc>
                <a:tc>
                  <a:txBody>
                    <a:bodyPr/>
                    <a:lstStyle/>
                    <a:p>
                      <a:pPr marL="0" marR="0" lvl="0" indent="0" algn="ctr" rtl="0">
                        <a:spcBef>
                          <a:spcPts val="0"/>
                        </a:spcBef>
                        <a:spcAft>
                          <a:spcPts val="0"/>
                        </a:spcAft>
                        <a:buNone/>
                      </a:pPr>
                      <a:r>
                        <a:rPr lang="fr-FR" sz="800" u="none" strike="noStrike" cap="none">
                          <a:solidFill>
                            <a:schemeClr val="dk1"/>
                          </a:solidFill>
                          <a:latin typeface="Arial"/>
                          <a:ea typeface="Arial"/>
                          <a:cs typeface="Arial"/>
                          <a:sym typeface="Arial"/>
                        </a:rPr>
                        <a:t>1 mg pour 100 UI d'HNF administrées </a:t>
                      </a:r>
                      <a:endParaRPr sz="900"/>
                    </a:p>
                  </a:txBody>
                  <a:tcPr marL="68588" marR="68588" marT="34294" marB="34294" anchor="ctr"/>
                </a:tc>
                <a:extLst>
                  <a:ext uri="{0D108BD9-81ED-4DB2-BD59-A6C34878D82A}">
                    <a16:rowId xmlns:a16="http://schemas.microsoft.com/office/drawing/2014/main" val="10002"/>
                  </a:ext>
                </a:extLst>
              </a:tr>
              <a:tr h="190508">
                <a:tc vMerge="1">
                  <a:txBody>
                    <a:bodyPr/>
                    <a:lstStyle/>
                    <a:p>
                      <a:endParaRPr lang="fr-FR"/>
                    </a:p>
                  </a:txBody>
                  <a:tcPr/>
                </a:tc>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1-3 heures</a:t>
                      </a:r>
                      <a:endParaRPr sz="800" u="none" strike="noStrike" cap="none">
                        <a:latin typeface="Arial"/>
                        <a:ea typeface="Arial"/>
                        <a:cs typeface="Arial"/>
                        <a:sym typeface="Arial"/>
                      </a:endParaRPr>
                    </a:p>
                  </a:txBody>
                  <a:tcPr marL="68588" marR="68588" marT="34294" marB="34294" anchor="ctr"/>
                </a:tc>
                <a:tc>
                  <a:txBody>
                    <a:bodyPr/>
                    <a:lstStyle/>
                    <a:p>
                      <a:pPr marL="0" marR="0" lvl="0" indent="0" algn="ctr" rtl="0">
                        <a:lnSpc>
                          <a:spcPct val="100000"/>
                        </a:lnSpc>
                        <a:spcBef>
                          <a:spcPts val="0"/>
                        </a:spcBef>
                        <a:spcAft>
                          <a:spcPts val="0"/>
                        </a:spcAft>
                        <a:buClr>
                          <a:schemeClr val="dk1"/>
                        </a:buClr>
                        <a:buSzPts val="1200"/>
                        <a:buFont typeface="Arial"/>
                        <a:buNone/>
                      </a:pPr>
                      <a:r>
                        <a:rPr lang="fr-FR" sz="800" u="none" strike="noStrike" cap="none">
                          <a:solidFill>
                            <a:schemeClr val="dk1"/>
                          </a:solidFill>
                          <a:latin typeface="Arial"/>
                          <a:ea typeface="Arial"/>
                          <a:cs typeface="Arial"/>
                          <a:sym typeface="Arial"/>
                        </a:rPr>
                        <a:t>0,5 mg pour 100 UI d'HNF administrées</a:t>
                      </a:r>
                      <a:endParaRPr sz="800" u="none" strike="noStrike" cap="none">
                        <a:solidFill>
                          <a:schemeClr val="dk1"/>
                        </a:solidFill>
                        <a:latin typeface="Arial"/>
                        <a:ea typeface="Arial"/>
                        <a:cs typeface="Arial"/>
                        <a:sym typeface="Arial"/>
                      </a:endParaRPr>
                    </a:p>
                  </a:txBody>
                  <a:tcPr marL="68588" marR="68588" marT="34294" marB="34294" anchor="ctr"/>
                </a:tc>
                <a:extLst>
                  <a:ext uri="{0D108BD9-81ED-4DB2-BD59-A6C34878D82A}">
                    <a16:rowId xmlns:a16="http://schemas.microsoft.com/office/drawing/2014/main" val="10003"/>
                  </a:ext>
                </a:extLst>
              </a:tr>
              <a:tr h="190508">
                <a:tc vMerge="1">
                  <a:txBody>
                    <a:bodyPr/>
                    <a:lstStyle/>
                    <a:p>
                      <a:endParaRPr lang="fr-FR"/>
                    </a:p>
                  </a:txBody>
                  <a:tcPr/>
                </a:tc>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&gt; 3 heures</a:t>
                      </a:r>
                      <a:endParaRPr sz="800" u="none" strike="noStrike" cap="none">
                        <a:latin typeface="Arial"/>
                        <a:ea typeface="Arial"/>
                        <a:cs typeface="Arial"/>
                        <a:sym typeface="Arial"/>
                      </a:endParaRPr>
                    </a:p>
                  </a:txBody>
                  <a:tcPr marL="68588" marR="68588" marT="34294" marB="34294" anchor="ctr"/>
                </a:tc>
                <a:tc>
                  <a:txBody>
                    <a:bodyPr/>
                    <a:lstStyle/>
                    <a:p>
                      <a:pPr marL="0" marR="0" lvl="0" indent="0" algn="ctr" rtl="0">
                        <a:spcBef>
                          <a:spcPts val="0"/>
                        </a:spcBef>
                        <a:spcAft>
                          <a:spcPts val="0"/>
                        </a:spcAft>
                        <a:buNone/>
                      </a:pPr>
                      <a:r>
                        <a:rPr lang="fr-FR" sz="800" u="none" strike="noStrike" cap="none">
                          <a:solidFill>
                            <a:schemeClr val="dk1"/>
                          </a:solidFill>
                          <a:latin typeface="Arial"/>
                          <a:ea typeface="Arial"/>
                          <a:cs typeface="Arial"/>
                          <a:sym typeface="Arial"/>
                        </a:rPr>
                        <a:t>Pas de réversion</a:t>
                      </a:r>
                      <a:endParaRPr sz="800" u="none" strike="noStrike" cap="none">
                        <a:solidFill>
                          <a:schemeClr val="dk1"/>
                        </a:solidFill>
                        <a:latin typeface="Arial"/>
                        <a:ea typeface="Arial"/>
                        <a:cs typeface="Arial"/>
                        <a:sym typeface="Arial"/>
                      </a:endParaRPr>
                    </a:p>
                  </a:txBody>
                  <a:tcPr marL="68588" marR="68588" marT="34294" marB="34294" anchor="ctr"/>
                </a:tc>
                <a:extLst>
                  <a:ext uri="{0D108BD9-81ED-4DB2-BD59-A6C34878D82A}">
                    <a16:rowId xmlns:a16="http://schemas.microsoft.com/office/drawing/2014/main" val="10004"/>
                  </a:ext>
                </a:extLst>
              </a:tr>
              <a:tr h="190508">
                <a:tc rowSpan="3">
                  <a:txBody>
                    <a:bodyPr/>
                    <a:lstStyle/>
                    <a:p>
                      <a:pPr marL="0" marR="0" lvl="0" indent="0" algn="ctr" rtl="0">
                        <a:spcBef>
                          <a:spcPts val="0"/>
                        </a:spcBef>
                        <a:spcAft>
                          <a:spcPts val="0"/>
                        </a:spcAft>
                        <a:buNone/>
                      </a:pPr>
                      <a:r>
                        <a:rPr lang="fr-FR" sz="800" u="none" strike="noStrike" cap="none">
                          <a:latin typeface="Arial"/>
                          <a:ea typeface="Arial"/>
                          <a:cs typeface="Arial"/>
                          <a:sym typeface="Arial"/>
                        </a:rPr>
                        <a:t>Administration SC</a:t>
                      </a:r>
                      <a:endParaRPr sz="900"/>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&lt; 4 heures</a:t>
                      </a:r>
                      <a:endParaRPr sz="800" u="none" strike="noStrike" cap="none">
                        <a:latin typeface="Arial"/>
                        <a:ea typeface="Arial"/>
                        <a:cs typeface="Arial"/>
                        <a:sym typeface="Arial"/>
                      </a:endParaRPr>
                    </a:p>
                  </a:txBody>
                  <a:tcPr marL="68588" marR="68588" marT="34294" marB="34294" anchor="ctr"/>
                </a:tc>
                <a:tc>
                  <a:txBody>
                    <a:bodyPr/>
                    <a:lstStyle/>
                    <a:p>
                      <a:pPr marL="0" marR="0" lvl="0" indent="0" algn="ctr" rtl="0">
                        <a:spcBef>
                          <a:spcPts val="0"/>
                        </a:spcBef>
                        <a:spcAft>
                          <a:spcPts val="0"/>
                        </a:spcAft>
                        <a:buNone/>
                      </a:pPr>
                      <a:r>
                        <a:rPr lang="fr-FR" sz="800" u="none" strike="noStrike" cap="none">
                          <a:solidFill>
                            <a:schemeClr val="dk1"/>
                          </a:solidFill>
                          <a:latin typeface="Arial"/>
                          <a:ea typeface="Arial"/>
                          <a:cs typeface="Arial"/>
                          <a:sym typeface="Arial"/>
                        </a:rPr>
                        <a:t>1 mg pour 100 UI d'HNF administrées </a:t>
                      </a:r>
                      <a:endParaRPr sz="900"/>
                    </a:p>
                  </a:txBody>
                  <a:tcPr marL="68588" marR="68588" marT="34294" marB="34294" anchor="ctr"/>
                </a:tc>
                <a:extLst>
                  <a:ext uri="{0D108BD9-81ED-4DB2-BD59-A6C34878D82A}">
                    <a16:rowId xmlns:a16="http://schemas.microsoft.com/office/drawing/2014/main" val="10005"/>
                  </a:ext>
                </a:extLst>
              </a:tr>
              <a:tr h="190508">
                <a:tc vMerge="1">
                  <a:txBody>
                    <a:bodyPr/>
                    <a:lstStyle/>
                    <a:p>
                      <a:endParaRPr lang="fr-FR"/>
                    </a:p>
                  </a:txBody>
                  <a:tcPr/>
                </a:tc>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4-8 heures</a:t>
                      </a:r>
                      <a:endParaRPr sz="800" u="none" strike="noStrike" cap="none">
                        <a:latin typeface="Arial"/>
                        <a:ea typeface="Arial"/>
                        <a:cs typeface="Arial"/>
                        <a:sym typeface="Arial"/>
                      </a:endParaRPr>
                    </a:p>
                  </a:txBody>
                  <a:tcPr marL="68588" marR="68588" marT="34294" marB="34294" anchor="ctr"/>
                </a:tc>
                <a:tc>
                  <a:txBody>
                    <a:bodyPr/>
                    <a:lstStyle/>
                    <a:p>
                      <a:pPr marL="0" marR="0" lvl="0" indent="0" algn="ctr" rtl="0">
                        <a:lnSpc>
                          <a:spcPct val="100000"/>
                        </a:lnSpc>
                        <a:spcBef>
                          <a:spcPts val="0"/>
                        </a:spcBef>
                        <a:spcAft>
                          <a:spcPts val="0"/>
                        </a:spcAft>
                        <a:buClr>
                          <a:schemeClr val="dk1"/>
                        </a:buClr>
                        <a:buSzPts val="1200"/>
                        <a:buFont typeface="Arial"/>
                        <a:buNone/>
                      </a:pPr>
                      <a:r>
                        <a:rPr lang="fr-FR" sz="800" u="none" strike="noStrike" cap="none">
                          <a:solidFill>
                            <a:schemeClr val="dk1"/>
                          </a:solidFill>
                          <a:latin typeface="Arial"/>
                          <a:ea typeface="Arial"/>
                          <a:cs typeface="Arial"/>
                          <a:sym typeface="Arial"/>
                        </a:rPr>
                        <a:t>0,5 mg pour 100 UI d'HNF administrées</a:t>
                      </a:r>
                      <a:endParaRPr sz="800" u="none" strike="noStrike" cap="none">
                        <a:solidFill>
                          <a:schemeClr val="dk1"/>
                        </a:solidFill>
                        <a:latin typeface="Arial"/>
                        <a:ea typeface="Arial"/>
                        <a:cs typeface="Arial"/>
                        <a:sym typeface="Arial"/>
                      </a:endParaRPr>
                    </a:p>
                  </a:txBody>
                  <a:tcPr marL="68588" marR="68588" marT="34294" marB="34294" anchor="ctr"/>
                </a:tc>
                <a:extLst>
                  <a:ext uri="{0D108BD9-81ED-4DB2-BD59-A6C34878D82A}">
                    <a16:rowId xmlns:a16="http://schemas.microsoft.com/office/drawing/2014/main" val="10006"/>
                  </a:ext>
                </a:extLst>
              </a:tr>
              <a:tr h="190508">
                <a:tc vMerge="1">
                  <a:txBody>
                    <a:bodyPr/>
                    <a:lstStyle/>
                    <a:p>
                      <a:endParaRPr lang="fr-FR"/>
                    </a:p>
                  </a:txBody>
                  <a:tcPr/>
                </a:tc>
                <a:tc>
                  <a:txBody>
                    <a:bodyPr/>
                    <a:lstStyle/>
                    <a:p>
                      <a:pPr marL="0" marR="0" lvl="0" indent="0" algn="ctr" rtl="0">
                        <a:spcBef>
                          <a:spcPts val="0"/>
                        </a:spcBef>
                        <a:spcAft>
                          <a:spcPts val="0"/>
                        </a:spcAft>
                        <a:buNone/>
                      </a:pPr>
                      <a:r>
                        <a:rPr lang="fr-FR" sz="800" u="none" strike="noStrike" cap="none">
                          <a:latin typeface="Arial"/>
                          <a:ea typeface="Arial"/>
                          <a:cs typeface="Arial"/>
                          <a:sym typeface="Arial"/>
                        </a:rPr>
                        <a:t>&gt; 8 heures</a:t>
                      </a:r>
                      <a:endParaRPr sz="800" u="none" strike="noStrike" cap="none">
                        <a:latin typeface="Arial"/>
                        <a:ea typeface="Arial"/>
                        <a:cs typeface="Arial"/>
                        <a:sym typeface="Arial"/>
                      </a:endParaRPr>
                    </a:p>
                  </a:txBody>
                  <a:tcPr marL="68588" marR="68588" marT="34294" marB="34294" anchor="ctr"/>
                </a:tc>
                <a:tc>
                  <a:txBody>
                    <a:bodyPr/>
                    <a:lstStyle/>
                    <a:p>
                      <a:pPr marL="0" marR="0" lvl="0" indent="0" algn="ctr" rtl="0">
                        <a:lnSpc>
                          <a:spcPct val="100000"/>
                        </a:lnSpc>
                        <a:spcBef>
                          <a:spcPts val="0"/>
                        </a:spcBef>
                        <a:spcAft>
                          <a:spcPts val="0"/>
                        </a:spcAft>
                        <a:buClr>
                          <a:schemeClr val="dk1"/>
                        </a:buClr>
                        <a:buSzPts val="1200"/>
                        <a:buFont typeface="Arial"/>
                        <a:buNone/>
                      </a:pPr>
                      <a:r>
                        <a:rPr lang="fr-FR" sz="800" u="none" strike="noStrike" cap="none" dirty="0">
                          <a:latin typeface="Arial"/>
                          <a:ea typeface="Arial"/>
                          <a:cs typeface="Arial"/>
                          <a:sym typeface="Arial"/>
                        </a:rPr>
                        <a:t>pas de réversion</a:t>
                      </a:r>
                      <a:endParaRPr sz="800" u="none" strike="noStrike" cap="none" dirty="0">
                        <a:latin typeface="Arial"/>
                        <a:ea typeface="Arial"/>
                        <a:cs typeface="Arial"/>
                        <a:sym typeface="Arial"/>
                      </a:endParaRPr>
                    </a:p>
                  </a:txBody>
                  <a:tcPr marL="68588" marR="68588" marT="34294" marB="34294" anchor="ctr"/>
                </a:tc>
                <a:extLst>
                  <a:ext uri="{0D108BD9-81ED-4DB2-BD59-A6C34878D82A}">
                    <a16:rowId xmlns:a16="http://schemas.microsoft.com/office/drawing/2014/main" val="10007"/>
                  </a:ext>
                </a:extLst>
              </a:tr>
            </a:tbl>
          </a:graphicData>
        </a:graphic>
      </p:graphicFrame>
      <p:sp>
        <p:nvSpPr>
          <p:cNvPr id="229" name="Google Shape;229;p4"/>
          <p:cNvSpPr txBox="1"/>
          <p:nvPr/>
        </p:nvSpPr>
        <p:spPr>
          <a:xfrm>
            <a:off x="611017" y="2776336"/>
            <a:ext cx="3373471" cy="176941"/>
          </a:xfrm>
          <a:prstGeom prst="rect">
            <a:avLst/>
          </a:prstGeom>
          <a:noFill/>
          <a:ln>
            <a:noFill/>
          </a:ln>
        </p:spPr>
        <p:txBody>
          <a:bodyPr spcFirstLastPara="1" wrap="square" lIns="68569" tIns="34275" rIns="68569" bIns="34275" anchor="t" anchorCtr="0">
            <a:spAutoFit/>
          </a:bodyPr>
          <a:lstStyle/>
          <a:p>
            <a:r>
              <a:rPr lang="fr-FR" sz="700" b="1"/>
              <a:t>#</a:t>
            </a:r>
            <a:r>
              <a:rPr lang="fr-FR" sz="700" baseline="30000"/>
              <a:t>   </a:t>
            </a:r>
            <a:r>
              <a:rPr lang="fr-FR" sz="700" b="1">
                <a:solidFill>
                  <a:schemeClr val="dk1"/>
                </a:solidFill>
              </a:rPr>
              <a:t>Posologie du sulfate de protamine</a:t>
            </a:r>
            <a:endParaRPr sz="700"/>
          </a:p>
        </p:txBody>
      </p:sp>
      <p:cxnSp>
        <p:nvCxnSpPr>
          <p:cNvPr id="230" name="Google Shape;230;p4"/>
          <p:cNvCxnSpPr/>
          <p:nvPr/>
        </p:nvCxnSpPr>
        <p:spPr>
          <a:xfrm>
            <a:off x="2131842" y="1297998"/>
            <a:ext cx="0" cy="237639"/>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231" name="Google Shape;231;p4"/>
          <p:cNvSpPr txBox="1"/>
          <p:nvPr/>
        </p:nvSpPr>
        <p:spPr>
          <a:xfrm>
            <a:off x="1071907" y="2089034"/>
            <a:ext cx="1540284"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nSpc>
                <a:spcPct val="80000"/>
              </a:lnSpc>
              <a:buClr>
                <a:schemeClr val="dk1"/>
              </a:buClr>
              <a:buSzPts val="1333"/>
            </a:pPr>
            <a:r>
              <a:rPr lang="fr-FR" sz="1000">
                <a:solidFill>
                  <a:schemeClr val="dk1"/>
                </a:solidFill>
              </a:rPr>
              <a:t>Protamine (cf. Tableau</a:t>
            </a:r>
            <a:r>
              <a:rPr lang="fr-FR" sz="1000" baseline="30000"/>
              <a:t>#</a:t>
            </a:r>
            <a:r>
              <a:rPr lang="fr-FR" sz="1000">
                <a:solidFill>
                  <a:schemeClr val="dk1"/>
                </a:solidFill>
              </a:rPr>
              <a:t>)</a:t>
            </a:r>
            <a:endParaRPr sz="1350"/>
          </a:p>
        </p:txBody>
      </p:sp>
      <p:sp>
        <p:nvSpPr>
          <p:cNvPr id="232" name="Google Shape;232;p4"/>
          <p:cNvSpPr txBox="1"/>
          <p:nvPr/>
        </p:nvSpPr>
        <p:spPr>
          <a:xfrm>
            <a:off x="3790372" y="1535637"/>
            <a:ext cx="1484887"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a:t>Autre hémorragie grave</a:t>
            </a:r>
            <a:endParaRPr sz="1350"/>
          </a:p>
        </p:txBody>
      </p:sp>
      <p:sp>
        <p:nvSpPr>
          <p:cNvPr id="233" name="Google Shape;233;p4"/>
          <p:cNvSpPr txBox="1"/>
          <p:nvPr/>
        </p:nvSpPr>
        <p:spPr>
          <a:xfrm>
            <a:off x="728142" y="1533654"/>
            <a:ext cx="2985185"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dirty="0">
                <a:solidFill>
                  <a:schemeClr val="dk1"/>
                </a:solidFill>
              </a:rPr>
              <a:t>Hémorragie intracrânienne ou choc hémorragique</a:t>
            </a:r>
            <a:endParaRPr sz="1000" dirty="0">
              <a:solidFill>
                <a:schemeClr val="dk1"/>
              </a:solidFill>
            </a:endParaRPr>
          </a:p>
        </p:txBody>
      </p:sp>
      <p:cxnSp>
        <p:nvCxnSpPr>
          <p:cNvPr id="234" name="Google Shape;234;p4"/>
          <p:cNvCxnSpPr>
            <a:cxnSpLocks/>
          </p:cNvCxnSpPr>
          <p:nvPr/>
        </p:nvCxnSpPr>
        <p:spPr>
          <a:xfrm>
            <a:off x="1856948" y="1762246"/>
            <a:ext cx="428" cy="321348"/>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235" name="Google Shape;235;p4"/>
          <p:cNvCxnSpPr>
            <a:cxnSpLocks/>
          </p:cNvCxnSpPr>
          <p:nvPr/>
        </p:nvCxnSpPr>
        <p:spPr>
          <a:xfrm flipH="1">
            <a:off x="4716211" y="1762246"/>
            <a:ext cx="1" cy="332187"/>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236" name="Google Shape;236;p4"/>
          <p:cNvSpPr txBox="1"/>
          <p:nvPr/>
        </p:nvSpPr>
        <p:spPr>
          <a:xfrm>
            <a:off x="2917594" y="2094433"/>
            <a:ext cx="4818199" cy="584745"/>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nSpc>
                <a:spcPct val="80000"/>
              </a:lnSpc>
              <a:buClr>
                <a:schemeClr val="dk1"/>
              </a:buClr>
              <a:buSzPts val="1333"/>
            </a:pPr>
            <a:r>
              <a:rPr lang="fr-FR" sz="1000" dirty="0">
                <a:solidFill>
                  <a:schemeClr val="dk1"/>
                </a:solidFill>
                <a:latin typeface="Arial" panose="020B0604020202020204" pitchFamily="34" charset="0"/>
                <a:cs typeface="Arial" panose="020B0604020202020204" pitchFamily="34" charset="0"/>
              </a:rPr>
              <a:t>Discuter protamine :</a:t>
            </a:r>
            <a:endParaRPr sz="1000" dirty="0">
              <a:latin typeface="Arial" panose="020B0604020202020204" pitchFamily="34" charset="0"/>
              <a:cs typeface="Arial" panose="020B0604020202020204" pitchFamily="34" charset="0"/>
            </a:endParaRPr>
          </a:p>
          <a:p>
            <a:pPr>
              <a:lnSpc>
                <a:spcPct val="80000"/>
              </a:lnSpc>
              <a:spcBef>
                <a:spcPts val="700"/>
              </a:spcBef>
              <a:buClr>
                <a:schemeClr val="dk1"/>
              </a:buClr>
              <a:buSzPts val="1333"/>
            </a:pPr>
            <a:r>
              <a:rPr lang="fr-FR" sz="1000" dirty="0">
                <a:solidFill>
                  <a:schemeClr val="dk1"/>
                </a:solidFill>
                <a:latin typeface="Arial" panose="020B0604020202020204" pitchFamily="34" charset="0"/>
                <a:cs typeface="Arial" panose="020B0604020202020204" pitchFamily="34" charset="0"/>
              </a:rPr>
              <a:t>- selon type d'hémorragie, efficacité du geste hémostatique</a:t>
            </a:r>
            <a:endParaRPr sz="1000" dirty="0">
              <a:latin typeface="Arial" panose="020B0604020202020204" pitchFamily="34" charset="0"/>
              <a:cs typeface="Arial" panose="020B0604020202020204" pitchFamily="34" charset="0"/>
            </a:endParaRPr>
          </a:p>
          <a:p>
            <a:pPr algn="just">
              <a:spcBef>
                <a:spcPts val="201"/>
              </a:spcBef>
              <a:buClr>
                <a:schemeClr val="dk1"/>
              </a:buClr>
              <a:buSzPts val="1333"/>
            </a:pPr>
            <a:r>
              <a:rPr lang="fr-FR" sz="1000" dirty="0">
                <a:solidFill>
                  <a:schemeClr val="dk1"/>
                </a:solidFill>
                <a:latin typeface="Arial" panose="020B0604020202020204" pitchFamily="34" charset="0"/>
                <a:cs typeface="Arial" panose="020B0604020202020204" pitchFamily="34" charset="0"/>
              </a:rPr>
              <a:t>- selon niveau d'anticoagulation : p</a:t>
            </a:r>
            <a:r>
              <a:rPr lang="fr-FR" sz="1000" dirty="0">
                <a:latin typeface="Arial" panose="020B0604020202020204" pitchFamily="34" charset="0"/>
                <a:cs typeface="Arial" panose="020B0604020202020204" pitchFamily="34" charset="0"/>
              </a:rPr>
              <a:t>as d’</a:t>
            </a:r>
            <a:r>
              <a:rPr lang="fr-FR" sz="1000" dirty="0" err="1">
                <a:latin typeface="Arial" panose="020B0604020202020204" pitchFamily="34" charset="0"/>
                <a:cs typeface="Arial" panose="020B0604020202020204" pitchFamily="34" charset="0"/>
              </a:rPr>
              <a:t>antagonisation</a:t>
            </a:r>
            <a:r>
              <a:rPr lang="fr-FR" sz="1000" dirty="0">
                <a:latin typeface="Arial" panose="020B0604020202020204" pitchFamily="34" charset="0"/>
                <a:cs typeface="Arial" panose="020B0604020202020204" pitchFamily="34" charset="0"/>
              </a:rPr>
              <a:t> si Anti-</a:t>
            </a:r>
            <a:r>
              <a:rPr lang="fr-FR" sz="1000" dirty="0" err="1">
                <a:latin typeface="Arial" panose="020B0604020202020204" pitchFamily="34" charset="0"/>
                <a:cs typeface="Arial" panose="020B0604020202020204" pitchFamily="34" charset="0"/>
              </a:rPr>
              <a:t>Xa</a:t>
            </a:r>
            <a:r>
              <a:rPr lang="fr-FR" sz="1000" dirty="0">
                <a:latin typeface="Arial" panose="020B0604020202020204" pitchFamily="34" charset="0"/>
                <a:cs typeface="Arial" panose="020B0604020202020204" pitchFamily="34" charset="0"/>
              </a:rPr>
              <a:t> HNF ≤ 0,2 UI/</a:t>
            </a:r>
            <a:r>
              <a:rPr lang="fr-FR" sz="1000" dirty="0" err="1">
                <a:latin typeface="Arial" panose="020B0604020202020204" pitchFamily="34" charset="0"/>
                <a:cs typeface="Arial" panose="020B0604020202020204" pitchFamily="34" charset="0"/>
              </a:rPr>
              <a:t>mL</a:t>
            </a:r>
            <a:endParaRPr sz="1000" dirty="0">
              <a:latin typeface="Arial" panose="020B0604020202020204" pitchFamily="34" charset="0"/>
              <a:ea typeface="Times New Roman"/>
              <a:cs typeface="Arial" panose="020B0604020202020204" pitchFamily="34" charset="0"/>
              <a:sym typeface="Times New Roman"/>
            </a:endParaRPr>
          </a:p>
        </p:txBody>
      </p:sp>
      <p:cxnSp>
        <p:nvCxnSpPr>
          <p:cNvPr id="237" name="Google Shape;237;p4"/>
          <p:cNvCxnSpPr/>
          <p:nvPr/>
        </p:nvCxnSpPr>
        <p:spPr>
          <a:xfrm flipH="1">
            <a:off x="4168872" y="1297998"/>
            <a:ext cx="1589" cy="237639"/>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238" name="Google Shape;238;p4"/>
          <p:cNvSpPr txBox="1"/>
          <p:nvPr/>
        </p:nvSpPr>
        <p:spPr>
          <a:xfrm>
            <a:off x="1906616" y="1070111"/>
            <a:ext cx="2415918" cy="223108"/>
          </a:xfrm>
          <a:prstGeom prst="rect">
            <a:avLst/>
          </a:prstGeom>
          <a:solidFill>
            <a:srgbClr val="F7F6E4"/>
          </a:solidFill>
          <a:ln w="9525" cap="flat" cmpd="sng">
            <a:solidFill>
              <a:srgbClr val="C00000"/>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Geste hémostatique dès que possible</a:t>
            </a:r>
            <a:endParaRPr sz="1000" dirty="0"/>
          </a:p>
        </p:txBody>
      </p:sp>
      <p:cxnSp>
        <p:nvCxnSpPr>
          <p:cNvPr id="239" name="Google Shape;239;p4"/>
          <p:cNvCxnSpPr/>
          <p:nvPr/>
        </p:nvCxnSpPr>
        <p:spPr>
          <a:xfrm rot="5400000">
            <a:off x="3007418" y="965258"/>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241" name="Google Shape;241;p4"/>
          <p:cNvSpPr txBox="1"/>
          <p:nvPr/>
        </p:nvSpPr>
        <p:spPr>
          <a:xfrm>
            <a:off x="5520762" y="1554128"/>
            <a:ext cx="3092448" cy="248100"/>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192882" indent="-192882" algn="ctr">
              <a:buSzPts val="1400"/>
            </a:pPr>
            <a:r>
              <a:rPr lang="fr-FR" sz="1050" dirty="0"/>
              <a:t>Vérifier absence de surdosage (anti-</a:t>
            </a:r>
            <a:r>
              <a:rPr lang="fr-FR" sz="1050" dirty="0" err="1"/>
              <a:t>Xa</a:t>
            </a:r>
            <a:r>
              <a:rPr lang="fr-FR" sz="1050" dirty="0"/>
              <a:t> ou TCA)</a:t>
            </a:r>
            <a:endParaRPr sz="1350" dirty="0"/>
          </a:p>
        </p:txBody>
      </p:sp>
      <p:cxnSp>
        <p:nvCxnSpPr>
          <p:cNvPr id="242" name="Google Shape;242;p4"/>
          <p:cNvCxnSpPr>
            <a:cxnSpLocks/>
          </p:cNvCxnSpPr>
          <p:nvPr/>
        </p:nvCxnSpPr>
        <p:spPr>
          <a:xfrm>
            <a:off x="6937926" y="1313548"/>
            <a:ext cx="2" cy="23176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243" name="Google Shape;243;p4"/>
          <p:cNvSpPr txBox="1"/>
          <p:nvPr/>
        </p:nvSpPr>
        <p:spPr>
          <a:xfrm>
            <a:off x="1993254" y="2263431"/>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244" name="Google Shape;244;p4"/>
          <p:cNvSpPr txBox="1"/>
          <p:nvPr/>
        </p:nvSpPr>
        <p:spPr>
          <a:xfrm>
            <a:off x="8009008" y="1801113"/>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245" name="Google Shape;245;p4"/>
          <p:cNvSpPr txBox="1"/>
          <p:nvPr/>
        </p:nvSpPr>
        <p:spPr>
          <a:xfrm>
            <a:off x="7983361" y="1313548"/>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246" name="Google Shape;246;p4"/>
          <p:cNvSpPr txBox="1"/>
          <p:nvPr/>
        </p:nvSpPr>
        <p:spPr>
          <a:xfrm>
            <a:off x="3335563" y="1272421"/>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247" name="Google Shape;247;p4"/>
          <p:cNvSpPr txBox="1"/>
          <p:nvPr/>
        </p:nvSpPr>
        <p:spPr>
          <a:xfrm>
            <a:off x="7061686" y="2688037"/>
            <a:ext cx="720081" cy="176941"/>
          </a:xfrm>
          <a:prstGeom prst="rect">
            <a:avLst/>
          </a:prstGeom>
          <a:noFill/>
          <a:ln>
            <a:noFill/>
          </a:ln>
        </p:spPr>
        <p:txBody>
          <a:bodyPr spcFirstLastPara="1" wrap="square" lIns="68569" tIns="34275" rIns="68569" bIns="34275" anchor="t" anchorCtr="0">
            <a:spAutoFit/>
          </a:bodyPr>
          <a:lstStyle/>
          <a:p>
            <a:pPr algn="r"/>
            <a:r>
              <a:rPr lang="fr-FR" sz="700" i="1" dirty="0">
                <a:solidFill>
                  <a:schemeClr val="dk1"/>
                </a:solidFill>
                <a:latin typeface="Calibri"/>
                <a:ea typeface="Calibri"/>
                <a:cs typeface="Calibri"/>
                <a:sym typeface="Calibri"/>
              </a:rPr>
              <a:t>AVIS D'EXPERTS</a:t>
            </a:r>
            <a:endParaRPr sz="1350" dirty="0"/>
          </a:p>
        </p:txBody>
      </p:sp>
      <p:sp>
        <p:nvSpPr>
          <p:cNvPr id="2" name="Google Shape;119;p1">
            <a:extLst>
              <a:ext uri="{FF2B5EF4-FFF2-40B4-BE49-F238E27FC236}">
                <a16:creationId xmlns:a16="http://schemas.microsoft.com/office/drawing/2014/main" id="{6D4BCECB-28A5-6DC1-866D-0287441630C6}"/>
              </a:ext>
            </a:extLst>
          </p:cNvPr>
          <p:cNvSpPr txBox="1"/>
          <p:nvPr/>
        </p:nvSpPr>
        <p:spPr>
          <a:xfrm>
            <a:off x="19050" y="4889615"/>
            <a:ext cx="4433359" cy="253885"/>
          </a:xfrm>
          <a:prstGeom prst="rect">
            <a:avLst/>
          </a:prstGeom>
          <a:noFill/>
          <a:ln>
            <a:noFill/>
          </a:ln>
        </p:spPr>
        <p:txBody>
          <a:bodyPr spcFirstLastPara="1" wrap="square" lIns="68569" tIns="34275" rIns="68569" bIns="34275" anchor="t" anchorCtr="0">
            <a:spAutoFit/>
          </a:bodyPr>
          <a:lstStyle/>
          <a:p>
            <a:r>
              <a:rPr lang="fr-FR" sz="1200" b="1" dirty="0">
                <a:solidFill>
                  <a:schemeClr val="dk1"/>
                </a:solidFill>
              </a:rPr>
              <a:t>Figure 4. Prise en charge d’une hémorragie sous HNF</a:t>
            </a:r>
            <a:endParaRPr sz="1350" dirty="0"/>
          </a:p>
        </p:txBody>
      </p:sp>
      <p:pic>
        <p:nvPicPr>
          <p:cNvPr id="3" name="Image 2" descr="Une image contenant texte, capture d’écran, Police, logo&#10;&#10;Description générée automatiquement">
            <a:extLst>
              <a:ext uri="{FF2B5EF4-FFF2-40B4-BE49-F238E27FC236}">
                <a16:creationId xmlns:a16="http://schemas.microsoft.com/office/drawing/2014/main" id="{648D0B9C-EC47-DDB5-5E5F-8F583387DA12}"/>
              </a:ext>
            </a:extLst>
          </p:cNvPr>
          <p:cNvPicPr>
            <a:picLocks noChangeAspect="1"/>
          </p:cNvPicPr>
          <p:nvPr/>
        </p:nvPicPr>
        <p:blipFill rotWithShape="1">
          <a:blip r:embed="rId3"/>
          <a:srcRect b="76436"/>
          <a:stretch/>
        </p:blipFill>
        <p:spPr>
          <a:xfrm>
            <a:off x="10886" y="20704"/>
            <a:ext cx="1927289" cy="387594"/>
          </a:xfrm>
          <a:prstGeom prst="rect">
            <a:avLst/>
          </a:prstGeom>
        </p:spPr>
      </p:pic>
      <p:sp>
        <p:nvSpPr>
          <p:cNvPr id="4" name="ZoneTexte 3">
            <a:extLst>
              <a:ext uri="{FF2B5EF4-FFF2-40B4-BE49-F238E27FC236}">
                <a16:creationId xmlns:a16="http://schemas.microsoft.com/office/drawing/2014/main" id="{0C7A2F57-8983-49A6-5CC0-240F9A8D1FCB}"/>
              </a:ext>
            </a:extLst>
          </p:cNvPr>
          <p:cNvSpPr txBox="1"/>
          <p:nvPr/>
        </p:nvSpPr>
        <p:spPr>
          <a:xfrm>
            <a:off x="6629400" y="3179449"/>
            <a:ext cx="2514600" cy="338554"/>
          </a:xfrm>
          <a:prstGeom prst="rect">
            <a:avLst/>
          </a:prstGeom>
          <a:noFill/>
        </p:spPr>
        <p:txBody>
          <a:bodyPr wrap="square" rtlCol="0">
            <a:spAutoFit/>
          </a:bodyPr>
          <a:lstStyle/>
          <a:p>
            <a:r>
              <a:rPr lang="fr-FR" sz="1600" b="1" dirty="0">
                <a:solidFill>
                  <a:srgbClr val="FF0000"/>
                </a:solidFill>
              </a:rPr>
              <a:t>1/2 vie HNF 60-120min</a:t>
            </a:r>
          </a:p>
        </p:txBody>
      </p:sp>
      <p:sp>
        <p:nvSpPr>
          <p:cNvPr id="5" name="Ellipse 4">
            <a:extLst>
              <a:ext uri="{FF2B5EF4-FFF2-40B4-BE49-F238E27FC236}">
                <a16:creationId xmlns:a16="http://schemas.microsoft.com/office/drawing/2014/main" id="{2B14689F-5551-4863-5C2A-2B4278E47869}"/>
              </a:ext>
            </a:extLst>
          </p:cNvPr>
          <p:cNvSpPr/>
          <p:nvPr/>
        </p:nvSpPr>
        <p:spPr>
          <a:xfrm>
            <a:off x="1798258" y="2964179"/>
            <a:ext cx="1021143" cy="460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6" name="Ellipse 5">
            <a:extLst>
              <a:ext uri="{FF2B5EF4-FFF2-40B4-BE49-F238E27FC236}">
                <a16:creationId xmlns:a16="http://schemas.microsoft.com/office/drawing/2014/main" id="{D1B40695-2873-FFD2-753F-ACBF963C37E9}"/>
              </a:ext>
            </a:extLst>
          </p:cNvPr>
          <p:cNvSpPr/>
          <p:nvPr/>
        </p:nvSpPr>
        <p:spPr>
          <a:xfrm>
            <a:off x="551811" y="2967689"/>
            <a:ext cx="1246447" cy="45747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7" name="Rectangle 6">
            <a:extLst>
              <a:ext uri="{FF2B5EF4-FFF2-40B4-BE49-F238E27FC236}">
                <a16:creationId xmlns:a16="http://schemas.microsoft.com/office/drawing/2014/main" id="{4F9CA1AE-6A89-E4F4-6E54-9F7A88EE04C0}"/>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Google Shape;365;p39">
            <a:extLst>
              <a:ext uri="{FF2B5EF4-FFF2-40B4-BE49-F238E27FC236}">
                <a16:creationId xmlns:a16="http://schemas.microsoft.com/office/drawing/2014/main" id="{20622D40-86DD-BD90-2A85-394A2DA83A13}"/>
              </a:ext>
            </a:extLst>
          </p:cNvPr>
          <p:cNvSpPr txBox="1">
            <a:spLocks/>
          </p:cNvSpPr>
          <p:nvPr/>
        </p:nvSpPr>
        <p:spPr>
          <a:xfrm>
            <a:off x="-1618844"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HNF curatif</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
          <p:cNvSpPr txBox="1"/>
          <p:nvPr/>
        </p:nvSpPr>
        <p:spPr>
          <a:xfrm>
            <a:off x="1904365" y="684299"/>
            <a:ext cx="2412742"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a:solidFill>
                  <a:schemeClr val="dk1"/>
                </a:solidFill>
              </a:rPr>
              <a:t>Hémorragie grave</a:t>
            </a:r>
            <a:endParaRPr sz="1000">
              <a:solidFill>
                <a:schemeClr val="dk1"/>
              </a:solidFill>
            </a:endParaRPr>
          </a:p>
        </p:txBody>
      </p:sp>
      <p:sp>
        <p:nvSpPr>
          <p:cNvPr id="254" name="Google Shape;254;p5"/>
          <p:cNvSpPr txBox="1"/>
          <p:nvPr/>
        </p:nvSpPr>
        <p:spPr>
          <a:xfrm>
            <a:off x="3032962" y="246225"/>
            <a:ext cx="3097212" cy="223108"/>
          </a:xfrm>
          <a:prstGeom prst="rect">
            <a:avLst/>
          </a:prstGeom>
          <a:solidFill>
            <a:srgbClr val="9CA8D3"/>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b="1">
                <a:solidFill>
                  <a:schemeClr val="dk1"/>
                </a:solidFill>
              </a:rPr>
              <a:t>Hémorragie sous HBPM à dose </a:t>
            </a:r>
            <a:r>
              <a:rPr lang="fr-FR" sz="1000" b="1" u="sng">
                <a:solidFill>
                  <a:schemeClr val="dk1"/>
                </a:solidFill>
              </a:rPr>
              <a:t>curative</a:t>
            </a:r>
            <a:endParaRPr sz="1000" b="1" u="sng">
              <a:solidFill>
                <a:schemeClr val="dk1"/>
              </a:solidFill>
            </a:endParaRPr>
          </a:p>
        </p:txBody>
      </p:sp>
      <p:sp>
        <p:nvSpPr>
          <p:cNvPr id="255" name="Google Shape;255;p5"/>
          <p:cNvSpPr txBox="1"/>
          <p:nvPr/>
        </p:nvSpPr>
        <p:spPr>
          <a:xfrm>
            <a:off x="5272871" y="684299"/>
            <a:ext cx="3082922" cy="223108"/>
          </a:xfrm>
          <a:prstGeom prst="rect">
            <a:avLst/>
          </a:prstGeom>
          <a:solidFill>
            <a:schemeClr val="accent1">
              <a:lumMod val="60000"/>
              <a:lumOff val="4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a:solidFill>
                  <a:schemeClr val="dk1"/>
                </a:solidFill>
              </a:rPr>
              <a:t>Hémorragie non grave</a:t>
            </a:r>
            <a:endParaRPr sz="1000">
              <a:solidFill>
                <a:schemeClr val="dk1"/>
              </a:solidFill>
            </a:endParaRPr>
          </a:p>
        </p:txBody>
      </p:sp>
      <p:cxnSp>
        <p:nvCxnSpPr>
          <p:cNvPr id="256" name="Google Shape;256;p5"/>
          <p:cNvCxnSpPr/>
          <p:nvPr/>
        </p:nvCxnSpPr>
        <p:spPr>
          <a:xfrm rot="5400000">
            <a:off x="3530861" y="572455"/>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257" name="Google Shape;257;p5"/>
          <p:cNvCxnSpPr/>
          <p:nvPr/>
        </p:nvCxnSpPr>
        <p:spPr>
          <a:xfrm rot="5400000">
            <a:off x="5550298" y="576013"/>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258" name="Google Shape;258;p5"/>
          <p:cNvCxnSpPr/>
          <p:nvPr/>
        </p:nvCxnSpPr>
        <p:spPr>
          <a:xfrm rot="5400000">
            <a:off x="6715117" y="1003886"/>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259" name="Google Shape;259;p5"/>
          <p:cNvSpPr txBox="1"/>
          <p:nvPr/>
        </p:nvSpPr>
        <p:spPr>
          <a:xfrm>
            <a:off x="1326660" y="1518734"/>
            <a:ext cx="3537816" cy="192330"/>
          </a:xfrm>
          <a:prstGeom prst="rect">
            <a:avLst/>
          </a:prstGeom>
          <a:solidFill>
            <a:schemeClr val="accent1">
              <a:lumMod val="20000"/>
              <a:lumOff val="80000"/>
            </a:schemeClr>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rgbClr val="000000"/>
              </a:buClr>
              <a:buSzPts val="1333"/>
            </a:pPr>
            <a:r>
              <a:rPr lang="fr-FR" sz="1000"/>
              <a:t>Mesure de la concentration en HBPM (anti-Xa HBPM)</a:t>
            </a:r>
            <a:endParaRPr sz="1000">
              <a:highlight>
                <a:srgbClr val="FFFF00"/>
              </a:highlight>
            </a:endParaRPr>
          </a:p>
        </p:txBody>
      </p:sp>
      <p:graphicFrame>
        <p:nvGraphicFramePr>
          <p:cNvPr id="260" name="Google Shape;260;p5"/>
          <p:cNvGraphicFramePr/>
          <p:nvPr/>
        </p:nvGraphicFramePr>
        <p:xfrm>
          <a:off x="198215" y="3394274"/>
          <a:ext cx="4808477" cy="1303060"/>
        </p:xfrm>
        <a:graphic>
          <a:graphicData uri="http://schemas.openxmlformats.org/drawingml/2006/table">
            <a:tbl>
              <a:tblPr firstRow="1" bandRow="1">
                <a:noFill/>
              </a:tblPr>
              <a:tblGrid>
                <a:gridCol w="1011488">
                  <a:extLst>
                    <a:ext uri="{9D8B030D-6E8A-4147-A177-3AD203B41FA5}">
                      <a16:colId xmlns:a16="http://schemas.microsoft.com/office/drawing/2014/main" val="20000"/>
                    </a:ext>
                  </a:extLst>
                </a:gridCol>
                <a:gridCol w="1131432">
                  <a:extLst>
                    <a:ext uri="{9D8B030D-6E8A-4147-A177-3AD203B41FA5}">
                      <a16:colId xmlns:a16="http://schemas.microsoft.com/office/drawing/2014/main" val="20001"/>
                    </a:ext>
                  </a:extLst>
                </a:gridCol>
                <a:gridCol w="2665557">
                  <a:extLst>
                    <a:ext uri="{9D8B030D-6E8A-4147-A177-3AD203B41FA5}">
                      <a16:colId xmlns:a16="http://schemas.microsoft.com/office/drawing/2014/main" val="20002"/>
                    </a:ext>
                  </a:extLst>
                </a:gridCol>
              </a:tblGrid>
              <a:tr h="457208">
                <a:tc>
                  <a:txBody>
                    <a:bodyPr/>
                    <a:lstStyle/>
                    <a:p>
                      <a:pPr marL="0" marR="0" lvl="0" indent="0" algn="ctr" rtl="0">
                        <a:spcBef>
                          <a:spcPts val="0"/>
                        </a:spcBef>
                        <a:spcAft>
                          <a:spcPts val="0"/>
                        </a:spcAft>
                        <a:buNone/>
                      </a:pPr>
                      <a:endParaRPr sz="900" b="1" u="none" strike="noStrike" cap="none">
                        <a:latin typeface="Arial"/>
                        <a:ea typeface="Arial"/>
                        <a:cs typeface="Arial"/>
                        <a:sym typeface="Arial"/>
                      </a:endParaRPr>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900" b="1" u="none" strike="noStrike" cap="none">
                          <a:latin typeface="Arial"/>
                          <a:ea typeface="Arial"/>
                          <a:cs typeface="Arial"/>
                          <a:sym typeface="Arial"/>
                        </a:rPr>
                        <a:t>Dernière administration d’HBPM</a:t>
                      </a:r>
                      <a:endParaRPr sz="900" b="1" u="none" strike="noStrike" cap="none">
                        <a:latin typeface="Arial"/>
                        <a:ea typeface="Arial"/>
                        <a:cs typeface="Arial"/>
                        <a:sym typeface="Arial"/>
                      </a:endParaRPr>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900" b="1" u="none" strike="noStrike" cap="none">
                          <a:latin typeface="Arial"/>
                          <a:ea typeface="Arial"/>
                          <a:cs typeface="Arial"/>
                          <a:sym typeface="Arial"/>
                        </a:rPr>
                        <a:t>Sulfate de protamine</a:t>
                      </a:r>
                      <a:endParaRPr sz="900"/>
                    </a:p>
                  </a:txBody>
                  <a:tcPr marL="68588" marR="68588" marT="34294" marB="34294" anchor="ctr">
                    <a:solidFill>
                      <a:srgbClr val="F2F2F2"/>
                    </a:solidFill>
                  </a:tcPr>
                </a:tc>
                <a:extLst>
                  <a:ext uri="{0D108BD9-81ED-4DB2-BD59-A6C34878D82A}">
                    <a16:rowId xmlns:a16="http://schemas.microsoft.com/office/drawing/2014/main" val="10000"/>
                  </a:ext>
                </a:extLst>
              </a:tr>
              <a:tr h="198128">
                <a:tc rowSpan="2">
                  <a:txBody>
                    <a:bodyPr/>
                    <a:lstStyle/>
                    <a:p>
                      <a:pPr marL="0" marR="0" lvl="0" indent="0" algn="ctr" rtl="0">
                        <a:spcBef>
                          <a:spcPts val="0"/>
                        </a:spcBef>
                        <a:spcAft>
                          <a:spcPts val="0"/>
                        </a:spcAft>
                        <a:buNone/>
                      </a:pPr>
                      <a:r>
                        <a:rPr lang="fr-FR" sz="900" u="none" strike="noStrike" cap="none">
                          <a:solidFill>
                            <a:schemeClr val="dk1"/>
                          </a:solidFill>
                          <a:latin typeface="Arial"/>
                          <a:ea typeface="Arial"/>
                          <a:cs typeface="Arial"/>
                          <a:sym typeface="Arial"/>
                        </a:rPr>
                        <a:t>tinzaparine, daltéparine</a:t>
                      </a:r>
                      <a:endParaRPr sz="900" u="none" strike="noStrike" cap="none">
                        <a:solidFill>
                          <a:schemeClr val="dk1"/>
                        </a:solidFill>
                        <a:latin typeface="Arial"/>
                        <a:ea typeface="Arial"/>
                        <a:cs typeface="Arial"/>
                        <a:sym typeface="Arial"/>
                      </a:endParaRPr>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900" u="none" strike="noStrike" cap="none">
                          <a:latin typeface="Arial"/>
                          <a:ea typeface="Arial"/>
                          <a:cs typeface="Arial"/>
                          <a:sym typeface="Arial"/>
                        </a:rPr>
                        <a:t>≤ 8 heures</a:t>
                      </a:r>
                      <a:endParaRPr sz="900" u="none" strike="noStrike" cap="none">
                        <a:latin typeface="Arial"/>
                        <a:ea typeface="Arial"/>
                        <a:cs typeface="Arial"/>
                        <a:sym typeface="Arial"/>
                      </a:endParaRPr>
                    </a:p>
                  </a:txBody>
                  <a:tcPr marL="68588" marR="68588" marT="34294" marB="34294" anchor="ctr"/>
                </a:tc>
                <a:tc>
                  <a:txBody>
                    <a:bodyPr/>
                    <a:lstStyle/>
                    <a:p>
                      <a:pPr marL="0" marR="0" lvl="0" indent="0" algn="ctr" rtl="0">
                        <a:spcBef>
                          <a:spcPts val="0"/>
                        </a:spcBef>
                        <a:spcAft>
                          <a:spcPts val="0"/>
                        </a:spcAft>
                        <a:buNone/>
                      </a:pPr>
                      <a:r>
                        <a:rPr lang="fr-FR" sz="900" u="none" strike="noStrike" cap="none">
                          <a:solidFill>
                            <a:schemeClr val="dk1"/>
                          </a:solidFill>
                          <a:latin typeface="Arial"/>
                          <a:ea typeface="Arial"/>
                          <a:cs typeface="Arial"/>
                          <a:sym typeface="Arial"/>
                        </a:rPr>
                        <a:t>1 mg pour 100 UI d'HBPM administrées </a:t>
                      </a:r>
                      <a:endParaRPr sz="900"/>
                    </a:p>
                  </a:txBody>
                  <a:tcPr marL="68588" marR="68588" marT="34294" marB="34294" anchor="ctr"/>
                </a:tc>
                <a:extLst>
                  <a:ext uri="{0D108BD9-81ED-4DB2-BD59-A6C34878D82A}">
                    <a16:rowId xmlns:a16="http://schemas.microsoft.com/office/drawing/2014/main" val="10001"/>
                  </a:ext>
                </a:extLst>
              </a:tr>
              <a:tr h="198128">
                <a:tc vMerge="1">
                  <a:txBody>
                    <a:bodyPr/>
                    <a:lstStyle/>
                    <a:p>
                      <a:endParaRPr lang="fr-FR"/>
                    </a:p>
                  </a:txBody>
                  <a:tcPr/>
                </a:tc>
                <a:tc>
                  <a:txBody>
                    <a:bodyPr/>
                    <a:lstStyle/>
                    <a:p>
                      <a:pPr marL="0" marR="0" lvl="0" indent="0" algn="ctr" rtl="0">
                        <a:spcBef>
                          <a:spcPts val="0"/>
                        </a:spcBef>
                        <a:spcAft>
                          <a:spcPts val="0"/>
                        </a:spcAft>
                        <a:buNone/>
                      </a:pPr>
                      <a:r>
                        <a:rPr lang="fr-FR" sz="900" u="none" strike="noStrike" cap="none">
                          <a:latin typeface="Arial"/>
                          <a:ea typeface="Arial"/>
                          <a:cs typeface="Arial"/>
                          <a:sym typeface="Arial"/>
                        </a:rPr>
                        <a:t>&gt; 8 heures</a:t>
                      </a:r>
                      <a:endParaRPr sz="900" u="none" strike="noStrike" cap="none">
                        <a:latin typeface="Arial"/>
                        <a:ea typeface="Arial"/>
                        <a:cs typeface="Arial"/>
                        <a:sym typeface="Arial"/>
                      </a:endParaRPr>
                    </a:p>
                  </a:txBody>
                  <a:tcPr marL="68588" marR="68588" marT="34294" marB="34294" anchor="ctr"/>
                </a:tc>
                <a:tc>
                  <a:txBody>
                    <a:bodyPr/>
                    <a:lstStyle/>
                    <a:p>
                      <a:pPr marL="0" marR="0" lvl="0" indent="0" algn="ctr" rtl="0">
                        <a:spcBef>
                          <a:spcPts val="0"/>
                        </a:spcBef>
                        <a:spcAft>
                          <a:spcPts val="0"/>
                        </a:spcAft>
                        <a:buNone/>
                      </a:pPr>
                      <a:r>
                        <a:rPr lang="fr-FR" sz="900" u="none" strike="noStrike" cap="none">
                          <a:solidFill>
                            <a:schemeClr val="dk1"/>
                          </a:solidFill>
                          <a:latin typeface="Arial"/>
                          <a:ea typeface="Arial"/>
                          <a:cs typeface="Arial"/>
                          <a:sym typeface="Arial"/>
                        </a:rPr>
                        <a:t>Non systématique</a:t>
                      </a:r>
                      <a:endParaRPr sz="900" u="none" strike="noStrike" cap="none">
                        <a:solidFill>
                          <a:schemeClr val="dk1"/>
                        </a:solidFill>
                        <a:latin typeface="Arial"/>
                        <a:ea typeface="Arial"/>
                        <a:cs typeface="Arial"/>
                        <a:sym typeface="Arial"/>
                      </a:endParaRPr>
                    </a:p>
                  </a:txBody>
                  <a:tcPr marL="68588" marR="68588" marT="34294" marB="34294" anchor="ctr"/>
                </a:tc>
                <a:extLst>
                  <a:ext uri="{0D108BD9-81ED-4DB2-BD59-A6C34878D82A}">
                    <a16:rowId xmlns:a16="http://schemas.microsoft.com/office/drawing/2014/main" val="10002"/>
                  </a:ext>
                </a:extLst>
              </a:tr>
              <a:tr h="198128">
                <a:tc rowSpan="2">
                  <a:txBody>
                    <a:bodyPr/>
                    <a:lstStyle/>
                    <a:p>
                      <a:pPr marL="0" marR="0" lvl="0" indent="0" algn="ctr" rtl="0">
                        <a:spcBef>
                          <a:spcPts val="0"/>
                        </a:spcBef>
                        <a:spcAft>
                          <a:spcPts val="0"/>
                        </a:spcAft>
                        <a:buNone/>
                      </a:pPr>
                      <a:r>
                        <a:rPr lang="fr-FR" sz="900" u="none" strike="noStrike" cap="none">
                          <a:solidFill>
                            <a:schemeClr val="dk1"/>
                          </a:solidFill>
                          <a:latin typeface="Arial"/>
                          <a:ea typeface="Arial"/>
                          <a:cs typeface="Arial"/>
                          <a:sym typeface="Arial"/>
                        </a:rPr>
                        <a:t>enoxaparine, nadroparine</a:t>
                      </a:r>
                      <a:endParaRPr sz="900" u="none" strike="noStrike" cap="none">
                        <a:solidFill>
                          <a:schemeClr val="dk1"/>
                        </a:solidFill>
                        <a:latin typeface="Arial"/>
                        <a:ea typeface="Arial"/>
                        <a:cs typeface="Arial"/>
                        <a:sym typeface="Arial"/>
                      </a:endParaRPr>
                    </a:p>
                  </a:txBody>
                  <a:tcPr marL="68588" marR="68588" marT="34294" marB="34294" anchor="ctr">
                    <a:solidFill>
                      <a:srgbClr val="F2F2F2"/>
                    </a:solidFill>
                  </a:tcPr>
                </a:tc>
                <a:tc>
                  <a:txBody>
                    <a:bodyPr/>
                    <a:lstStyle/>
                    <a:p>
                      <a:pPr marL="0" marR="0" lvl="0" indent="0" algn="ctr" rtl="0">
                        <a:spcBef>
                          <a:spcPts val="0"/>
                        </a:spcBef>
                        <a:spcAft>
                          <a:spcPts val="0"/>
                        </a:spcAft>
                        <a:buNone/>
                      </a:pPr>
                      <a:r>
                        <a:rPr lang="fr-FR" sz="900" u="none" strike="noStrike" cap="none">
                          <a:latin typeface="Arial"/>
                          <a:ea typeface="Arial"/>
                          <a:cs typeface="Arial"/>
                          <a:sym typeface="Arial"/>
                        </a:rPr>
                        <a:t>≤ 8 heures</a:t>
                      </a:r>
                      <a:endParaRPr sz="900" u="none" strike="noStrike" cap="none">
                        <a:latin typeface="Arial"/>
                        <a:ea typeface="Arial"/>
                        <a:cs typeface="Arial"/>
                        <a:sym typeface="Arial"/>
                      </a:endParaRPr>
                    </a:p>
                  </a:txBody>
                  <a:tcPr marL="68588" marR="68588" marT="34294" marB="34294" anchor="ctr"/>
                </a:tc>
                <a:tc>
                  <a:txBody>
                    <a:bodyPr/>
                    <a:lstStyle/>
                    <a:p>
                      <a:pPr marL="0" marR="0" lvl="0" indent="0" algn="ctr" rtl="0">
                        <a:spcBef>
                          <a:spcPts val="0"/>
                        </a:spcBef>
                        <a:spcAft>
                          <a:spcPts val="0"/>
                        </a:spcAft>
                        <a:buNone/>
                      </a:pPr>
                      <a:r>
                        <a:rPr lang="fr-FR" sz="900" u="none" strike="noStrike" cap="none">
                          <a:solidFill>
                            <a:schemeClr val="dk1"/>
                          </a:solidFill>
                          <a:latin typeface="Arial"/>
                          <a:ea typeface="Arial"/>
                          <a:cs typeface="Arial"/>
                          <a:sym typeface="Arial"/>
                        </a:rPr>
                        <a:t>0,5 mg pour 100 UI d'HBPM administrées.</a:t>
                      </a:r>
                      <a:endParaRPr sz="900"/>
                    </a:p>
                  </a:txBody>
                  <a:tcPr marL="68588" marR="68588" marT="34294" marB="34294" anchor="ctr"/>
                </a:tc>
                <a:extLst>
                  <a:ext uri="{0D108BD9-81ED-4DB2-BD59-A6C34878D82A}">
                    <a16:rowId xmlns:a16="http://schemas.microsoft.com/office/drawing/2014/main" val="10003"/>
                  </a:ext>
                </a:extLst>
              </a:tr>
              <a:tr h="198128">
                <a:tc vMerge="1">
                  <a:txBody>
                    <a:bodyPr/>
                    <a:lstStyle/>
                    <a:p>
                      <a:endParaRPr lang="fr-FR"/>
                    </a:p>
                  </a:txBody>
                  <a:tcPr/>
                </a:tc>
                <a:tc>
                  <a:txBody>
                    <a:bodyPr/>
                    <a:lstStyle/>
                    <a:p>
                      <a:pPr marL="0" marR="0" lvl="0" indent="0" algn="ctr" rtl="0">
                        <a:spcBef>
                          <a:spcPts val="0"/>
                        </a:spcBef>
                        <a:spcAft>
                          <a:spcPts val="0"/>
                        </a:spcAft>
                        <a:buNone/>
                      </a:pPr>
                      <a:r>
                        <a:rPr lang="fr-FR" sz="900" u="none" strike="noStrike" cap="none">
                          <a:latin typeface="Arial"/>
                          <a:ea typeface="Arial"/>
                          <a:cs typeface="Arial"/>
                          <a:sym typeface="Arial"/>
                        </a:rPr>
                        <a:t>&gt; 8 heures</a:t>
                      </a:r>
                      <a:endParaRPr sz="900" u="none" strike="noStrike" cap="none">
                        <a:latin typeface="Arial"/>
                        <a:ea typeface="Arial"/>
                        <a:cs typeface="Arial"/>
                        <a:sym typeface="Arial"/>
                      </a:endParaRPr>
                    </a:p>
                  </a:txBody>
                  <a:tcPr marL="68588" marR="68588" marT="34294" marB="34294" anchor="ctr"/>
                </a:tc>
                <a:tc>
                  <a:txBody>
                    <a:bodyPr/>
                    <a:lstStyle/>
                    <a:p>
                      <a:pPr marL="0" marR="0" lvl="0" indent="0" algn="ctr" rtl="0">
                        <a:spcBef>
                          <a:spcPts val="0"/>
                        </a:spcBef>
                        <a:spcAft>
                          <a:spcPts val="0"/>
                        </a:spcAft>
                        <a:buNone/>
                      </a:pPr>
                      <a:r>
                        <a:rPr lang="fr-FR" sz="900" u="none" strike="noStrike" cap="none">
                          <a:solidFill>
                            <a:schemeClr val="dk1"/>
                          </a:solidFill>
                          <a:latin typeface="Arial"/>
                          <a:ea typeface="Arial"/>
                          <a:cs typeface="Arial"/>
                          <a:sym typeface="Arial"/>
                        </a:rPr>
                        <a:t>Non systématique</a:t>
                      </a:r>
                      <a:endParaRPr sz="900" u="none" strike="noStrike" cap="none">
                        <a:solidFill>
                          <a:schemeClr val="dk1"/>
                        </a:solidFill>
                        <a:latin typeface="Arial"/>
                        <a:ea typeface="Arial"/>
                        <a:cs typeface="Arial"/>
                        <a:sym typeface="Arial"/>
                      </a:endParaRPr>
                    </a:p>
                  </a:txBody>
                  <a:tcPr marL="68588" marR="68588" marT="34294" marB="34294" anchor="ctr"/>
                </a:tc>
                <a:extLst>
                  <a:ext uri="{0D108BD9-81ED-4DB2-BD59-A6C34878D82A}">
                    <a16:rowId xmlns:a16="http://schemas.microsoft.com/office/drawing/2014/main" val="10004"/>
                  </a:ext>
                </a:extLst>
              </a:tr>
            </a:tbl>
          </a:graphicData>
        </a:graphic>
      </p:graphicFrame>
      <p:sp>
        <p:nvSpPr>
          <p:cNvPr id="261" name="Google Shape;261;p5"/>
          <p:cNvSpPr txBox="1"/>
          <p:nvPr/>
        </p:nvSpPr>
        <p:spPr>
          <a:xfrm>
            <a:off x="128213" y="3192169"/>
            <a:ext cx="3373471" cy="176941"/>
          </a:xfrm>
          <a:prstGeom prst="rect">
            <a:avLst/>
          </a:prstGeom>
          <a:noFill/>
          <a:ln>
            <a:noFill/>
          </a:ln>
        </p:spPr>
        <p:txBody>
          <a:bodyPr spcFirstLastPara="1" wrap="square" lIns="68569" tIns="34275" rIns="68569" bIns="34275" anchor="t" anchorCtr="0">
            <a:spAutoFit/>
          </a:bodyPr>
          <a:lstStyle/>
          <a:p>
            <a:r>
              <a:rPr lang="fr-FR" sz="700" b="1" baseline="30000"/>
              <a:t># </a:t>
            </a:r>
            <a:r>
              <a:rPr lang="fr-FR" sz="700" b="1">
                <a:solidFill>
                  <a:schemeClr val="dk1"/>
                </a:solidFill>
              </a:rPr>
              <a:t>Posologie du sulfate de protamine</a:t>
            </a:r>
            <a:endParaRPr sz="700"/>
          </a:p>
        </p:txBody>
      </p:sp>
      <p:cxnSp>
        <p:nvCxnSpPr>
          <p:cNvPr id="262" name="Google Shape;262;p5"/>
          <p:cNvCxnSpPr/>
          <p:nvPr/>
        </p:nvCxnSpPr>
        <p:spPr>
          <a:xfrm>
            <a:off x="2044370" y="1717978"/>
            <a:ext cx="0" cy="273319"/>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263" name="Google Shape;263;p5"/>
          <p:cNvSpPr txBox="1"/>
          <p:nvPr/>
        </p:nvSpPr>
        <p:spPr>
          <a:xfrm>
            <a:off x="1168461" y="2509663"/>
            <a:ext cx="1563097" cy="192330"/>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lnSpc>
                <a:spcPct val="80000"/>
              </a:lnSpc>
              <a:buClr>
                <a:schemeClr val="dk1"/>
              </a:buClr>
              <a:buSzPts val="1333"/>
            </a:pPr>
            <a:r>
              <a:rPr lang="fr-FR" sz="1000" dirty="0">
                <a:solidFill>
                  <a:schemeClr val="dk1"/>
                </a:solidFill>
              </a:rPr>
              <a:t>Protamine (cf. Tableau</a:t>
            </a:r>
            <a:r>
              <a:rPr lang="fr-FR" sz="1000" baseline="30000" dirty="0"/>
              <a:t>#</a:t>
            </a:r>
            <a:r>
              <a:rPr lang="fr-FR" sz="1000" dirty="0">
                <a:solidFill>
                  <a:schemeClr val="dk1"/>
                </a:solidFill>
              </a:rPr>
              <a:t>)</a:t>
            </a:r>
            <a:endParaRPr sz="1350" dirty="0"/>
          </a:p>
        </p:txBody>
      </p:sp>
      <p:sp>
        <p:nvSpPr>
          <p:cNvPr id="264" name="Google Shape;264;p5"/>
          <p:cNvSpPr txBox="1"/>
          <p:nvPr/>
        </p:nvSpPr>
        <p:spPr>
          <a:xfrm>
            <a:off x="3378201" y="1994838"/>
            <a:ext cx="1519529"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Autre hémorragie grave</a:t>
            </a:r>
            <a:endParaRPr sz="1350" dirty="0"/>
          </a:p>
        </p:txBody>
      </p:sp>
      <p:sp>
        <p:nvSpPr>
          <p:cNvPr id="265" name="Google Shape;265;p5"/>
          <p:cNvSpPr txBox="1"/>
          <p:nvPr/>
        </p:nvSpPr>
        <p:spPr>
          <a:xfrm>
            <a:off x="367550" y="1991296"/>
            <a:ext cx="2944950" cy="223108"/>
          </a:xfrm>
          <a:prstGeom prst="rect">
            <a:avLst/>
          </a:prstGeom>
          <a:solidFill>
            <a:srgbClr val="618ECD"/>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gn="ctr">
              <a:buClr>
                <a:schemeClr val="dk1"/>
              </a:buClr>
              <a:buSzPts val="1333"/>
            </a:pPr>
            <a:r>
              <a:rPr lang="fr-FR" sz="1000" dirty="0">
                <a:solidFill>
                  <a:schemeClr val="dk1"/>
                </a:solidFill>
              </a:rPr>
              <a:t>Hémorragie intracrânienne ou choc hémorragique</a:t>
            </a:r>
            <a:endParaRPr sz="1000" dirty="0">
              <a:solidFill>
                <a:schemeClr val="dk1"/>
              </a:solidFill>
            </a:endParaRPr>
          </a:p>
        </p:txBody>
      </p:sp>
      <p:cxnSp>
        <p:nvCxnSpPr>
          <p:cNvPr id="266" name="Google Shape;266;p5"/>
          <p:cNvCxnSpPr/>
          <p:nvPr/>
        </p:nvCxnSpPr>
        <p:spPr>
          <a:xfrm flipH="1">
            <a:off x="2038401" y="2223687"/>
            <a:ext cx="1589" cy="264018"/>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267" name="Google Shape;267;p5"/>
          <p:cNvCxnSpPr/>
          <p:nvPr/>
        </p:nvCxnSpPr>
        <p:spPr>
          <a:xfrm flipH="1">
            <a:off x="4129659" y="2226474"/>
            <a:ext cx="1" cy="261231"/>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sp>
        <p:nvSpPr>
          <p:cNvPr id="268" name="Google Shape;268;p5"/>
          <p:cNvSpPr txBox="1"/>
          <p:nvPr/>
        </p:nvSpPr>
        <p:spPr>
          <a:xfrm>
            <a:off x="2834613" y="2517707"/>
            <a:ext cx="4304565" cy="737479"/>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spAutoFit/>
          </a:bodyPr>
          <a:lstStyle/>
          <a:p>
            <a:pPr>
              <a:lnSpc>
                <a:spcPct val="80000"/>
              </a:lnSpc>
              <a:buClr>
                <a:schemeClr val="dk1"/>
              </a:buClr>
              <a:buSzPts val="1330"/>
            </a:pPr>
            <a:r>
              <a:rPr lang="fr-FR" sz="998" dirty="0">
                <a:solidFill>
                  <a:schemeClr val="dk1"/>
                </a:solidFill>
              </a:rPr>
              <a:t>Discuter protamine au cas par cas :</a:t>
            </a:r>
            <a:endParaRPr sz="1350" dirty="0"/>
          </a:p>
          <a:p>
            <a:pPr>
              <a:lnSpc>
                <a:spcPct val="80000"/>
              </a:lnSpc>
              <a:spcBef>
                <a:spcPts val="700"/>
              </a:spcBef>
              <a:buClr>
                <a:schemeClr val="dk1"/>
              </a:buClr>
              <a:buSzPts val="1330"/>
            </a:pPr>
            <a:r>
              <a:rPr lang="fr-FR" sz="998" dirty="0">
                <a:solidFill>
                  <a:schemeClr val="dk1"/>
                </a:solidFill>
              </a:rPr>
              <a:t>- selon type d'hémorragie, efficacité du geste hémostatique</a:t>
            </a:r>
            <a:endParaRPr sz="1350" dirty="0"/>
          </a:p>
          <a:p>
            <a:pPr algn="just">
              <a:spcBef>
                <a:spcPts val="200"/>
              </a:spcBef>
              <a:buClr>
                <a:schemeClr val="dk1"/>
              </a:buClr>
              <a:buSzPts val="1330"/>
            </a:pPr>
            <a:r>
              <a:rPr lang="fr-FR" sz="998" dirty="0">
                <a:solidFill>
                  <a:schemeClr val="dk1"/>
                </a:solidFill>
              </a:rPr>
              <a:t>- selon niveau anti-</a:t>
            </a:r>
            <a:r>
              <a:rPr lang="fr-FR" sz="998" dirty="0" err="1">
                <a:solidFill>
                  <a:schemeClr val="dk1"/>
                </a:solidFill>
              </a:rPr>
              <a:t>Xa</a:t>
            </a:r>
            <a:r>
              <a:rPr lang="fr-FR" sz="998" dirty="0">
                <a:solidFill>
                  <a:schemeClr val="dk1"/>
                </a:solidFill>
              </a:rPr>
              <a:t> (</a:t>
            </a:r>
            <a:r>
              <a:rPr lang="fr-FR" sz="998" dirty="0"/>
              <a:t>pas d’</a:t>
            </a:r>
            <a:r>
              <a:rPr lang="fr-FR" sz="998" dirty="0" err="1"/>
              <a:t>antagonisation</a:t>
            </a:r>
            <a:r>
              <a:rPr lang="fr-FR" sz="998" dirty="0"/>
              <a:t> si anti-</a:t>
            </a:r>
            <a:r>
              <a:rPr lang="fr-FR" sz="998" dirty="0" err="1"/>
              <a:t>Xa</a:t>
            </a:r>
            <a:r>
              <a:rPr lang="fr-FR" sz="998" dirty="0"/>
              <a:t> HBPM ≤ 0,2 UI/ml) et</a:t>
            </a:r>
            <a:r>
              <a:rPr lang="fr-FR" sz="998" dirty="0">
                <a:latin typeface="Times New Roman"/>
                <a:ea typeface="Times New Roman"/>
                <a:cs typeface="Times New Roman"/>
                <a:sym typeface="Times New Roman"/>
              </a:rPr>
              <a:t> </a:t>
            </a:r>
            <a:r>
              <a:rPr lang="fr-FR" sz="998" dirty="0">
                <a:solidFill>
                  <a:schemeClr val="dk1"/>
                </a:solidFill>
              </a:rPr>
              <a:t>fonction rénale</a:t>
            </a:r>
            <a:endParaRPr sz="1350" dirty="0"/>
          </a:p>
        </p:txBody>
      </p:sp>
      <p:cxnSp>
        <p:nvCxnSpPr>
          <p:cNvPr id="269" name="Google Shape;269;p5"/>
          <p:cNvCxnSpPr/>
          <p:nvPr/>
        </p:nvCxnSpPr>
        <p:spPr>
          <a:xfrm>
            <a:off x="4259202" y="1724203"/>
            <a:ext cx="0" cy="267093"/>
          </a:xfrm>
          <a:prstGeom prst="straightConnector1">
            <a:avLst/>
          </a:prstGeom>
          <a:noFill/>
          <a:ln w="22225" cap="flat" cmpd="sng">
            <a:solidFill>
              <a:schemeClr val="dk1"/>
            </a:solidFill>
            <a:prstDash val="solid"/>
            <a:round/>
            <a:headEnd type="none" w="med" len="med"/>
            <a:tailEnd type="triangle" w="med" len="med"/>
          </a:ln>
          <a:effectLst>
            <a:outerShdw blurRad="40000" dist="20000" dir="5400000" rotWithShape="0">
              <a:srgbClr val="808080">
                <a:alpha val="37647"/>
              </a:srgbClr>
            </a:outerShdw>
          </a:effectLst>
        </p:spPr>
      </p:cxnSp>
      <p:cxnSp>
        <p:nvCxnSpPr>
          <p:cNvPr id="270" name="Google Shape;270;p5"/>
          <p:cNvCxnSpPr>
            <a:cxnSpLocks/>
          </p:cNvCxnSpPr>
          <p:nvPr/>
        </p:nvCxnSpPr>
        <p:spPr>
          <a:xfrm>
            <a:off x="3107561" y="909511"/>
            <a:ext cx="2352" cy="21602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271" name="Google Shape;271;p5"/>
          <p:cNvSpPr txBox="1"/>
          <p:nvPr/>
        </p:nvSpPr>
        <p:spPr>
          <a:xfrm>
            <a:off x="1904365" y="1131171"/>
            <a:ext cx="2415918" cy="223108"/>
          </a:xfrm>
          <a:prstGeom prst="rect">
            <a:avLst/>
          </a:prstGeom>
          <a:solidFill>
            <a:srgbClr val="F7F6E4"/>
          </a:solidFill>
          <a:ln w="9525" cap="flat" cmpd="sng">
            <a:solidFill>
              <a:srgbClr val="C00000"/>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000000"/>
              </a:buClr>
              <a:buSzPts val="1333"/>
            </a:pPr>
            <a:r>
              <a:rPr lang="fr-FR" sz="1000" dirty="0"/>
              <a:t>Geste hémostatique dès que possible</a:t>
            </a:r>
            <a:endParaRPr sz="1000" dirty="0"/>
          </a:p>
        </p:txBody>
      </p:sp>
      <p:sp>
        <p:nvSpPr>
          <p:cNvPr id="272" name="Google Shape;272;p5"/>
          <p:cNvSpPr txBox="1"/>
          <p:nvPr/>
        </p:nvSpPr>
        <p:spPr>
          <a:xfrm>
            <a:off x="5268108" y="1510628"/>
            <a:ext cx="3092448" cy="444084"/>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192882" indent="-192882" algn="ctr">
              <a:buSzPts val="1400"/>
            </a:pPr>
            <a:r>
              <a:rPr lang="fr-FR" sz="1050" dirty="0"/>
              <a:t>Vérifier les modalités du traitement </a:t>
            </a:r>
            <a:endParaRPr sz="1350" dirty="0"/>
          </a:p>
          <a:p>
            <a:pPr marL="192882" indent="-192882" algn="ctr">
              <a:spcBef>
                <a:spcPts val="210"/>
              </a:spcBef>
              <a:buSzPts val="1400"/>
            </a:pPr>
            <a:r>
              <a:rPr lang="fr-FR" sz="1050" dirty="0"/>
              <a:t>(posologie adaptée au poids et fonction rénale)</a:t>
            </a:r>
            <a:endParaRPr sz="1350" dirty="0"/>
          </a:p>
        </p:txBody>
      </p:sp>
      <p:cxnSp>
        <p:nvCxnSpPr>
          <p:cNvPr id="273" name="Google Shape;273;p5"/>
          <p:cNvCxnSpPr/>
          <p:nvPr/>
        </p:nvCxnSpPr>
        <p:spPr>
          <a:xfrm rot="5400000">
            <a:off x="6714323" y="1403584"/>
            <a:ext cx="215901" cy="15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274" name="Google Shape;274;p5"/>
          <p:cNvSpPr txBox="1"/>
          <p:nvPr/>
        </p:nvSpPr>
        <p:spPr>
          <a:xfrm>
            <a:off x="5284044" y="3831539"/>
            <a:ext cx="3206111" cy="785783"/>
          </a:xfrm>
          <a:prstGeom prst="rect">
            <a:avLst/>
          </a:prstGeom>
          <a:solidFill>
            <a:srgbClr val="F2F2F2"/>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192882" indent="-192882">
              <a:buClr>
                <a:schemeClr val="dk1"/>
              </a:buClr>
              <a:buSzPts val="1333"/>
            </a:pPr>
            <a:r>
              <a:rPr lang="fr-FR" sz="700" b="1">
                <a:solidFill>
                  <a:schemeClr val="dk1"/>
                </a:solidFill>
              </a:rPr>
              <a:t>Administration du sulfate de protamine </a:t>
            </a:r>
            <a:r>
              <a:rPr lang="fr-FR" sz="700">
                <a:solidFill>
                  <a:schemeClr val="dk1"/>
                </a:solidFill>
              </a:rPr>
              <a:t>: </a:t>
            </a:r>
            <a:endParaRPr sz="700"/>
          </a:p>
          <a:p>
            <a:pPr>
              <a:spcBef>
                <a:spcPts val="201"/>
              </a:spcBef>
              <a:buClr>
                <a:schemeClr val="dk1"/>
              </a:buClr>
              <a:buSzPts val="1333"/>
            </a:pPr>
            <a:r>
              <a:rPr lang="fr-FR" sz="700">
                <a:solidFill>
                  <a:schemeClr val="dk1"/>
                </a:solidFill>
              </a:rPr>
              <a:t>- 1 mg = 100 U.A.H (unités anti-héparine)</a:t>
            </a:r>
            <a:endParaRPr sz="700"/>
          </a:p>
          <a:p>
            <a:pPr>
              <a:spcBef>
                <a:spcPts val="201"/>
              </a:spcBef>
              <a:buClr>
                <a:schemeClr val="dk1"/>
              </a:buClr>
              <a:buSzPts val="1333"/>
            </a:pPr>
            <a:r>
              <a:rPr lang="fr-FR" sz="700">
                <a:solidFill>
                  <a:schemeClr val="dk1"/>
                </a:solidFill>
              </a:rPr>
              <a:t>- IV lente sur 10 min, pas de limite de dose</a:t>
            </a:r>
            <a:endParaRPr sz="700"/>
          </a:p>
          <a:p>
            <a:pPr>
              <a:spcBef>
                <a:spcPts val="201"/>
              </a:spcBef>
              <a:buClr>
                <a:schemeClr val="dk1"/>
              </a:buClr>
              <a:buSzPts val="1333"/>
            </a:pPr>
            <a:r>
              <a:rPr lang="fr-FR" sz="700">
                <a:solidFill>
                  <a:schemeClr val="dk1"/>
                </a:solidFill>
              </a:rPr>
              <a:t>- Pas de contrôle biologique systématique après protamine.</a:t>
            </a:r>
            <a:endParaRPr sz="700"/>
          </a:p>
        </p:txBody>
      </p:sp>
      <p:sp>
        <p:nvSpPr>
          <p:cNvPr id="275" name="Google Shape;275;p5"/>
          <p:cNvSpPr txBox="1"/>
          <p:nvPr/>
        </p:nvSpPr>
        <p:spPr>
          <a:xfrm>
            <a:off x="5272871" y="1112636"/>
            <a:ext cx="3092448" cy="222174"/>
          </a:xfrm>
          <a:prstGeom prst="rect">
            <a:avLst/>
          </a:prstGeom>
          <a:solidFill>
            <a:srgbClr val="F7F6E4"/>
          </a:solidFill>
          <a:ln w="9525" cap="flat" cmpd="sng">
            <a:solidFill>
              <a:schemeClr val="dk1"/>
            </a:solidFill>
            <a:prstDash val="solid"/>
            <a:miter lim="800000"/>
            <a:headEnd type="none" w="sm" len="sm"/>
            <a:tailEnd type="none" w="sm" len="sm"/>
          </a:ln>
        </p:spPr>
        <p:txBody>
          <a:bodyPr spcFirstLastPara="1" wrap="square" lIns="68569" tIns="34275" rIns="68569" bIns="34275" anchor="t" anchorCtr="0">
            <a:noAutofit/>
          </a:bodyPr>
          <a:lstStyle/>
          <a:p>
            <a:pPr marL="192882" indent="-192882" algn="ctr">
              <a:buClr>
                <a:schemeClr val="dk1"/>
              </a:buClr>
              <a:buSzPts val="1333"/>
            </a:pPr>
            <a:r>
              <a:rPr lang="fr-FR" sz="1000" dirty="0">
                <a:solidFill>
                  <a:schemeClr val="dk1"/>
                </a:solidFill>
              </a:rPr>
              <a:t>Traitement symptomatique et geste hémostatique</a:t>
            </a:r>
            <a:endParaRPr sz="1350" dirty="0"/>
          </a:p>
        </p:txBody>
      </p:sp>
      <p:sp>
        <p:nvSpPr>
          <p:cNvPr id="277" name="Google Shape;277;p5"/>
          <p:cNvSpPr txBox="1"/>
          <p:nvPr/>
        </p:nvSpPr>
        <p:spPr>
          <a:xfrm>
            <a:off x="4295492" y="1690482"/>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278" name="Google Shape;278;p5"/>
          <p:cNvSpPr txBox="1"/>
          <p:nvPr/>
        </p:nvSpPr>
        <p:spPr>
          <a:xfrm>
            <a:off x="2063005" y="2684701"/>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GRADE 2+</a:t>
            </a:r>
            <a:endParaRPr sz="700" i="1">
              <a:solidFill>
                <a:schemeClr val="dk1"/>
              </a:solidFill>
              <a:latin typeface="Calibri"/>
              <a:ea typeface="Calibri"/>
              <a:cs typeface="Calibri"/>
              <a:sym typeface="Calibri"/>
            </a:endParaRPr>
          </a:p>
        </p:txBody>
      </p:sp>
      <p:sp>
        <p:nvSpPr>
          <p:cNvPr id="279" name="Google Shape;279;p5"/>
          <p:cNvSpPr txBox="1"/>
          <p:nvPr/>
        </p:nvSpPr>
        <p:spPr>
          <a:xfrm>
            <a:off x="7770075" y="1934304"/>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280" name="Google Shape;280;p5"/>
          <p:cNvSpPr txBox="1"/>
          <p:nvPr/>
        </p:nvSpPr>
        <p:spPr>
          <a:xfrm>
            <a:off x="7737725" y="1310551"/>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281" name="Google Shape;281;p5"/>
          <p:cNvSpPr txBox="1"/>
          <p:nvPr/>
        </p:nvSpPr>
        <p:spPr>
          <a:xfrm>
            <a:off x="3687322" y="1330205"/>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sp>
        <p:nvSpPr>
          <p:cNvPr id="282" name="Google Shape;282;p5"/>
          <p:cNvSpPr txBox="1"/>
          <p:nvPr/>
        </p:nvSpPr>
        <p:spPr>
          <a:xfrm>
            <a:off x="6522154" y="3257985"/>
            <a:ext cx="720081" cy="176941"/>
          </a:xfrm>
          <a:prstGeom prst="rect">
            <a:avLst/>
          </a:prstGeom>
          <a:noFill/>
          <a:ln>
            <a:noFill/>
          </a:ln>
        </p:spPr>
        <p:txBody>
          <a:bodyPr spcFirstLastPara="1" wrap="square" lIns="68569" tIns="34275" rIns="68569" bIns="34275" anchor="t" anchorCtr="0">
            <a:spAutoFit/>
          </a:bodyPr>
          <a:lstStyle/>
          <a:p>
            <a:pPr algn="r"/>
            <a:r>
              <a:rPr lang="fr-FR" sz="700" i="1">
                <a:solidFill>
                  <a:schemeClr val="dk1"/>
                </a:solidFill>
                <a:latin typeface="Calibri"/>
                <a:ea typeface="Calibri"/>
                <a:cs typeface="Calibri"/>
                <a:sym typeface="Calibri"/>
              </a:rPr>
              <a:t>AVIS D'EXPERTS</a:t>
            </a:r>
            <a:endParaRPr sz="700" i="1">
              <a:solidFill>
                <a:schemeClr val="dk1"/>
              </a:solidFill>
              <a:latin typeface="Calibri"/>
              <a:ea typeface="Calibri"/>
              <a:cs typeface="Calibri"/>
              <a:sym typeface="Calibri"/>
            </a:endParaRPr>
          </a:p>
        </p:txBody>
      </p:sp>
      <p:cxnSp>
        <p:nvCxnSpPr>
          <p:cNvPr id="2" name="Google Shape;270;p5">
            <a:extLst>
              <a:ext uri="{FF2B5EF4-FFF2-40B4-BE49-F238E27FC236}">
                <a16:creationId xmlns:a16="http://schemas.microsoft.com/office/drawing/2014/main" id="{69F3344A-187C-BECB-F838-8A091FE0B3D3}"/>
              </a:ext>
            </a:extLst>
          </p:cNvPr>
          <p:cNvCxnSpPr>
            <a:cxnSpLocks/>
          </p:cNvCxnSpPr>
          <p:nvPr/>
        </p:nvCxnSpPr>
        <p:spPr>
          <a:xfrm>
            <a:off x="3117087" y="1359113"/>
            <a:ext cx="764" cy="152188"/>
          </a:xfrm>
          <a:prstGeom prst="straightConnector1">
            <a:avLst/>
          </a:prstGeom>
          <a:noFill/>
          <a:ln w="22225" cap="flat" cmpd="sng">
            <a:solidFill>
              <a:srgbClr val="000000"/>
            </a:solidFill>
            <a:prstDash val="solid"/>
            <a:round/>
            <a:headEnd type="none" w="med" len="med"/>
            <a:tailEnd type="triangle" w="med" len="med"/>
          </a:ln>
          <a:effectLst>
            <a:outerShdw blurRad="40000" dist="20000" dir="5400000" rotWithShape="0">
              <a:srgbClr val="808080">
                <a:alpha val="37647"/>
              </a:srgbClr>
            </a:outerShdw>
          </a:effectLst>
        </p:spPr>
      </p:cxnSp>
      <p:sp>
        <p:nvSpPr>
          <p:cNvPr id="3" name="Google Shape;119;p1">
            <a:extLst>
              <a:ext uri="{FF2B5EF4-FFF2-40B4-BE49-F238E27FC236}">
                <a16:creationId xmlns:a16="http://schemas.microsoft.com/office/drawing/2014/main" id="{7F4E7514-5419-B09A-2A4F-6FDCA9349243}"/>
              </a:ext>
            </a:extLst>
          </p:cNvPr>
          <p:cNvSpPr txBox="1"/>
          <p:nvPr/>
        </p:nvSpPr>
        <p:spPr>
          <a:xfrm>
            <a:off x="73192" y="4841625"/>
            <a:ext cx="4433359" cy="253885"/>
          </a:xfrm>
          <a:prstGeom prst="rect">
            <a:avLst/>
          </a:prstGeom>
          <a:noFill/>
          <a:ln>
            <a:noFill/>
          </a:ln>
        </p:spPr>
        <p:txBody>
          <a:bodyPr spcFirstLastPara="1" wrap="square" lIns="68569" tIns="34275" rIns="68569" bIns="34275" anchor="t" anchorCtr="0">
            <a:spAutoFit/>
          </a:bodyPr>
          <a:lstStyle/>
          <a:p>
            <a:r>
              <a:rPr lang="fr-FR" sz="1200" b="1" dirty="0">
                <a:solidFill>
                  <a:schemeClr val="dk1"/>
                </a:solidFill>
              </a:rPr>
              <a:t>Figure 5. Prise en charge d’une hémorragie sous HBPM  </a:t>
            </a:r>
            <a:endParaRPr sz="1350" dirty="0"/>
          </a:p>
        </p:txBody>
      </p:sp>
      <p:pic>
        <p:nvPicPr>
          <p:cNvPr id="4" name="Image 3" descr="Une image contenant texte, capture d’écran, Police, logo&#10;&#10;Description générée automatiquement">
            <a:extLst>
              <a:ext uri="{FF2B5EF4-FFF2-40B4-BE49-F238E27FC236}">
                <a16:creationId xmlns:a16="http://schemas.microsoft.com/office/drawing/2014/main" id="{73CEDD86-D457-008B-C002-8EFC895D2275}"/>
              </a:ext>
            </a:extLst>
          </p:cNvPr>
          <p:cNvPicPr>
            <a:picLocks noChangeAspect="1"/>
          </p:cNvPicPr>
          <p:nvPr/>
        </p:nvPicPr>
        <p:blipFill rotWithShape="1">
          <a:blip r:embed="rId3"/>
          <a:srcRect b="76436"/>
          <a:stretch/>
        </p:blipFill>
        <p:spPr>
          <a:xfrm>
            <a:off x="10886" y="20704"/>
            <a:ext cx="1927289" cy="387594"/>
          </a:xfrm>
          <a:prstGeom prst="rect">
            <a:avLst/>
          </a:prstGeom>
        </p:spPr>
      </p:pic>
      <p:sp>
        <p:nvSpPr>
          <p:cNvPr id="5" name="Rectangle 4">
            <a:extLst>
              <a:ext uri="{FF2B5EF4-FFF2-40B4-BE49-F238E27FC236}">
                <a16:creationId xmlns:a16="http://schemas.microsoft.com/office/drawing/2014/main" id="{6C960583-75C5-6D6D-A1DB-3F881D47CB09}"/>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Google Shape;365;p39">
            <a:extLst>
              <a:ext uri="{FF2B5EF4-FFF2-40B4-BE49-F238E27FC236}">
                <a16:creationId xmlns:a16="http://schemas.microsoft.com/office/drawing/2014/main" id="{70B54646-D69E-326B-C360-510956944BB1}"/>
              </a:ext>
            </a:extLst>
          </p:cNvPr>
          <p:cNvSpPr txBox="1">
            <a:spLocks/>
          </p:cNvSpPr>
          <p:nvPr/>
        </p:nvSpPr>
        <p:spPr>
          <a:xfrm>
            <a:off x="-1428955" y="11181"/>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HBPM curatif</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F041C8-3744-F51A-8EB0-1F096C8D5F65}"/>
              </a:ext>
            </a:extLst>
          </p:cNvPr>
          <p:cNvSpPr txBox="1"/>
          <p:nvPr/>
        </p:nvSpPr>
        <p:spPr>
          <a:xfrm>
            <a:off x="181409" y="632662"/>
            <a:ext cx="6418985" cy="584775"/>
          </a:xfrm>
          <a:prstGeom prst="rect">
            <a:avLst/>
          </a:prstGeom>
          <a:noFill/>
        </p:spPr>
        <p:txBody>
          <a:bodyPr wrap="square">
            <a:spAutoFit/>
          </a:bodyPr>
          <a:lstStyle/>
          <a:p>
            <a:pPr defTabSz="685800"/>
            <a:r>
              <a:rPr lang="fr-FR" sz="1600" b="1" dirty="0">
                <a:solidFill>
                  <a:schemeClr val="tx1">
                    <a:lumMod val="75000"/>
                  </a:schemeClr>
                </a:solidFill>
                <a:latin typeface="+mn-lt"/>
                <a:ea typeface="Verdana" panose="020B0604030504040204" pitchFamily="34" charset="0"/>
              </a:rPr>
              <a:t>Protamine </a:t>
            </a:r>
            <a:r>
              <a:rPr lang="fr-FR" sz="1600" b="1" dirty="0" err="1">
                <a:solidFill>
                  <a:schemeClr val="tx1">
                    <a:lumMod val="75000"/>
                  </a:schemeClr>
                </a:solidFill>
                <a:latin typeface="+mn-lt"/>
                <a:ea typeface="Verdana" panose="020B0604030504040204" pitchFamily="34" charset="0"/>
              </a:rPr>
              <a:t>neutralization</a:t>
            </a:r>
            <a:r>
              <a:rPr lang="fr-FR" sz="1600" b="1" dirty="0">
                <a:solidFill>
                  <a:schemeClr val="tx1">
                    <a:lumMod val="75000"/>
                  </a:schemeClr>
                </a:solidFill>
                <a:latin typeface="+mn-lt"/>
                <a:ea typeface="Verdana" panose="020B0604030504040204" pitchFamily="34" charset="0"/>
              </a:rPr>
              <a:t> of </a:t>
            </a:r>
            <a:r>
              <a:rPr lang="fr-FR" sz="1600" b="1" dirty="0" err="1">
                <a:solidFill>
                  <a:schemeClr val="tx1">
                    <a:lumMod val="75000"/>
                  </a:schemeClr>
                </a:solidFill>
                <a:latin typeface="+mn-lt"/>
                <a:ea typeface="Verdana" panose="020B0604030504040204" pitchFamily="34" charset="0"/>
              </a:rPr>
              <a:t>intravenous</a:t>
            </a:r>
            <a:r>
              <a:rPr lang="fr-FR" sz="1600" b="1" dirty="0">
                <a:solidFill>
                  <a:schemeClr val="tx1">
                    <a:lumMod val="75000"/>
                  </a:schemeClr>
                </a:solidFill>
                <a:latin typeface="+mn-lt"/>
                <a:ea typeface="Verdana" panose="020B0604030504040204" pitchFamily="34" charset="0"/>
              </a:rPr>
              <a:t> and </a:t>
            </a:r>
            <a:r>
              <a:rPr lang="fr-FR" sz="1600" b="1" dirty="0" err="1">
                <a:solidFill>
                  <a:schemeClr val="tx1">
                    <a:lumMod val="75000"/>
                  </a:schemeClr>
                </a:solidFill>
                <a:latin typeface="+mn-lt"/>
                <a:ea typeface="Verdana" panose="020B0604030504040204" pitchFamily="34" charset="0"/>
              </a:rPr>
              <a:t>subcutaneous</a:t>
            </a:r>
            <a:r>
              <a:rPr lang="fr-FR" sz="1600" b="1" dirty="0">
                <a:solidFill>
                  <a:schemeClr val="tx1">
                    <a:lumMod val="75000"/>
                  </a:schemeClr>
                </a:solidFill>
                <a:latin typeface="+mn-lt"/>
                <a:ea typeface="Verdana" panose="020B0604030504040204" pitchFamily="34" charset="0"/>
              </a:rPr>
              <a:t> </a:t>
            </a:r>
            <a:r>
              <a:rPr lang="fr-FR" sz="1600" b="1" dirty="0" err="1">
                <a:solidFill>
                  <a:schemeClr val="tx1">
                    <a:lumMod val="75000"/>
                  </a:schemeClr>
                </a:solidFill>
                <a:latin typeface="+mn-lt"/>
                <a:ea typeface="Verdana" panose="020B0604030504040204" pitchFamily="34" charset="0"/>
              </a:rPr>
              <a:t>low-molecular-weight</a:t>
            </a:r>
            <a:r>
              <a:rPr lang="fr-FR" sz="1600" b="1" dirty="0">
                <a:solidFill>
                  <a:schemeClr val="tx1">
                    <a:lumMod val="75000"/>
                  </a:schemeClr>
                </a:solidFill>
                <a:latin typeface="+mn-lt"/>
                <a:ea typeface="Verdana" panose="020B0604030504040204" pitchFamily="34" charset="0"/>
              </a:rPr>
              <a:t> </a:t>
            </a:r>
            <a:r>
              <a:rPr lang="fr-FR" sz="1600" b="1" dirty="0" err="1">
                <a:solidFill>
                  <a:schemeClr val="tx1">
                    <a:lumMod val="75000"/>
                  </a:schemeClr>
                </a:solidFill>
                <a:latin typeface="+mn-lt"/>
                <a:ea typeface="Verdana" panose="020B0604030504040204" pitchFamily="34" charset="0"/>
              </a:rPr>
              <a:t>heparin</a:t>
            </a:r>
            <a:r>
              <a:rPr lang="fr-FR" sz="1600" b="1" dirty="0">
                <a:solidFill>
                  <a:schemeClr val="tx1">
                    <a:lumMod val="75000"/>
                  </a:schemeClr>
                </a:solidFill>
                <a:latin typeface="+mn-lt"/>
                <a:ea typeface="Verdana" panose="020B0604030504040204" pitchFamily="34" charset="0"/>
              </a:rPr>
              <a:t> (</a:t>
            </a:r>
            <a:r>
              <a:rPr lang="fr-FR" sz="1600" b="1" dirty="0" err="1">
                <a:solidFill>
                  <a:schemeClr val="tx1">
                    <a:lumMod val="75000"/>
                  </a:schemeClr>
                </a:solidFill>
                <a:latin typeface="+mn-lt"/>
                <a:ea typeface="Verdana" panose="020B0604030504040204" pitchFamily="34" charset="0"/>
              </a:rPr>
              <a:t>tinzaparin</a:t>
            </a:r>
            <a:r>
              <a:rPr lang="fr-FR" sz="1600" b="1" dirty="0">
                <a:solidFill>
                  <a:schemeClr val="tx1">
                    <a:lumMod val="75000"/>
                  </a:schemeClr>
                </a:solidFill>
                <a:latin typeface="+mn-lt"/>
                <a:ea typeface="Verdana" panose="020B0604030504040204" pitchFamily="34" charset="0"/>
              </a:rPr>
              <a:t>, </a:t>
            </a:r>
            <a:r>
              <a:rPr lang="fr-FR" sz="1600" b="1" dirty="0" err="1">
                <a:solidFill>
                  <a:schemeClr val="tx1">
                    <a:lumMod val="75000"/>
                  </a:schemeClr>
                </a:solidFill>
                <a:latin typeface="+mn-lt"/>
                <a:ea typeface="Verdana" panose="020B0604030504040204" pitchFamily="34" charset="0"/>
              </a:rPr>
              <a:t>Logiparin</a:t>
            </a:r>
            <a:r>
              <a:rPr lang="fr-FR" sz="1600" b="1" dirty="0">
                <a:solidFill>
                  <a:schemeClr val="tx1">
                    <a:lumMod val="75000"/>
                  </a:schemeClr>
                </a:solidFill>
                <a:latin typeface="+mn-lt"/>
                <a:ea typeface="Verdana" panose="020B0604030504040204" pitchFamily="34" charset="0"/>
              </a:rPr>
              <a:t>™). An </a:t>
            </a:r>
            <a:r>
              <a:rPr lang="fr-FR" sz="1600" b="1" dirty="0" err="1">
                <a:solidFill>
                  <a:schemeClr val="tx1">
                    <a:lumMod val="75000"/>
                  </a:schemeClr>
                </a:solidFill>
                <a:latin typeface="+mn-lt"/>
                <a:ea typeface="Verdana" panose="020B0604030504040204" pitchFamily="34" charset="0"/>
              </a:rPr>
              <a:t>expiremental</a:t>
            </a:r>
            <a:r>
              <a:rPr lang="fr-FR" sz="1600" b="1" dirty="0">
                <a:solidFill>
                  <a:schemeClr val="tx1">
                    <a:lumMod val="75000"/>
                  </a:schemeClr>
                </a:solidFill>
                <a:latin typeface="+mn-lt"/>
                <a:ea typeface="Verdana" panose="020B0604030504040204" pitchFamily="34" charset="0"/>
              </a:rPr>
              <a:t> investigation in </a:t>
            </a:r>
            <a:r>
              <a:rPr lang="fr-FR" sz="1600" b="1" dirty="0" err="1">
                <a:solidFill>
                  <a:schemeClr val="tx1">
                    <a:lumMod val="75000"/>
                  </a:schemeClr>
                </a:solidFill>
                <a:latin typeface="+mn-lt"/>
                <a:ea typeface="Verdana" panose="020B0604030504040204" pitchFamily="34" charset="0"/>
              </a:rPr>
              <a:t>healthy</a:t>
            </a:r>
            <a:r>
              <a:rPr lang="fr-FR" sz="1600" b="1" dirty="0">
                <a:solidFill>
                  <a:schemeClr val="tx1">
                    <a:lumMod val="75000"/>
                  </a:schemeClr>
                </a:solidFill>
                <a:latin typeface="+mn-lt"/>
                <a:ea typeface="Verdana" panose="020B0604030504040204" pitchFamily="34" charset="0"/>
              </a:rPr>
              <a:t> </a:t>
            </a:r>
            <a:r>
              <a:rPr lang="fr-FR" sz="1600" b="1" dirty="0" err="1">
                <a:solidFill>
                  <a:schemeClr val="tx1">
                    <a:lumMod val="75000"/>
                  </a:schemeClr>
                </a:solidFill>
                <a:latin typeface="+mn-lt"/>
                <a:ea typeface="Verdana" panose="020B0604030504040204" pitchFamily="34" charset="0"/>
              </a:rPr>
              <a:t>volunteers</a:t>
            </a:r>
            <a:endParaRPr lang="fr-FR" sz="1600" dirty="0">
              <a:solidFill>
                <a:schemeClr val="tx1">
                  <a:lumMod val="75000"/>
                </a:schemeClr>
              </a:solidFill>
              <a:latin typeface="+mn-lt"/>
              <a:ea typeface="Verdana" panose="020B0604030504040204" pitchFamily="34" charset="0"/>
            </a:endParaRPr>
          </a:p>
        </p:txBody>
      </p:sp>
      <p:sp>
        <p:nvSpPr>
          <p:cNvPr id="3" name="ZoneTexte 2">
            <a:extLst>
              <a:ext uri="{FF2B5EF4-FFF2-40B4-BE49-F238E27FC236}">
                <a16:creationId xmlns:a16="http://schemas.microsoft.com/office/drawing/2014/main" id="{69D15E44-25FF-95C5-F750-4EC1D94AF104}"/>
              </a:ext>
            </a:extLst>
          </p:cNvPr>
          <p:cNvSpPr txBox="1"/>
          <p:nvPr/>
        </p:nvSpPr>
        <p:spPr>
          <a:xfrm>
            <a:off x="6980997" y="339195"/>
            <a:ext cx="2079098" cy="415498"/>
          </a:xfrm>
          <a:prstGeom prst="rect">
            <a:avLst/>
          </a:prstGeom>
          <a:noFill/>
        </p:spPr>
        <p:txBody>
          <a:bodyPr wrap="square">
            <a:spAutoFit/>
          </a:bodyPr>
          <a:lstStyle/>
          <a:p>
            <a:pPr algn="r" defTabSz="685800"/>
            <a:r>
              <a:rPr lang="fr-FR" sz="1050" b="1" dirty="0" err="1">
                <a:solidFill>
                  <a:prstClr val="black"/>
                </a:solidFill>
                <a:latin typeface="Calibri" panose="020F0502020204030204"/>
              </a:rPr>
              <a:t>Lindblad</a:t>
            </a:r>
            <a:r>
              <a:rPr lang="fr-FR" sz="1050" b="1" dirty="0">
                <a:solidFill>
                  <a:prstClr val="black"/>
                </a:solidFill>
                <a:latin typeface="Calibri" panose="020F0502020204030204"/>
              </a:rPr>
              <a:t> et al., </a:t>
            </a:r>
            <a:br>
              <a:rPr lang="fr-FR" sz="1050" b="1" dirty="0">
                <a:solidFill>
                  <a:prstClr val="black"/>
                </a:solidFill>
                <a:latin typeface="Calibri" panose="020F0502020204030204"/>
              </a:rPr>
            </a:br>
            <a:r>
              <a:rPr lang="fr-FR" sz="1050" b="1" dirty="0">
                <a:solidFill>
                  <a:prstClr val="black"/>
                </a:solidFill>
                <a:latin typeface="Calibri" panose="020F0502020204030204"/>
              </a:rPr>
              <a:t>Blood Coag </a:t>
            </a:r>
            <a:r>
              <a:rPr lang="fr-FR" sz="1050" b="1" dirty="0" err="1">
                <a:solidFill>
                  <a:prstClr val="black"/>
                </a:solidFill>
                <a:latin typeface="Calibri" panose="020F0502020204030204"/>
              </a:rPr>
              <a:t>Fibrinolysis</a:t>
            </a:r>
            <a:r>
              <a:rPr lang="fr-FR" sz="1050" b="1" dirty="0">
                <a:solidFill>
                  <a:prstClr val="black"/>
                </a:solidFill>
                <a:latin typeface="Calibri" panose="020F0502020204030204"/>
              </a:rPr>
              <a:t> 1994</a:t>
            </a:r>
          </a:p>
        </p:txBody>
      </p:sp>
      <p:pic>
        <p:nvPicPr>
          <p:cNvPr id="5" name="Image 4">
            <a:extLst>
              <a:ext uri="{FF2B5EF4-FFF2-40B4-BE49-F238E27FC236}">
                <a16:creationId xmlns:a16="http://schemas.microsoft.com/office/drawing/2014/main" id="{8C79E115-DFFF-DB1C-5E6F-84E114C4AE63}"/>
              </a:ext>
            </a:extLst>
          </p:cNvPr>
          <p:cNvPicPr>
            <a:picLocks noChangeAspect="1"/>
          </p:cNvPicPr>
          <p:nvPr/>
        </p:nvPicPr>
        <p:blipFill>
          <a:blip r:embed="rId3"/>
          <a:stretch>
            <a:fillRect/>
          </a:stretch>
        </p:blipFill>
        <p:spPr>
          <a:xfrm>
            <a:off x="4572002" y="1188020"/>
            <a:ext cx="3866921" cy="3740621"/>
          </a:xfrm>
          <a:prstGeom prst="rect">
            <a:avLst/>
          </a:prstGeom>
        </p:spPr>
      </p:pic>
      <p:sp>
        <p:nvSpPr>
          <p:cNvPr id="6" name="ZoneTexte 5">
            <a:extLst>
              <a:ext uri="{FF2B5EF4-FFF2-40B4-BE49-F238E27FC236}">
                <a16:creationId xmlns:a16="http://schemas.microsoft.com/office/drawing/2014/main" id="{878D873C-C219-811A-CEB5-952335CAAD88}"/>
              </a:ext>
            </a:extLst>
          </p:cNvPr>
          <p:cNvSpPr txBox="1"/>
          <p:nvPr/>
        </p:nvSpPr>
        <p:spPr>
          <a:xfrm>
            <a:off x="226004" y="1560395"/>
            <a:ext cx="4058435" cy="1015663"/>
          </a:xfrm>
          <a:prstGeom prst="rect">
            <a:avLst/>
          </a:prstGeom>
          <a:solidFill>
            <a:schemeClr val="bg2">
              <a:lumMod val="20000"/>
              <a:lumOff val="80000"/>
            </a:schemeClr>
          </a:solidFill>
        </p:spPr>
        <p:txBody>
          <a:bodyPr wrap="square">
            <a:spAutoFit/>
          </a:bodyPr>
          <a:lstStyle/>
          <a:p>
            <a:pPr marL="257175" indent="-257175" defTabSz="685800">
              <a:buFont typeface="Wingdings" panose="05000000000000000000" pitchFamily="2" charset="2"/>
              <a:buChar char="§"/>
            </a:pPr>
            <a:r>
              <a:rPr lang="fr-FR" sz="1500" dirty="0">
                <a:solidFill>
                  <a:prstClr val="black"/>
                </a:solidFill>
                <a:latin typeface="Calibri" panose="020F0502020204030204" pitchFamily="34" charset="0"/>
              </a:rPr>
              <a:t>50 volontaires sains</a:t>
            </a:r>
          </a:p>
          <a:p>
            <a:pPr defTabSz="685800"/>
            <a:endParaRPr lang="fr-FR" sz="1500" dirty="0">
              <a:solidFill>
                <a:prstClr val="black"/>
              </a:solidFill>
              <a:latin typeface="Calibri" panose="020F0502020204030204" pitchFamily="34" charset="0"/>
            </a:endParaRPr>
          </a:p>
          <a:p>
            <a:pPr marL="257175" indent="-257175" defTabSz="685800">
              <a:buFont typeface="Wingdings" panose="05000000000000000000" pitchFamily="2" charset="2"/>
              <a:buChar char="§"/>
            </a:pPr>
            <a:r>
              <a:rPr lang="fr-FR" sz="1500" dirty="0" err="1">
                <a:solidFill>
                  <a:prstClr val="black"/>
                </a:solidFill>
                <a:latin typeface="Calibri" panose="020F0502020204030204" pitchFamily="34" charset="0"/>
              </a:rPr>
              <a:t>Tinzaparine</a:t>
            </a:r>
            <a:r>
              <a:rPr lang="fr-FR" sz="1500" dirty="0">
                <a:solidFill>
                  <a:prstClr val="black"/>
                </a:solidFill>
                <a:latin typeface="Calibri" panose="020F0502020204030204" pitchFamily="34" charset="0"/>
              </a:rPr>
              <a:t> puis protamine </a:t>
            </a:r>
            <a:r>
              <a:rPr lang="fr-FR" sz="1350" dirty="0">
                <a:solidFill>
                  <a:prstClr val="black"/>
                </a:solidFill>
                <a:latin typeface="Calibri" panose="020F0502020204030204" pitchFamily="34" charset="0"/>
              </a:rPr>
              <a:t>(1 mg/100 UI </a:t>
            </a:r>
            <a:r>
              <a:rPr lang="fr-FR" sz="1350" dirty="0" err="1">
                <a:solidFill>
                  <a:prstClr val="black"/>
                </a:solidFill>
                <a:latin typeface="Calibri" panose="020F0502020204030204" pitchFamily="34" charset="0"/>
              </a:rPr>
              <a:t>anti-Xa</a:t>
            </a:r>
            <a:r>
              <a:rPr lang="fr-FR" sz="1350" dirty="0">
                <a:solidFill>
                  <a:prstClr val="black"/>
                </a:solidFill>
                <a:latin typeface="Calibri" panose="020F0502020204030204" pitchFamily="34" charset="0"/>
              </a:rPr>
              <a:t>) </a:t>
            </a:r>
            <a:r>
              <a:rPr lang="fr-FR" sz="1500" dirty="0">
                <a:solidFill>
                  <a:prstClr val="black"/>
                </a:solidFill>
                <a:latin typeface="Calibri" panose="020F0502020204030204" pitchFamily="34" charset="0"/>
              </a:rPr>
              <a:t>180 min après injection SC</a:t>
            </a:r>
          </a:p>
        </p:txBody>
      </p:sp>
      <p:sp>
        <p:nvSpPr>
          <p:cNvPr id="8" name="ZoneTexte 7">
            <a:extLst>
              <a:ext uri="{FF2B5EF4-FFF2-40B4-BE49-F238E27FC236}">
                <a16:creationId xmlns:a16="http://schemas.microsoft.com/office/drawing/2014/main" id="{859D1B52-C1F6-1D8A-D8E1-E48FA7537859}"/>
              </a:ext>
            </a:extLst>
          </p:cNvPr>
          <p:cNvSpPr txBox="1"/>
          <p:nvPr/>
        </p:nvSpPr>
        <p:spPr>
          <a:xfrm>
            <a:off x="894507" y="2719242"/>
            <a:ext cx="2721429" cy="784830"/>
          </a:xfrm>
          <a:prstGeom prst="rect">
            <a:avLst/>
          </a:prstGeom>
          <a:solidFill>
            <a:schemeClr val="accent4">
              <a:lumMod val="75000"/>
            </a:schemeClr>
          </a:solidFill>
        </p:spPr>
        <p:txBody>
          <a:bodyPr wrap="square">
            <a:spAutoFit/>
          </a:bodyPr>
          <a:lstStyle/>
          <a:p>
            <a:pPr algn="ctr" defTabSz="685800"/>
            <a:r>
              <a:rPr lang="fr-FR" sz="1500" b="1" dirty="0">
                <a:solidFill>
                  <a:prstClr val="black"/>
                </a:solidFill>
                <a:latin typeface="Calibri" panose="020F0502020204030204" pitchFamily="34" charset="0"/>
              </a:rPr>
              <a:t>Protamine neutralise 80% de l'activité </a:t>
            </a:r>
            <a:r>
              <a:rPr lang="fr-FR" sz="1500" b="1" dirty="0" err="1">
                <a:solidFill>
                  <a:prstClr val="black"/>
                </a:solidFill>
                <a:latin typeface="Calibri" panose="020F0502020204030204" pitchFamily="34" charset="0"/>
              </a:rPr>
              <a:t>anti-Xa</a:t>
            </a:r>
            <a:r>
              <a:rPr lang="fr-FR" sz="1500" b="1" dirty="0">
                <a:solidFill>
                  <a:prstClr val="black"/>
                </a:solidFill>
                <a:latin typeface="Calibri" panose="020F0502020204030204" pitchFamily="34" charset="0"/>
              </a:rPr>
              <a:t> de la </a:t>
            </a:r>
            <a:r>
              <a:rPr lang="fr-FR" sz="1500" b="1" dirty="0" err="1">
                <a:solidFill>
                  <a:prstClr val="black"/>
                </a:solidFill>
                <a:latin typeface="Calibri" panose="020F0502020204030204" pitchFamily="34" charset="0"/>
              </a:rPr>
              <a:t>tinzaparine</a:t>
            </a:r>
            <a:endParaRPr lang="fr-FR" sz="1500" b="1" dirty="0">
              <a:solidFill>
                <a:prstClr val="black"/>
              </a:solidFill>
              <a:latin typeface="Calibri" panose="020F0502020204030204" pitchFamily="34" charset="0"/>
            </a:endParaRPr>
          </a:p>
        </p:txBody>
      </p:sp>
      <p:cxnSp>
        <p:nvCxnSpPr>
          <p:cNvPr id="10" name="Connecteur droit 9">
            <a:extLst>
              <a:ext uri="{FF2B5EF4-FFF2-40B4-BE49-F238E27FC236}">
                <a16:creationId xmlns:a16="http://schemas.microsoft.com/office/drawing/2014/main" id="{A1F41DC9-7CFB-9136-588D-4EC6E69BB972}"/>
              </a:ext>
            </a:extLst>
          </p:cNvPr>
          <p:cNvCxnSpPr/>
          <p:nvPr/>
        </p:nvCxnSpPr>
        <p:spPr>
          <a:xfrm flipV="1">
            <a:off x="6361679" y="1333160"/>
            <a:ext cx="0" cy="3075215"/>
          </a:xfrm>
          <a:prstGeom prst="line">
            <a:avLst/>
          </a:prstGeom>
          <a:ln w="28575">
            <a:solidFill>
              <a:srgbClr val="FF0000"/>
            </a:solidFill>
            <a:prstDash val="dash"/>
          </a:ln>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8E3BF8F7-549B-B4A5-7B54-E4D182EA7805}"/>
              </a:ext>
            </a:extLst>
          </p:cNvPr>
          <p:cNvSpPr/>
          <p:nvPr/>
        </p:nvSpPr>
        <p:spPr>
          <a:xfrm>
            <a:off x="6319838" y="4595813"/>
            <a:ext cx="819150"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Calibri" panose="020F0502020204030204"/>
            </a:endParaRPr>
          </a:p>
        </p:txBody>
      </p:sp>
      <p:sp>
        <p:nvSpPr>
          <p:cNvPr id="12" name="Accolade fermante 11">
            <a:extLst>
              <a:ext uri="{FF2B5EF4-FFF2-40B4-BE49-F238E27FC236}">
                <a16:creationId xmlns:a16="http://schemas.microsoft.com/office/drawing/2014/main" id="{3F79443E-1E60-757E-F976-3D71F145F15E}"/>
              </a:ext>
            </a:extLst>
          </p:cNvPr>
          <p:cNvSpPr/>
          <p:nvPr/>
        </p:nvSpPr>
        <p:spPr>
          <a:xfrm>
            <a:off x="8079579" y="2230186"/>
            <a:ext cx="235044" cy="1375027"/>
          </a:xfrm>
          <a:prstGeom prst="rightBrace">
            <a:avLst/>
          </a:prstGeom>
          <a:ln w="28575">
            <a:solidFill>
              <a:srgbClr val="0070C0"/>
            </a:solidFill>
          </a:ln>
        </p:spPr>
        <p:style>
          <a:lnRef idx="3">
            <a:schemeClr val="dk1"/>
          </a:lnRef>
          <a:fillRef idx="0">
            <a:schemeClr val="dk1"/>
          </a:fillRef>
          <a:effectRef idx="2">
            <a:schemeClr val="dk1"/>
          </a:effectRef>
          <a:fontRef idx="minor">
            <a:schemeClr val="tx1"/>
          </a:fontRef>
        </p:style>
        <p:txBody>
          <a:bodyPr rtlCol="0" anchor="ctr"/>
          <a:lstStyle/>
          <a:p>
            <a:pPr algn="ctr" defTabSz="685800"/>
            <a:endParaRPr lang="fr-FR" sz="1350">
              <a:solidFill>
                <a:prstClr val="black"/>
              </a:solidFill>
              <a:latin typeface="Calibri" panose="020F0502020204030204"/>
            </a:endParaRPr>
          </a:p>
        </p:txBody>
      </p:sp>
      <p:sp>
        <p:nvSpPr>
          <p:cNvPr id="13" name="ZoneTexte 12">
            <a:extLst>
              <a:ext uri="{FF2B5EF4-FFF2-40B4-BE49-F238E27FC236}">
                <a16:creationId xmlns:a16="http://schemas.microsoft.com/office/drawing/2014/main" id="{555BFAF3-42BF-B1E4-41A7-4AD1AA750262}"/>
              </a:ext>
            </a:extLst>
          </p:cNvPr>
          <p:cNvSpPr txBox="1"/>
          <p:nvPr/>
        </p:nvSpPr>
        <p:spPr>
          <a:xfrm>
            <a:off x="8315097" y="2767012"/>
            <a:ext cx="705079" cy="300082"/>
          </a:xfrm>
          <a:prstGeom prst="rect">
            <a:avLst/>
          </a:prstGeom>
          <a:noFill/>
        </p:spPr>
        <p:txBody>
          <a:bodyPr wrap="square" rtlCol="0">
            <a:spAutoFit/>
          </a:bodyPr>
          <a:lstStyle/>
          <a:p>
            <a:pPr defTabSz="685800"/>
            <a:r>
              <a:rPr lang="en-US" sz="1350" b="1" dirty="0">
                <a:solidFill>
                  <a:srgbClr val="0070C0"/>
                </a:solidFill>
                <a:latin typeface="Calibri" panose="020F0502020204030204"/>
              </a:rPr>
              <a:t>anti-</a:t>
            </a:r>
            <a:r>
              <a:rPr lang="en-US" sz="1350" b="1" dirty="0" err="1">
                <a:solidFill>
                  <a:srgbClr val="0070C0"/>
                </a:solidFill>
                <a:latin typeface="Calibri" panose="020F0502020204030204"/>
              </a:rPr>
              <a:t>Xa</a:t>
            </a:r>
            <a:endParaRPr lang="en-US" sz="1350" b="1" dirty="0">
              <a:solidFill>
                <a:srgbClr val="0070C0"/>
              </a:solidFill>
              <a:latin typeface="Calibri" panose="020F0502020204030204"/>
            </a:endParaRPr>
          </a:p>
        </p:txBody>
      </p:sp>
      <p:sp>
        <p:nvSpPr>
          <p:cNvPr id="14" name="Accolade fermante 13">
            <a:extLst>
              <a:ext uri="{FF2B5EF4-FFF2-40B4-BE49-F238E27FC236}">
                <a16:creationId xmlns:a16="http://schemas.microsoft.com/office/drawing/2014/main" id="{B952D75D-D9C4-ABEA-E224-E5BA5BA3D1B6}"/>
              </a:ext>
            </a:extLst>
          </p:cNvPr>
          <p:cNvSpPr/>
          <p:nvPr/>
        </p:nvSpPr>
        <p:spPr>
          <a:xfrm>
            <a:off x="8080332" y="3678123"/>
            <a:ext cx="234292" cy="612890"/>
          </a:xfrm>
          <a:prstGeom prst="rightBrace">
            <a:avLst/>
          </a:prstGeom>
          <a:ln w="28575">
            <a:solidFill>
              <a:srgbClr val="0070C0"/>
            </a:solidFill>
          </a:ln>
        </p:spPr>
        <p:style>
          <a:lnRef idx="3">
            <a:schemeClr val="dk1"/>
          </a:lnRef>
          <a:fillRef idx="0">
            <a:schemeClr val="dk1"/>
          </a:fillRef>
          <a:effectRef idx="2">
            <a:schemeClr val="dk1"/>
          </a:effectRef>
          <a:fontRef idx="minor">
            <a:schemeClr val="tx1"/>
          </a:fontRef>
        </p:style>
        <p:txBody>
          <a:bodyPr rtlCol="0" anchor="ctr"/>
          <a:lstStyle/>
          <a:p>
            <a:pPr algn="ctr" defTabSz="685800"/>
            <a:endParaRPr lang="fr-FR" sz="1350">
              <a:solidFill>
                <a:prstClr val="black"/>
              </a:solidFill>
              <a:latin typeface="Calibri" panose="020F0502020204030204"/>
            </a:endParaRPr>
          </a:p>
        </p:txBody>
      </p:sp>
      <p:sp>
        <p:nvSpPr>
          <p:cNvPr id="15" name="ZoneTexte 14">
            <a:extLst>
              <a:ext uri="{FF2B5EF4-FFF2-40B4-BE49-F238E27FC236}">
                <a16:creationId xmlns:a16="http://schemas.microsoft.com/office/drawing/2014/main" id="{FB642080-5C71-D385-D353-27DDBE264F98}"/>
              </a:ext>
            </a:extLst>
          </p:cNvPr>
          <p:cNvSpPr txBox="1"/>
          <p:nvPr/>
        </p:nvSpPr>
        <p:spPr>
          <a:xfrm>
            <a:off x="8315097" y="3825688"/>
            <a:ext cx="705079" cy="300082"/>
          </a:xfrm>
          <a:prstGeom prst="rect">
            <a:avLst/>
          </a:prstGeom>
          <a:noFill/>
        </p:spPr>
        <p:txBody>
          <a:bodyPr wrap="square" rtlCol="0">
            <a:spAutoFit/>
          </a:bodyPr>
          <a:lstStyle/>
          <a:p>
            <a:pPr defTabSz="685800"/>
            <a:r>
              <a:rPr lang="en-US" sz="1350" b="1" dirty="0">
                <a:solidFill>
                  <a:srgbClr val="0070C0"/>
                </a:solidFill>
                <a:latin typeface="Calibri" panose="020F0502020204030204"/>
              </a:rPr>
              <a:t>anti-</a:t>
            </a:r>
            <a:r>
              <a:rPr lang="en-US" sz="1350" b="1" dirty="0" err="1">
                <a:solidFill>
                  <a:srgbClr val="0070C0"/>
                </a:solidFill>
                <a:latin typeface="Calibri" panose="020F0502020204030204"/>
              </a:rPr>
              <a:t>IIa</a:t>
            </a:r>
            <a:endParaRPr lang="en-US" sz="1350" b="1" dirty="0">
              <a:solidFill>
                <a:srgbClr val="0070C0"/>
              </a:solidFill>
              <a:latin typeface="Calibri" panose="020F0502020204030204"/>
            </a:endParaRPr>
          </a:p>
        </p:txBody>
      </p:sp>
      <p:sp>
        <p:nvSpPr>
          <p:cNvPr id="4" name="ZoneTexte 3">
            <a:extLst>
              <a:ext uri="{FF2B5EF4-FFF2-40B4-BE49-F238E27FC236}">
                <a16:creationId xmlns:a16="http://schemas.microsoft.com/office/drawing/2014/main" id="{3526B689-33F8-9EDE-19DA-10D8951244FC}"/>
              </a:ext>
            </a:extLst>
          </p:cNvPr>
          <p:cNvSpPr txBox="1"/>
          <p:nvPr/>
        </p:nvSpPr>
        <p:spPr>
          <a:xfrm>
            <a:off x="76200" y="4900613"/>
            <a:ext cx="2133600" cy="200055"/>
          </a:xfrm>
          <a:prstGeom prst="rect">
            <a:avLst/>
          </a:prstGeom>
          <a:noFill/>
        </p:spPr>
        <p:txBody>
          <a:bodyPr wrap="square" rtlCol="0">
            <a:spAutoFit/>
          </a:bodyPr>
          <a:lstStyle/>
          <a:p>
            <a:r>
              <a:rPr lang="fr-FR" sz="700" i="1" dirty="0"/>
              <a:t>Diapo A. Godon e-SFAR 2024</a:t>
            </a:r>
          </a:p>
        </p:txBody>
      </p:sp>
      <p:sp>
        <p:nvSpPr>
          <p:cNvPr id="9" name="Rectangle 8">
            <a:extLst>
              <a:ext uri="{FF2B5EF4-FFF2-40B4-BE49-F238E27FC236}">
                <a16:creationId xmlns:a16="http://schemas.microsoft.com/office/drawing/2014/main" id="{8C1B23D2-1557-466E-31EA-7D3A42BB30FD}"/>
              </a:ext>
            </a:extLst>
          </p:cNvPr>
          <p:cNvSpPr/>
          <p:nvPr/>
        </p:nvSpPr>
        <p:spPr>
          <a:xfrm>
            <a:off x="876300" y="3605213"/>
            <a:ext cx="2743200" cy="685801"/>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Attention grande variabilité de neutralisation selon les HBPM </a:t>
            </a:r>
          </a:p>
        </p:txBody>
      </p:sp>
      <p:sp>
        <p:nvSpPr>
          <p:cNvPr id="7" name="Rectangle 6">
            <a:extLst>
              <a:ext uri="{FF2B5EF4-FFF2-40B4-BE49-F238E27FC236}">
                <a16:creationId xmlns:a16="http://schemas.microsoft.com/office/drawing/2014/main" id="{8EE4EEAC-8012-D11D-28FB-60B3691E865F}"/>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Google Shape;365;p39">
            <a:extLst>
              <a:ext uri="{FF2B5EF4-FFF2-40B4-BE49-F238E27FC236}">
                <a16:creationId xmlns:a16="http://schemas.microsoft.com/office/drawing/2014/main" id="{78D34000-364B-6C5B-F4BC-E53C56BE63B0}"/>
              </a:ext>
            </a:extLst>
          </p:cNvPr>
          <p:cNvSpPr txBox="1">
            <a:spLocks/>
          </p:cNvSpPr>
          <p:nvPr/>
        </p:nvSpPr>
        <p:spPr>
          <a:xfrm>
            <a:off x="-1428955" y="11181"/>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HBPM curatif</a:t>
            </a:r>
          </a:p>
        </p:txBody>
      </p:sp>
    </p:spTree>
    <p:extLst>
      <p:ext uri="{BB962C8B-B14F-4D97-AF65-F5344CB8AC3E}">
        <p14:creationId xmlns:p14="http://schemas.microsoft.com/office/powerpoint/2010/main" val="3217439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963DE-1881-3422-B853-AA92C4B4165C}"/>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0960160-04B5-7153-245C-841C7B83F984}"/>
              </a:ext>
            </a:extLst>
          </p:cNvPr>
          <p:cNvSpPr>
            <a:spLocks noGrp="1"/>
          </p:cNvSpPr>
          <p:nvPr>
            <p:ph type="sldNum" sz="quarter" idx="12"/>
          </p:nvPr>
        </p:nvSpPr>
        <p:spPr/>
        <p:txBody>
          <a:bodyPr/>
          <a:lstStyle/>
          <a:p>
            <a:fld id="{2CA42D13-826F-C841-9B37-88F53DA65BD8}" type="slidenum">
              <a:rPr lang="fr-FR" smtClean="0"/>
              <a:t>4</a:t>
            </a:fld>
            <a:endParaRPr lang="fr-FR"/>
          </a:p>
        </p:txBody>
      </p:sp>
      <p:sp>
        <p:nvSpPr>
          <p:cNvPr id="12" name="ZoneTexte 11">
            <a:extLst>
              <a:ext uri="{FF2B5EF4-FFF2-40B4-BE49-F238E27FC236}">
                <a16:creationId xmlns:a16="http://schemas.microsoft.com/office/drawing/2014/main" id="{80831CE5-8DD7-2991-144D-5C4F4F3AEECC}"/>
              </a:ext>
            </a:extLst>
          </p:cNvPr>
          <p:cNvSpPr txBox="1"/>
          <p:nvPr/>
        </p:nvSpPr>
        <p:spPr>
          <a:xfrm>
            <a:off x="419037" y="1266977"/>
            <a:ext cx="8515350" cy="2831544"/>
          </a:xfrm>
          <a:prstGeom prst="rect">
            <a:avLst/>
          </a:prstGeom>
          <a:noFill/>
        </p:spPr>
        <p:txBody>
          <a:bodyPr wrap="square">
            <a:spAutoFit/>
          </a:bodyPr>
          <a:lstStyle/>
          <a:p>
            <a:r>
              <a:rPr lang="fr-FR" dirty="0">
                <a:latin typeface="Aptos" panose="020B0004020202020204" pitchFamily="34" charset="0"/>
              </a:rPr>
              <a:t>5h35, appel 15</a:t>
            </a:r>
          </a:p>
          <a:p>
            <a:r>
              <a:rPr lang="fr-FR" dirty="0">
                <a:latin typeface="Aptos" panose="020B0004020202020204" pitchFamily="34" charset="0"/>
              </a:rPr>
              <a:t>Homme d’environ 45 ans : accident voiture contre poteau, quai de l’Ill</a:t>
            </a:r>
          </a:p>
          <a:p>
            <a:r>
              <a:rPr lang="fr-FR" dirty="0">
                <a:latin typeface="Aptos" panose="020B0004020202020204" pitchFamily="34" charset="0"/>
              </a:rPr>
              <a:t>Inconscient dans son véhicule</a:t>
            </a:r>
          </a:p>
          <a:p>
            <a:r>
              <a:rPr lang="fr-FR" dirty="0">
                <a:latin typeface="Aptos" panose="020B0004020202020204" pitchFamily="34" charset="0"/>
              </a:rPr>
              <a:t>Ami à ses côtés : pas de plainte</a:t>
            </a:r>
          </a:p>
          <a:p>
            <a:endParaRPr lang="fr-FR" sz="1200" dirty="0">
              <a:latin typeface="Aptos" panose="020B0004020202020204" pitchFamily="34" charset="0"/>
            </a:endParaRPr>
          </a:p>
          <a:p>
            <a:endParaRPr lang="fr-FR" sz="1200" dirty="0">
              <a:latin typeface="Aptos" panose="020B0004020202020204" pitchFamily="34" charset="0"/>
            </a:endParaRPr>
          </a:p>
          <a:p>
            <a:pPr marL="171450" indent="-171450">
              <a:buFont typeface="Wingdings" pitchFamily="2" charset="2"/>
              <a:buChar char="è"/>
            </a:pPr>
            <a:r>
              <a:rPr lang="fr-FR" dirty="0">
                <a:latin typeface="Aptos" panose="020B0004020202020204" pitchFamily="34" charset="0"/>
                <a:sym typeface="Wingdings" pitchFamily="2" charset="2"/>
              </a:rPr>
              <a:t>SMUR 67 : </a:t>
            </a:r>
          </a:p>
          <a:p>
            <a:pPr marL="171450" indent="-171450">
              <a:buFontTx/>
              <a:buChar char="-"/>
            </a:pPr>
            <a:r>
              <a:rPr lang="fr-FR" dirty="0">
                <a:latin typeface="Aptos" panose="020B0004020202020204" pitchFamily="34" charset="0"/>
              </a:rPr>
              <a:t>Glasgow 6/15 (E1 V2 M3), plaie frontale</a:t>
            </a:r>
          </a:p>
          <a:p>
            <a:pPr marL="171450" indent="-171450">
              <a:buFontTx/>
              <a:buChar char="-"/>
            </a:pPr>
            <a:r>
              <a:rPr lang="fr-FR" dirty="0">
                <a:latin typeface="Aptos" panose="020B0004020202020204" pitchFamily="34" charset="0"/>
              </a:rPr>
              <a:t>PA 75/45mmHg, FC 125 bpm, </a:t>
            </a:r>
            <a:r>
              <a:rPr lang="fr-FR" dirty="0" err="1">
                <a:latin typeface="Aptos" panose="020B0004020202020204" pitchFamily="34" charset="0"/>
              </a:rPr>
              <a:t>sat</a:t>
            </a:r>
            <a:r>
              <a:rPr lang="fr-FR" dirty="0">
                <a:latin typeface="Aptos" panose="020B0004020202020204" pitchFamily="34" charset="0"/>
              </a:rPr>
              <a:t> 95% en air ambiant, FR 17 </a:t>
            </a:r>
            <a:r>
              <a:rPr lang="fr-FR" dirty="0" err="1">
                <a:latin typeface="Aptos" panose="020B0004020202020204" pitchFamily="34" charset="0"/>
              </a:rPr>
              <a:t>cpm</a:t>
            </a:r>
            <a:r>
              <a:rPr lang="fr-FR" dirty="0">
                <a:latin typeface="Aptos" panose="020B0004020202020204" pitchFamily="34" charset="0"/>
              </a:rPr>
              <a:t>, T°36.3°C, FAST : épanchement intra-abdominal abondant</a:t>
            </a:r>
          </a:p>
          <a:p>
            <a:pPr marL="171450" indent="-171450">
              <a:buFontTx/>
              <a:buChar char="-"/>
            </a:pPr>
            <a:r>
              <a:rPr lang="fr-FR" dirty="0" err="1">
                <a:latin typeface="Aptos" panose="020B0004020202020204" pitchFamily="34" charset="0"/>
              </a:rPr>
              <a:t>Hemocue</a:t>
            </a:r>
            <a:r>
              <a:rPr lang="fr-FR" dirty="0">
                <a:latin typeface="Aptos" panose="020B0004020202020204" pitchFamily="34" charset="0"/>
              </a:rPr>
              <a:t>® 9,2 g/</a:t>
            </a:r>
            <a:r>
              <a:rPr lang="fr-FR" dirty="0" err="1">
                <a:latin typeface="Aptos" panose="020B0004020202020204" pitchFamily="34" charset="0"/>
              </a:rPr>
              <a:t>dL</a:t>
            </a:r>
            <a:r>
              <a:rPr lang="fr-FR" dirty="0">
                <a:latin typeface="Aptos" panose="020B0004020202020204" pitchFamily="34" charset="0"/>
              </a:rPr>
              <a:t> ; glycémie capillaire 12 </a:t>
            </a:r>
            <a:r>
              <a:rPr lang="fr-FR" dirty="0" err="1">
                <a:latin typeface="Aptos" panose="020B0004020202020204" pitchFamily="34" charset="0"/>
              </a:rPr>
              <a:t>mmol</a:t>
            </a:r>
            <a:r>
              <a:rPr lang="fr-FR" dirty="0">
                <a:latin typeface="Aptos" panose="020B0004020202020204" pitchFamily="34" charset="0"/>
              </a:rPr>
              <a:t>/L</a:t>
            </a:r>
          </a:p>
          <a:p>
            <a:pPr marL="171450" indent="-171450">
              <a:buFontTx/>
              <a:buChar char="-"/>
            </a:pPr>
            <a:r>
              <a:rPr lang="fr-FR" dirty="0">
                <a:latin typeface="Aptos" panose="020B0004020202020204" pitchFamily="34" charset="0"/>
              </a:rPr>
              <a:t>Remplissage 500 </a:t>
            </a:r>
            <a:r>
              <a:rPr lang="fr-FR" dirty="0" err="1">
                <a:latin typeface="Aptos" panose="020B0004020202020204" pitchFamily="34" charset="0"/>
              </a:rPr>
              <a:t>mL</a:t>
            </a:r>
            <a:r>
              <a:rPr lang="fr-FR" dirty="0">
                <a:latin typeface="Aptos" panose="020B0004020202020204" pitchFamily="34" charset="0"/>
              </a:rPr>
              <a:t>, noradrénaline 0,8 gamma/kg/min</a:t>
            </a:r>
          </a:p>
          <a:p>
            <a:pPr marL="171450" indent="-171450">
              <a:buFontTx/>
              <a:buChar char="-"/>
            </a:pPr>
            <a:r>
              <a:rPr lang="fr-FR" dirty="0">
                <a:latin typeface="Aptos" panose="020B0004020202020204" pitchFamily="34" charset="0"/>
              </a:rPr>
              <a:t>Selon son ami prend un traitement anticoagulant pour embolie pulmonaire il y a 4 mois</a:t>
            </a:r>
          </a:p>
        </p:txBody>
      </p:sp>
      <p:sp>
        <p:nvSpPr>
          <p:cNvPr id="10" name="Rectangle : coins arrondis 9">
            <a:extLst>
              <a:ext uri="{FF2B5EF4-FFF2-40B4-BE49-F238E27FC236}">
                <a16:creationId xmlns:a16="http://schemas.microsoft.com/office/drawing/2014/main" id="{E5CDC924-E53D-FD83-E1F8-A91308C436ED}"/>
              </a:ext>
            </a:extLst>
          </p:cNvPr>
          <p:cNvSpPr/>
          <p:nvPr/>
        </p:nvSpPr>
        <p:spPr>
          <a:xfrm>
            <a:off x="6179444" y="4415736"/>
            <a:ext cx="2582062" cy="212332"/>
          </a:xfrm>
          <a:prstGeom prst="roundRect">
            <a:avLst>
              <a:gd name="adj" fmla="val 7883"/>
            </a:avLst>
          </a:prstGeom>
          <a:solidFill>
            <a:srgbClr val="C00000"/>
          </a:solidFill>
          <a:ln w="285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Aptos" panose="020B0004020202020204" pitchFamily="34" charset="0"/>
              </a:rPr>
              <a:t>GRADE A</a:t>
            </a:r>
          </a:p>
        </p:txBody>
      </p:sp>
      <p:sp>
        <p:nvSpPr>
          <p:cNvPr id="9" name="Rectangle 8">
            <a:extLst>
              <a:ext uri="{FF2B5EF4-FFF2-40B4-BE49-F238E27FC236}">
                <a16:creationId xmlns:a16="http://schemas.microsoft.com/office/drawing/2014/main" id="{0A26CE76-2D21-B9F0-C9A8-303938AB976B}"/>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Google Shape;365;p39">
            <a:extLst>
              <a:ext uri="{FF2B5EF4-FFF2-40B4-BE49-F238E27FC236}">
                <a16:creationId xmlns:a16="http://schemas.microsoft.com/office/drawing/2014/main" id="{6F576D5F-285A-0BEE-8AB6-B0C556E143A7}"/>
              </a:ext>
            </a:extLst>
          </p:cNvPr>
          <p:cNvSpPr txBox="1">
            <a:spLocks/>
          </p:cNvSpPr>
          <p:nvPr/>
        </p:nvSpPr>
        <p:spPr>
          <a:xfrm>
            <a:off x="-2608125" y="-1250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Cas clinique</a:t>
            </a:r>
          </a:p>
        </p:txBody>
      </p:sp>
      <p:pic>
        <p:nvPicPr>
          <p:cNvPr id="19" name="Image 18">
            <a:extLst>
              <a:ext uri="{FF2B5EF4-FFF2-40B4-BE49-F238E27FC236}">
                <a16:creationId xmlns:a16="http://schemas.microsoft.com/office/drawing/2014/main" id="{61397DE7-029D-C130-FC46-4CC3E26EB008}"/>
              </a:ext>
            </a:extLst>
          </p:cNvPr>
          <p:cNvPicPr>
            <a:picLocks noChangeAspect="1"/>
          </p:cNvPicPr>
          <p:nvPr/>
        </p:nvPicPr>
        <p:blipFill>
          <a:blip r:embed="rId2">
            <a:duotone>
              <a:schemeClr val="bg2">
                <a:shade val="45000"/>
                <a:satMod val="135000"/>
              </a:schemeClr>
              <a:prstClr val="white"/>
            </a:duotone>
          </a:blip>
          <a:srcRect l="-1" r="-562" b="21901"/>
          <a:stretch>
            <a:fillRect/>
          </a:stretch>
        </p:blipFill>
        <p:spPr>
          <a:xfrm>
            <a:off x="6180112" y="737430"/>
            <a:ext cx="2754275" cy="1604292"/>
          </a:xfrm>
          <a:prstGeom prst="roundRect">
            <a:avLst/>
          </a:prstGeom>
        </p:spPr>
      </p:pic>
    </p:spTree>
    <p:extLst>
      <p:ext uri="{BB962C8B-B14F-4D97-AF65-F5344CB8AC3E}">
        <p14:creationId xmlns:p14="http://schemas.microsoft.com/office/powerpoint/2010/main" val="391430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BADD29F-358D-4301-0DC4-8C19C5C3B601}"/>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40</a:t>
            </a:fld>
            <a:endParaRPr lang="fr-FR" dirty="0"/>
          </a:p>
        </p:txBody>
      </p:sp>
      <p:pic>
        <p:nvPicPr>
          <p:cNvPr id="10" name="Graphique 9" descr="Niche pour chien avec un remplissage uni">
            <a:extLst>
              <a:ext uri="{FF2B5EF4-FFF2-40B4-BE49-F238E27FC236}">
                <a16:creationId xmlns:a16="http://schemas.microsoft.com/office/drawing/2014/main" id="{29B9074A-1280-C04F-F832-D19D5876232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200" y="847474"/>
            <a:ext cx="1028700" cy="1028700"/>
          </a:xfrm>
          <a:prstGeom prst="rect">
            <a:avLst/>
          </a:prstGeom>
        </p:spPr>
      </p:pic>
      <p:pic>
        <p:nvPicPr>
          <p:cNvPr id="13" name="Image 12" descr="Une image contenant texte, capture d’écran, Police, ligne&#10;&#10;Description générée automatiquement">
            <a:extLst>
              <a:ext uri="{FF2B5EF4-FFF2-40B4-BE49-F238E27FC236}">
                <a16:creationId xmlns:a16="http://schemas.microsoft.com/office/drawing/2014/main" id="{1EA54213-09D2-D9E6-F11A-DFE1C5727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088" y="1886690"/>
            <a:ext cx="7977140" cy="1300463"/>
          </a:xfrm>
          <a:prstGeom prst="rect">
            <a:avLst/>
          </a:prstGeom>
        </p:spPr>
      </p:pic>
      <p:pic>
        <p:nvPicPr>
          <p:cNvPr id="15" name="Image 14" descr="Une image contenant texte, capture d’écran, Police&#10;&#10;Description générée automatiquement">
            <a:extLst>
              <a:ext uri="{FF2B5EF4-FFF2-40B4-BE49-F238E27FC236}">
                <a16:creationId xmlns:a16="http://schemas.microsoft.com/office/drawing/2014/main" id="{DD68C1F3-8A8E-AC3E-5974-6F2EA34E8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3208185"/>
            <a:ext cx="7905628" cy="1154265"/>
          </a:xfrm>
          <a:prstGeom prst="rect">
            <a:avLst/>
          </a:prstGeom>
        </p:spPr>
      </p:pic>
      <p:sp>
        <p:nvSpPr>
          <p:cNvPr id="16" name="ZoneTexte 15">
            <a:extLst>
              <a:ext uri="{FF2B5EF4-FFF2-40B4-BE49-F238E27FC236}">
                <a16:creationId xmlns:a16="http://schemas.microsoft.com/office/drawing/2014/main" id="{FF7086C4-2853-27CC-D902-B8ACAEAC1DE4}"/>
              </a:ext>
            </a:extLst>
          </p:cNvPr>
          <p:cNvSpPr txBox="1"/>
          <p:nvPr/>
        </p:nvSpPr>
        <p:spPr>
          <a:xfrm>
            <a:off x="1086173" y="1466632"/>
            <a:ext cx="5067300" cy="400110"/>
          </a:xfrm>
          <a:prstGeom prst="rect">
            <a:avLst/>
          </a:prstGeom>
          <a:noFill/>
        </p:spPr>
        <p:txBody>
          <a:bodyPr wrap="square" rtlCol="0">
            <a:spAutoFit/>
          </a:bodyPr>
          <a:lstStyle/>
          <a:p>
            <a:r>
              <a:rPr lang="fr-FR" sz="2000" dirty="0">
                <a:solidFill>
                  <a:schemeClr val="tx1">
                    <a:lumMod val="75000"/>
                  </a:schemeClr>
                </a:solidFill>
                <a:latin typeface="+mj-lt"/>
                <a:cs typeface="Arial" panose="020B0604020202020204" pitchFamily="34" charset="0"/>
              </a:rPr>
              <a:t>Fondaparinux curatif</a:t>
            </a:r>
          </a:p>
        </p:txBody>
      </p:sp>
      <p:sp>
        <p:nvSpPr>
          <p:cNvPr id="2" name="Rectangle 1">
            <a:extLst>
              <a:ext uri="{FF2B5EF4-FFF2-40B4-BE49-F238E27FC236}">
                <a16:creationId xmlns:a16="http://schemas.microsoft.com/office/drawing/2014/main" id="{31FCC3ED-BC34-999D-F2E6-839EBB86A297}"/>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Google Shape;365;p39">
            <a:extLst>
              <a:ext uri="{FF2B5EF4-FFF2-40B4-BE49-F238E27FC236}">
                <a16:creationId xmlns:a16="http://schemas.microsoft.com/office/drawing/2014/main" id="{655C329E-7CA8-8983-18C0-0DF3180E6748}"/>
              </a:ext>
            </a:extLst>
          </p:cNvPr>
          <p:cNvSpPr txBox="1">
            <a:spLocks/>
          </p:cNvSpPr>
          <p:nvPr/>
        </p:nvSpPr>
        <p:spPr>
          <a:xfrm>
            <a:off x="-782184" y="-34805"/>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Hémorragie sous fondaparinux curatif</a:t>
            </a:r>
          </a:p>
        </p:txBody>
      </p:sp>
    </p:spTree>
    <p:extLst>
      <p:ext uri="{BB962C8B-B14F-4D97-AF65-F5344CB8AC3E}">
        <p14:creationId xmlns:p14="http://schemas.microsoft.com/office/powerpoint/2010/main" val="387074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45B9E-3564-C54B-877C-821DC35561D0}"/>
              </a:ext>
            </a:extLst>
          </p:cNvPr>
          <p:cNvSpPr/>
          <p:nvPr/>
        </p:nvSpPr>
        <p:spPr>
          <a:xfrm>
            <a:off x="0" y="0"/>
            <a:ext cx="9144000" cy="51435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Rectangle 8">
            <a:extLst>
              <a:ext uri="{FF2B5EF4-FFF2-40B4-BE49-F238E27FC236}">
                <a16:creationId xmlns:a16="http://schemas.microsoft.com/office/drawing/2014/main" id="{CB78F9CC-DD59-F74B-A9CB-F7B60848597C}"/>
              </a:ext>
            </a:extLst>
          </p:cNvPr>
          <p:cNvSpPr/>
          <p:nvPr/>
        </p:nvSpPr>
        <p:spPr>
          <a:xfrm>
            <a:off x="114301" y="114301"/>
            <a:ext cx="8930847" cy="489450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5" name="Image 4" descr="Une image contenant texte, capture d’écran, Police, logo&#10;&#10;Description générée automatiquement">
            <a:extLst>
              <a:ext uri="{FF2B5EF4-FFF2-40B4-BE49-F238E27FC236}">
                <a16:creationId xmlns:a16="http://schemas.microsoft.com/office/drawing/2014/main" id="{4F215A70-1C72-D344-B76C-1BD2149FCAC0}"/>
              </a:ext>
            </a:extLst>
          </p:cNvPr>
          <p:cNvPicPr>
            <a:picLocks noChangeAspect="1"/>
          </p:cNvPicPr>
          <p:nvPr/>
        </p:nvPicPr>
        <p:blipFill rotWithShape="1">
          <a:blip r:embed="rId2"/>
          <a:srcRect b="76436"/>
          <a:stretch/>
        </p:blipFill>
        <p:spPr>
          <a:xfrm>
            <a:off x="5064355" y="134697"/>
            <a:ext cx="3908195" cy="785970"/>
          </a:xfrm>
          <a:prstGeom prst="rect">
            <a:avLst/>
          </a:prstGeom>
        </p:spPr>
      </p:pic>
      <p:sp>
        <p:nvSpPr>
          <p:cNvPr id="8" name="ZoneTexte 7">
            <a:extLst>
              <a:ext uri="{FF2B5EF4-FFF2-40B4-BE49-F238E27FC236}">
                <a16:creationId xmlns:a16="http://schemas.microsoft.com/office/drawing/2014/main" id="{693D9FEE-0193-D048-B3E5-B621C1848766}"/>
              </a:ext>
            </a:extLst>
          </p:cNvPr>
          <p:cNvSpPr txBox="1"/>
          <p:nvPr/>
        </p:nvSpPr>
        <p:spPr>
          <a:xfrm>
            <a:off x="381000" y="305108"/>
            <a:ext cx="6011636" cy="1754326"/>
          </a:xfrm>
          <a:prstGeom prst="rect">
            <a:avLst/>
          </a:prstGeom>
          <a:noFill/>
        </p:spPr>
        <p:txBody>
          <a:bodyPr wrap="square" rtlCol="0">
            <a:spAutoFit/>
          </a:bodyPr>
          <a:lstStyle/>
          <a:p>
            <a:r>
              <a:rPr lang="fr-FR" sz="2400" b="1" dirty="0">
                <a:solidFill>
                  <a:schemeClr val="bg2">
                    <a:lumMod val="75000"/>
                  </a:schemeClr>
                </a:solidFill>
                <a:latin typeface="Fairwater Script" panose="02000507000000020003" pitchFamily="2" charset="0"/>
              </a:rPr>
              <a:t>recommandations</a:t>
            </a:r>
          </a:p>
          <a:p>
            <a:r>
              <a:rPr lang="fr-FR" sz="2100" dirty="0">
                <a:latin typeface="Bahnschrift" panose="020F0502020204030204" pitchFamily="34" charset="0"/>
              </a:rPr>
              <a:t> </a:t>
            </a:r>
          </a:p>
          <a:p>
            <a:pPr algn="ctr"/>
            <a:r>
              <a:rPr lang="fr-FR" sz="2100" b="1" dirty="0">
                <a:latin typeface="Bahnschrift" panose="020F0502020204030204" pitchFamily="34" charset="0"/>
              </a:rPr>
              <a:t>Gestion de l’anticoagulation dans un contexte d’urgence</a:t>
            </a:r>
          </a:p>
          <a:p>
            <a:pPr algn="ctr"/>
            <a:endParaRPr lang="fr-FR" sz="2100" b="1" dirty="0">
              <a:latin typeface="Bahnschrift" panose="020F0502020204030204" pitchFamily="34" charset="0"/>
            </a:endParaRPr>
          </a:p>
        </p:txBody>
      </p:sp>
      <p:pic>
        <p:nvPicPr>
          <p:cNvPr id="12" name="Image 11" descr="Une image contenant motif, point&#10;&#10;Description générée automatiquement">
            <a:extLst>
              <a:ext uri="{FF2B5EF4-FFF2-40B4-BE49-F238E27FC236}">
                <a16:creationId xmlns:a16="http://schemas.microsoft.com/office/drawing/2014/main" id="{3D24F3B3-075A-4D7E-6A19-F9965876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070" y="2695220"/>
            <a:ext cx="2310275" cy="2310275"/>
          </a:xfrm>
          <a:prstGeom prst="rect">
            <a:avLst/>
          </a:prstGeom>
        </p:spPr>
      </p:pic>
      <p:sp>
        <p:nvSpPr>
          <p:cNvPr id="13" name="ZoneTexte 12">
            <a:extLst>
              <a:ext uri="{FF2B5EF4-FFF2-40B4-BE49-F238E27FC236}">
                <a16:creationId xmlns:a16="http://schemas.microsoft.com/office/drawing/2014/main" id="{973E65C2-8D38-35B6-3507-A13C624935B4}"/>
              </a:ext>
            </a:extLst>
          </p:cNvPr>
          <p:cNvSpPr txBox="1"/>
          <p:nvPr/>
        </p:nvSpPr>
        <p:spPr>
          <a:xfrm>
            <a:off x="934932" y="2797828"/>
            <a:ext cx="1676400" cy="400110"/>
          </a:xfrm>
          <a:prstGeom prst="rect">
            <a:avLst/>
          </a:prstGeom>
          <a:noFill/>
        </p:spPr>
        <p:txBody>
          <a:bodyPr wrap="square" rtlCol="0">
            <a:spAutoFit/>
          </a:bodyPr>
          <a:lstStyle/>
          <a:p>
            <a:r>
              <a:rPr lang="fr-FR" sz="2000" b="1" dirty="0">
                <a:solidFill>
                  <a:schemeClr val="bg2">
                    <a:lumMod val="75000"/>
                  </a:schemeClr>
                </a:solidFill>
                <a:latin typeface="Fairwater Script" panose="02000507000000020003" pitchFamily="2" charset="0"/>
              </a:rPr>
              <a:t>Reco </a:t>
            </a:r>
            <a:endParaRPr lang="fr-FR" sz="700" b="1" dirty="0">
              <a:solidFill>
                <a:schemeClr val="bg2">
                  <a:lumMod val="75000"/>
                </a:schemeClr>
              </a:solidFill>
              <a:latin typeface="Fairwater Script" panose="02000507000000020003" pitchFamily="2" charset="0"/>
            </a:endParaRPr>
          </a:p>
        </p:txBody>
      </p:sp>
      <p:sp>
        <p:nvSpPr>
          <p:cNvPr id="14" name="ZoneTexte 13">
            <a:extLst>
              <a:ext uri="{FF2B5EF4-FFF2-40B4-BE49-F238E27FC236}">
                <a16:creationId xmlns:a16="http://schemas.microsoft.com/office/drawing/2014/main" id="{3AD1509F-CE95-F067-6F73-1C87126FB4AE}"/>
              </a:ext>
            </a:extLst>
          </p:cNvPr>
          <p:cNvSpPr txBox="1"/>
          <p:nvPr/>
        </p:nvSpPr>
        <p:spPr>
          <a:xfrm>
            <a:off x="4812526" y="2797828"/>
            <a:ext cx="1676400" cy="400110"/>
          </a:xfrm>
          <a:prstGeom prst="rect">
            <a:avLst/>
          </a:prstGeom>
          <a:noFill/>
        </p:spPr>
        <p:txBody>
          <a:bodyPr wrap="square" rtlCol="0">
            <a:spAutoFit/>
          </a:bodyPr>
          <a:lstStyle/>
          <a:p>
            <a:r>
              <a:rPr lang="fr-FR" sz="2000" b="1" dirty="0">
                <a:solidFill>
                  <a:schemeClr val="bg2">
                    <a:lumMod val="75000"/>
                  </a:schemeClr>
                </a:solidFill>
                <a:latin typeface="Fairwater Script" panose="02000507000000020003" pitchFamily="2" charset="0"/>
              </a:rPr>
              <a:t>Algorithmes</a:t>
            </a:r>
            <a:endParaRPr lang="fr-FR" sz="700" b="1" dirty="0">
              <a:solidFill>
                <a:schemeClr val="bg2">
                  <a:lumMod val="75000"/>
                </a:schemeClr>
              </a:solidFill>
              <a:latin typeface="Fairwater Script" panose="02000507000000020003" pitchFamily="2" charset="0"/>
            </a:endParaRPr>
          </a:p>
        </p:txBody>
      </p:sp>
      <p:pic>
        <p:nvPicPr>
          <p:cNvPr id="16" name="Image 15" descr="Une image contenant motif, pixel, point&#10;&#10;Description générée automatiquement">
            <a:extLst>
              <a:ext uri="{FF2B5EF4-FFF2-40B4-BE49-F238E27FC236}">
                <a16:creationId xmlns:a16="http://schemas.microsoft.com/office/drawing/2014/main" id="{5AD0D0BE-B6A8-90AD-13A9-12BB62533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205" y="2695220"/>
            <a:ext cx="2310275" cy="2310275"/>
          </a:xfrm>
          <a:prstGeom prst="rect">
            <a:avLst/>
          </a:prstGeom>
        </p:spPr>
      </p:pic>
      <p:pic>
        <p:nvPicPr>
          <p:cNvPr id="18" name="Graphique 17" descr="Flèche : courbe légère avec un remplissage uni">
            <a:extLst>
              <a:ext uri="{FF2B5EF4-FFF2-40B4-BE49-F238E27FC236}">
                <a16:creationId xmlns:a16="http://schemas.microsoft.com/office/drawing/2014/main" id="{D0643BCD-0B20-6DF2-D540-F4EB9899586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4115">
            <a:off x="1135946" y="2974799"/>
            <a:ext cx="914400" cy="914400"/>
          </a:xfrm>
          <a:prstGeom prst="rect">
            <a:avLst/>
          </a:prstGeom>
        </p:spPr>
      </p:pic>
      <p:pic>
        <p:nvPicPr>
          <p:cNvPr id="19" name="Graphique 18" descr="Flèche : courbe légère avec un remplissage uni">
            <a:extLst>
              <a:ext uri="{FF2B5EF4-FFF2-40B4-BE49-F238E27FC236}">
                <a16:creationId xmlns:a16="http://schemas.microsoft.com/office/drawing/2014/main" id="{98522FD8-5B14-969D-2D0F-A1685171E8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4115">
            <a:off x="5561823" y="2954029"/>
            <a:ext cx="914400" cy="914400"/>
          </a:xfrm>
          <a:prstGeom prst="rect">
            <a:avLst/>
          </a:prstGeom>
        </p:spPr>
      </p:pic>
    </p:spTree>
    <p:extLst>
      <p:ext uri="{BB962C8B-B14F-4D97-AF65-F5344CB8AC3E}">
        <p14:creationId xmlns:p14="http://schemas.microsoft.com/office/powerpoint/2010/main" val="1087460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AEF857F-0CF5-E868-A52A-8A69AA0D6BF3}"/>
              </a:ext>
            </a:extLst>
          </p:cNvPr>
          <p:cNvSpPr txBox="1"/>
          <p:nvPr/>
        </p:nvSpPr>
        <p:spPr>
          <a:xfrm>
            <a:off x="4415883" y="1402199"/>
            <a:ext cx="4572000" cy="2677656"/>
          </a:xfrm>
          <a:prstGeom prst="rect">
            <a:avLst/>
          </a:prstGeom>
          <a:noFill/>
        </p:spPr>
        <p:txBody>
          <a:bodyPr wrap="square">
            <a:spAutoFit/>
          </a:bodyPr>
          <a:lstStyle/>
          <a:p>
            <a:pPr>
              <a:buNone/>
            </a:pPr>
            <a:r>
              <a:rPr lang="fr-FR" sz="2400" b="1" dirty="0">
                <a:solidFill>
                  <a:schemeClr val="tx1">
                    <a:lumMod val="75000"/>
                  </a:schemeClr>
                </a:solidFill>
                <a:latin typeface="+mj-lt"/>
              </a:rPr>
              <a:t>Organisation des filières urgentes</a:t>
            </a:r>
            <a:endParaRPr lang="fr-FR" b="1" dirty="0">
              <a:solidFill>
                <a:schemeClr val="tx1">
                  <a:lumMod val="75000"/>
                </a:schemeClr>
              </a:solidFill>
              <a:latin typeface="+mj-lt"/>
            </a:endParaRPr>
          </a:p>
          <a:p>
            <a:pPr>
              <a:buFont typeface="Arial" panose="020B0604020202020204" pitchFamily="34" charset="0"/>
              <a:buChar char="•"/>
            </a:pPr>
            <a:r>
              <a:rPr lang="fr-FR" sz="2000" dirty="0">
                <a:latin typeface="+mn-lt"/>
              </a:rPr>
              <a:t> protocoles institutionnels </a:t>
            </a:r>
          </a:p>
          <a:p>
            <a:pPr>
              <a:buFont typeface="Arial" panose="020B0604020202020204" pitchFamily="34" charset="0"/>
              <a:buChar char="•"/>
            </a:pPr>
            <a:r>
              <a:rPr lang="fr-FR" sz="2000" dirty="0">
                <a:latin typeface="+mn-lt"/>
              </a:rPr>
              <a:t> kits de réversion </a:t>
            </a:r>
          </a:p>
          <a:p>
            <a:pPr>
              <a:buFont typeface="Arial" panose="020B0604020202020204" pitchFamily="34" charset="0"/>
              <a:buChar char="•"/>
            </a:pPr>
            <a:r>
              <a:rPr lang="fr-FR" sz="2000" dirty="0">
                <a:latin typeface="+mn-lt"/>
              </a:rPr>
              <a:t> accès pharmacie 24/7 </a:t>
            </a:r>
          </a:p>
          <a:p>
            <a:pPr>
              <a:buFont typeface="Arial" panose="020B0604020202020204" pitchFamily="34" charset="0"/>
              <a:buChar char="•"/>
            </a:pPr>
            <a:r>
              <a:rPr lang="fr-FR" sz="2000" dirty="0">
                <a:latin typeface="+mn-lt"/>
              </a:rPr>
              <a:t> check-lists </a:t>
            </a:r>
          </a:p>
          <a:p>
            <a:pPr>
              <a:buFont typeface="Arial" panose="020B0604020202020204" pitchFamily="34" charset="0"/>
              <a:buChar char="•"/>
            </a:pPr>
            <a:r>
              <a:rPr lang="fr-FR" sz="2000" dirty="0">
                <a:latin typeface="+mn-lt"/>
              </a:rPr>
              <a:t> délai porte-</a:t>
            </a:r>
            <a:r>
              <a:rPr lang="fr-FR" sz="2000" dirty="0" err="1">
                <a:latin typeface="+mn-lt"/>
              </a:rPr>
              <a:t>antagonisation</a:t>
            </a:r>
            <a:r>
              <a:rPr lang="fr-FR" sz="2000" dirty="0">
                <a:latin typeface="+mn-lt"/>
              </a:rPr>
              <a:t> </a:t>
            </a:r>
          </a:p>
          <a:p>
            <a:pPr>
              <a:buFont typeface="Arial" panose="020B0604020202020204" pitchFamily="34" charset="0"/>
              <a:buChar char="•"/>
            </a:pPr>
            <a:r>
              <a:rPr lang="fr-FR" sz="2000" dirty="0">
                <a:latin typeface="+mn-lt"/>
              </a:rPr>
              <a:t> articulation urgences–réanimation–hémostase </a:t>
            </a:r>
            <a:endParaRPr lang="fr-FR" dirty="0">
              <a:latin typeface="+mn-lt"/>
            </a:endParaRPr>
          </a:p>
        </p:txBody>
      </p:sp>
      <p:sp>
        <p:nvSpPr>
          <p:cNvPr id="6" name="Rectangle 5">
            <a:extLst>
              <a:ext uri="{FF2B5EF4-FFF2-40B4-BE49-F238E27FC236}">
                <a16:creationId xmlns:a16="http://schemas.microsoft.com/office/drawing/2014/main" id="{BD2F9474-02E6-5359-1498-909B69B8B51F}"/>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5737A86D-0373-3C70-AAE3-138CBC279C71}"/>
              </a:ext>
            </a:extLst>
          </p:cNvPr>
          <p:cNvPicPr>
            <a:picLocks noChangeAspect="1"/>
          </p:cNvPicPr>
          <p:nvPr/>
        </p:nvPicPr>
        <p:blipFill>
          <a:blip r:embed="rId2">
            <a:duotone>
              <a:schemeClr val="bg2">
                <a:shade val="45000"/>
                <a:satMod val="135000"/>
              </a:schemeClr>
              <a:prstClr val="white"/>
            </a:duotone>
          </a:blip>
          <a:stretch>
            <a:fillRect/>
          </a:stretch>
        </p:blipFill>
        <p:spPr>
          <a:xfrm>
            <a:off x="409344" y="696719"/>
            <a:ext cx="3750062" cy="3750062"/>
          </a:xfrm>
          <a:prstGeom prst="rect">
            <a:avLst/>
          </a:prstGeom>
        </p:spPr>
      </p:pic>
    </p:spTree>
    <p:extLst>
      <p:ext uri="{BB962C8B-B14F-4D97-AF65-F5344CB8AC3E}">
        <p14:creationId xmlns:p14="http://schemas.microsoft.com/office/powerpoint/2010/main" val="1222758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6" name="Rectangle 15">
            <a:extLst>
              <a:ext uri="{FF2B5EF4-FFF2-40B4-BE49-F238E27FC236}">
                <a16:creationId xmlns:a16="http://schemas.microsoft.com/office/drawing/2014/main" id="{2EAC8FF4-1C6D-31B3-7D4C-DC7284907FF4}"/>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Graphique 14" descr="Eau avec un remplissage uni">
            <a:extLst>
              <a:ext uri="{FF2B5EF4-FFF2-40B4-BE49-F238E27FC236}">
                <a16:creationId xmlns:a16="http://schemas.microsoft.com/office/drawing/2014/main" id="{538F8723-498D-22F8-7DF1-D52F7B2B14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55927" y="-646771"/>
            <a:ext cx="6033008" cy="6033008"/>
          </a:xfrm>
          <a:prstGeom prst="rect">
            <a:avLst/>
          </a:prstGeom>
        </p:spPr>
      </p:pic>
      <p:sp>
        <p:nvSpPr>
          <p:cNvPr id="1104" name="Google Shape;1104;p69"/>
          <p:cNvSpPr txBox="1">
            <a:spLocks noGrp="1"/>
          </p:cNvSpPr>
          <p:nvPr>
            <p:ph type="title"/>
          </p:nvPr>
        </p:nvSpPr>
        <p:spPr>
          <a:xfrm>
            <a:off x="374590" y="41485"/>
            <a:ext cx="7704000" cy="572700"/>
          </a:xfrm>
          <a:prstGeom prst="rect">
            <a:avLst/>
          </a:prstGeom>
        </p:spPr>
        <p:txBody>
          <a:bodyPr spcFirstLastPara="1" wrap="square" lIns="91425" tIns="91425" rIns="91425" bIns="91425" anchor="t" anchorCtr="0">
            <a:noAutofit/>
          </a:bodyPr>
          <a:lstStyle/>
          <a:p>
            <a:pPr lvl="0" algn="ctr"/>
            <a:r>
              <a:rPr lang="fr-FR" sz="2000" dirty="0">
                <a:solidFill>
                  <a:schemeClr val="accent6"/>
                </a:solidFill>
              </a:rPr>
              <a:t>Accidents hémorragiques sous anticoagulants</a:t>
            </a:r>
            <a:endParaRPr sz="2000" dirty="0">
              <a:solidFill>
                <a:schemeClr val="accent6"/>
              </a:solidFill>
            </a:endParaRPr>
          </a:p>
        </p:txBody>
      </p:sp>
      <p:sp>
        <p:nvSpPr>
          <p:cNvPr id="1105" name="Google Shape;1105;p69"/>
          <p:cNvSpPr txBox="1"/>
          <p:nvPr/>
        </p:nvSpPr>
        <p:spPr>
          <a:xfrm>
            <a:off x="6187050" y="1349500"/>
            <a:ext cx="2223600" cy="57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dirty="0">
                <a:solidFill>
                  <a:schemeClr val="dk1"/>
                </a:solidFill>
                <a:latin typeface="Praktika Medium Condensed" panose="00000606000000000000" pitchFamily="50" charset="0"/>
                <a:ea typeface="Be Vietnam Pro"/>
                <a:cs typeface="Be Vietnam Pro"/>
                <a:sym typeface="Be Vietnam Pro"/>
              </a:rPr>
              <a:t>Grave </a:t>
            </a:r>
          </a:p>
          <a:p>
            <a:pPr marL="0" lvl="0" indent="0" algn="l" rtl="0">
              <a:lnSpc>
                <a:spcPct val="115000"/>
              </a:lnSpc>
              <a:spcBef>
                <a:spcPts val="0"/>
              </a:spcBef>
              <a:spcAft>
                <a:spcPts val="0"/>
              </a:spcAft>
              <a:buNone/>
            </a:pPr>
            <a:r>
              <a:rPr lang="en" sz="2000" dirty="0">
                <a:solidFill>
                  <a:schemeClr val="dk1"/>
                </a:solidFill>
                <a:latin typeface="Praktika Medium Condensed" panose="00000606000000000000" pitchFamily="50" charset="0"/>
                <a:ea typeface="Be Vietnam Pro"/>
                <a:cs typeface="Be Vietnam Pro"/>
                <a:sym typeface="Be Vietnam Pro"/>
              </a:rPr>
              <a:t>Non grave</a:t>
            </a:r>
            <a:endParaRPr sz="2000" dirty="0">
              <a:solidFill>
                <a:schemeClr val="dk1"/>
              </a:solidFill>
              <a:latin typeface="Praktika Medium Condensed" panose="00000606000000000000" pitchFamily="50" charset="0"/>
              <a:ea typeface="Be Vietnam Pro"/>
              <a:cs typeface="Be Vietnam Pro"/>
              <a:sym typeface="Be Vietnam Pro"/>
            </a:endParaRPr>
          </a:p>
        </p:txBody>
      </p:sp>
      <p:sp>
        <p:nvSpPr>
          <p:cNvPr id="1106" name="Google Shape;1106;p69"/>
          <p:cNvSpPr txBox="1"/>
          <p:nvPr/>
        </p:nvSpPr>
        <p:spPr>
          <a:xfrm>
            <a:off x="6187074" y="3866498"/>
            <a:ext cx="3112790" cy="572702"/>
          </a:xfrm>
          <a:prstGeom prst="rect">
            <a:avLst/>
          </a:prstGeom>
          <a:noFill/>
          <a:ln>
            <a:noFill/>
          </a:ln>
        </p:spPr>
        <p:txBody>
          <a:bodyPr spcFirstLastPara="1" wrap="square" lIns="91425" tIns="91425" rIns="91425" bIns="91425" anchor="ctr" anchorCtr="0">
            <a:noAutofit/>
          </a:bodyPr>
          <a:lstStyle/>
          <a:p>
            <a:pPr lvl="0">
              <a:lnSpc>
                <a:spcPct val="115000"/>
              </a:lnSpc>
            </a:pPr>
            <a:r>
              <a:rPr lang="fr-FR" sz="2000" dirty="0">
                <a:solidFill>
                  <a:schemeClr val="dk1"/>
                </a:solidFill>
                <a:latin typeface="Praktika Medium Condensed" panose="00000606000000000000" pitchFamily="50" charset="0"/>
                <a:ea typeface="Be Vietnam Pro"/>
                <a:cs typeface="Be Vietnam Pro"/>
                <a:sym typeface="Be Vietnam Pro"/>
              </a:rPr>
              <a:t>Persistance de l’hémorragie? </a:t>
            </a:r>
          </a:p>
        </p:txBody>
      </p:sp>
      <p:sp>
        <p:nvSpPr>
          <p:cNvPr id="1107" name="Google Shape;1107;p69"/>
          <p:cNvSpPr txBox="1"/>
          <p:nvPr/>
        </p:nvSpPr>
        <p:spPr>
          <a:xfrm>
            <a:off x="6187075" y="2607999"/>
            <a:ext cx="2223600" cy="572700"/>
          </a:xfrm>
          <a:prstGeom prst="rect">
            <a:avLst/>
          </a:prstGeom>
          <a:noFill/>
          <a:ln>
            <a:noFill/>
          </a:ln>
        </p:spPr>
        <p:txBody>
          <a:bodyPr spcFirstLastPara="1" wrap="square" lIns="91425" tIns="91425" rIns="91425" bIns="91425" anchor="ctr" anchorCtr="0">
            <a:noAutofit/>
          </a:bodyPr>
          <a:lstStyle/>
          <a:p>
            <a:pPr lvl="0">
              <a:lnSpc>
                <a:spcPct val="115000"/>
              </a:lnSpc>
            </a:pPr>
            <a:r>
              <a:rPr lang="fr-FR" sz="2400" dirty="0">
                <a:solidFill>
                  <a:schemeClr val="dk1"/>
                </a:solidFill>
                <a:latin typeface="Praktika Medium Condensed" panose="00000606000000000000" pitchFamily="50" charset="0"/>
                <a:ea typeface="Be Vietnam Pro"/>
                <a:cs typeface="Be Vietnam Pro"/>
                <a:sym typeface="Be Vietnam Pro"/>
              </a:rPr>
              <a:t>Dès que possible !</a:t>
            </a:r>
          </a:p>
        </p:txBody>
      </p:sp>
      <p:sp>
        <p:nvSpPr>
          <p:cNvPr id="1108" name="Google Shape;1108;p69"/>
          <p:cNvSpPr txBox="1"/>
          <p:nvPr/>
        </p:nvSpPr>
        <p:spPr>
          <a:xfrm>
            <a:off x="4019551" y="1389550"/>
            <a:ext cx="1706400" cy="4926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fr-FR" sz="1800" b="1" dirty="0">
                <a:solidFill>
                  <a:schemeClr val="dk1"/>
                </a:solidFill>
                <a:latin typeface="Praktika ExtraBold Italic" panose="00000900000000000000" pitchFamily="50" charset="0"/>
                <a:ea typeface="Lato"/>
                <a:cs typeface="Lato"/>
                <a:sym typeface="Lato"/>
              </a:rPr>
              <a:t>Type d’hémorragie</a:t>
            </a:r>
          </a:p>
        </p:txBody>
      </p:sp>
      <p:sp>
        <p:nvSpPr>
          <p:cNvPr id="1109" name="Google Shape;1109;p69"/>
          <p:cNvSpPr txBox="1"/>
          <p:nvPr/>
        </p:nvSpPr>
        <p:spPr>
          <a:xfrm>
            <a:off x="4019550" y="3906575"/>
            <a:ext cx="1706400" cy="4926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fr-FR" sz="2200" b="1" dirty="0">
                <a:solidFill>
                  <a:schemeClr val="dk1"/>
                </a:solidFill>
                <a:latin typeface="Praktika ExtraBold Italic" panose="00000900000000000000" pitchFamily="50" charset="0"/>
                <a:ea typeface="Lato"/>
                <a:cs typeface="Lato"/>
                <a:sym typeface="Lato"/>
              </a:rPr>
              <a:t>Ré-évaluer</a:t>
            </a:r>
          </a:p>
        </p:txBody>
      </p:sp>
      <p:sp>
        <p:nvSpPr>
          <p:cNvPr id="1110" name="Google Shape;1110;p69"/>
          <p:cNvSpPr txBox="1"/>
          <p:nvPr/>
        </p:nvSpPr>
        <p:spPr>
          <a:xfrm>
            <a:off x="713225" y="2648050"/>
            <a:ext cx="1533600" cy="49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dirty="0">
                <a:solidFill>
                  <a:schemeClr val="accent5"/>
                </a:solidFill>
                <a:latin typeface="Praktika ExtraBold Italic" panose="00000900000000000000" pitchFamily="50" charset="0"/>
                <a:ea typeface="Lato"/>
                <a:cs typeface="Lato"/>
                <a:sym typeface="Lato"/>
              </a:rPr>
              <a:t>Y </a:t>
            </a:r>
            <a:r>
              <a:rPr lang="en" sz="2200" b="1" dirty="0" err="1">
                <a:solidFill>
                  <a:schemeClr val="accent5"/>
                </a:solidFill>
                <a:latin typeface="Praktika ExtraBold Italic" panose="00000900000000000000" pitchFamily="50" charset="0"/>
                <a:ea typeface="Lato"/>
                <a:cs typeface="Lato"/>
                <a:sym typeface="Lato"/>
              </a:rPr>
              <a:t>penser</a:t>
            </a:r>
            <a:r>
              <a:rPr lang="en" sz="2200" b="1" dirty="0">
                <a:solidFill>
                  <a:schemeClr val="accent5"/>
                </a:solidFill>
                <a:latin typeface="Praktika ExtraBold Italic" panose="00000900000000000000" pitchFamily="50" charset="0"/>
                <a:ea typeface="Lato"/>
                <a:cs typeface="Lato"/>
                <a:sym typeface="Lato"/>
              </a:rPr>
              <a:t> !</a:t>
            </a:r>
            <a:endParaRPr sz="2200" b="1" dirty="0">
              <a:solidFill>
                <a:schemeClr val="accent5"/>
              </a:solidFill>
              <a:latin typeface="Praktika ExtraBold Italic" panose="00000900000000000000" pitchFamily="50" charset="0"/>
              <a:ea typeface="Lato"/>
              <a:cs typeface="Lato"/>
              <a:sym typeface="Lato"/>
            </a:endParaRPr>
          </a:p>
        </p:txBody>
      </p:sp>
      <p:sp>
        <p:nvSpPr>
          <p:cNvPr id="1111" name="Google Shape;1111;p69"/>
          <p:cNvSpPr txBox="1"/>
          <p:nvPr/>
        </p:nvSpPr>
        <p:spPr>
          <a:xfrm>
            <a:off x="4019551" y="2286000"/>
            <a:ext cx="1799358" cy="1226127"/>
          </a:xfrm>
          <a:prstGeom prst="rect">
            <a:avLst/>
          </a:prstGeom>
          <a:noFill/>
          <a:ln>
            <a:noFill/>
          </a:ln>
        </p:spPr>
        <p:txBody>
          <a:bodyPr spcFirstLastPara="1" wrap="square" lIns="91425" tIns="91425" rIns="91425" bIns="91425" anchor="ctr" anchorCtr="0">
            <a:noAutofit/>
          </a:bodyPr>
          <a:lstStyle/>
          <a:p>
            <a:pPr lvl="0" algn="ctr">
              <a:lnSpc>
                <a:spcPct val="115000"/>
              </a:lnSpc>
            </a:pPr>
            <a:r>
              <a:rPr lang="fr-FR" sz="1800" b="1" dirty="0">
                <a:solidFill>
                  <a:schemeClr val="dk1"/>
                </a:solidFill>
                <a:latin typeface="Praktika ExtraBold Italic" panose="00000900000000000000" pitchFamily="50" charset="0"/>
                <a:ea typeface="Lato"/>
                <a:cs typeface="Lato"/>
                <a:sym typeface="Lato"/>
              </a:rPr>
              <a:t>Réversion / </a:t>
            </a:r>
            <a:r>
              <a:rPr lang="fr-FR" sz="1800" b="1" dirty="0" err="1">
                <a:solidFill>
                  <a:schemeClr val="dk1"/>
                </a:solidFill>
                <a:latin typeface="Praktika ExtraBold Italic" panose="00000900000000000000" pitchFamily="50" charset="0"/>
                <a:ea typeface="Lato"/>
                <a:cs typeface="Lato"/>
                <a:sym typeface="Lato"/>
              </a:rPr>
              <a:t>antagonisation</a:t>
            </a:r>
            <a:endParaRPr lang="fr-FR" sz="1800" b="1" dirty="0">
              <a:solidFill>
                <a:schemeClr val="dk1"/>
              </a:solidFill>
              <a:latin typeface="Praktika ExtraBold Italic" panose="00000900000000000000" pitchFamily="50" charset="0"/>
              <a:ea typeface="Lato"/>
              <a:cs typeface="Lato"/>
              <a:sym typeface="Lato"/>
            </a:endParaRPr>
          </a:p>
        </p:txBody>
      </p:sp>
      <p:sp>
        <p:nvSpPr>
          <p:cNvPr id="1112" name="Google Shape;1112;p69"/>
          <p:cNvSpPr txBox="1"/>
          <p:nvPr/>
        </p:nvSpPr>
        <p:spPr>
          <a:xfrm>
            <a:off x="2905113" y="1389550"/>
            <a:ext cx="739200" cy="49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b="1" dirty="0">
                <a:solidFill>
                  <a:schemeClr val="bg2"/>
                </a:solidFill>
                <a:latin typeface="Praktika ExtraBold Italic" panose="00000900000000000000" pitchFamily="50" charset="0"/>
                <a:ea typeface="Lato"/>
                <a:cs typeface="Lato"/>
                <a:sym typeface="Lato"/>
              </a:rPr>
              <a:t>01</a:t>
            </a:r>
            <a:endParaRPr sz="3400" b="1" dirty="0">
              <a:solidFill>
                <a:schemeClr val="bg2"/>
              </a:solidFill>
              <a:latin typeface="Praktika ExtraBold Italic" panose="00000900000000000000" pitchFamily="50" charset="0"/>
              <a:ea typeface="Lato"/>
              <a:cs typeface="Lato"/>
              <a:sym typeface="Lato"/>
            </a:endParaRPr>
          </a:p>
        </p:txBody>
      </p:sp>
      <p:sp>
        <p:nvSpPr>
          <p:cNvPr id="1113" name="Google Shape;1113;p69"/>
          <p:cNvSpPr txBox="1"/>
          <p:nvPr/>
        </p:nvSpPr>
        <p:spPr>
          <a:xfrm>
            <a:off x="2905113" y="3906573"/>
            <a:ext cx="739200" cy="49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b="1" dirty="0">
                <a:solidFill>
                  <a:schemeClr val="bg2"/>
                </a:solidFill>
                <a:latin typeface="Praktika ExtraBold Italic" panose="00000900000000000000" pitchFamily="50" charset="0"/>
                <a:ea typeface="Lato"/>
                <a:cs typeface="Lato"/>
                <a:sym typeface="Lato"/>
              </a:rPr>
              <a:t>03</a:t>
            </a:r>
            <a:endParaRPr sz="3400" b="1" dirty="0">
              <a:solidFill>
                <a:schemeClr val="bg2"/>
              </a:solidFill>
              <a:latin typeface="Praktika ExtraBold Italic" panose="00000900000000000000" pitchFamily="50" charset="0"/>
              <a:ea typeface="Lato"/>
              <a:cs typeface="Lato"/>
              <a:sym typeface="Lato"/>
            </a:endParaRPr>
          </a:p>
        </p:txBody>
      </p:sp>
      <p:sp>
        <p:nvSpPr>
          <p:cNvPr id="1114" name="Google Shape;1114;p69"/>
          <p:cNvSpPr txBox="1"/>
          <p:nvPr/>
        </p:nvSpPr>
        <p:spPr>
          <a:xfrm>
            <a:off x="2905113" y="2648060"/>
            <a:ext cx="739200" cy="49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b="1" dirty="0">
                <a:solidFill>
                  <a:schemeClr val="bg2"/>
                </a:solidFill>
                <a:latin typeface="Praktika ExtraBold Italic" panose="00000900000000000000" pitchFamily="50" charset="0"/>
                <a:ea typeface="Lato"/>
                <a:cs typeface="Lato"/>
                <a:sym typeface="Lato"/>
              </a:rPr>
              <a:t>02</a:t>
            </a:r>
            <a:endParaRPr sz="3400" b="1" dirty="0">
              <a:solidFill>
                <a:schemeClr val="bg2"/>
              </a:solidFill>
              <a:latin typeface="Praktika ExtraBold Italic" panose="00000900000000000000" pitchFamily="50" charset="0"/>
              <a:ea typeface="Lato"/>
              <a:cs typeface="Lato"/>
              <a:sym typeface="Lato"/>
            </a:endParaRPr>
          </a:p>
        </p:txBody>
      </p:sp>
      <p:cxnSp>
        <p:nvCxnSpPr>
          <p:cNvPr id="1115" name="Google Shape;1115;p69"/>
          <p:cNvCxnSpPr>
            <a:stCxn id="1110" idx="0"/>
            <a:endCxn id="1112" idx="1"/>
          </p:cNvCxnSpPr>
          <p:nvPr/>
        </p:nvCxnSpPr>
        <p:spPr>
          <a:xfrm rot="-5400000">
            <a:off x="1686425" y="1429450"/>
            <a:ext cx="1012200" cy="1425000"/>
          </a:xfrm>
          <a:prstGeom prst="curvedConnector2">
            <a:avLst/>
          </a:prstGeom>
          <a:noFill/>
          <a:ln w="9525" cap="flat" cmpd="sng">
            <a:solidFill>
              <a:schemeClr val="dk1"/>
            </a:solidFill>
            <a:prstDash val="solid"/>
            <a:round/>
            <a:headEnd type="none" w="med" len="med"/>
            <a:tailEnd type="oval" w="med" len="med"/>
          </a:ln>
        </p:spPr>
      </p:cxnSp>
      <p:cxnSp>
        <p:nvCxnSpPr>
          <p:cNvPr id="1116" name="Google Shape;1116;p69"/>
          <p:cNvCxnSpPr>
            <a:stCxn id="1110" idx="2"/>
            <a:endCxn id="1113" idx="1"/>
          </p:cNvCxnSpPr>
          <p:nvPr/>
        </p:nvCxnSpPr>
        <p:spPr>
          <a:xfrm rot="-5400000" flipH="1">
            <a:off x="1686425" y="2934250"/>
            <a:ext cx="1012200" cy="1425000"/>
          </a:xfrm>
          <a:prstGeom prst="curvedConnector2">
            <a:avLst/>
          </a:prstGeom>
          <a:noFill/>
          <a:ln w="9525" cap="flat" cmpd="sng">
            <a:solidFill>
              <a:schemeClr val="dk1"/>
            </a:solidFill>
            <a:prstDash val="solid"/>
            <a:round/>
            <a:headEnd type="none" w="med" len="med"/>
            <a:tailEnd type="oval" w="med" len="med"/>
          </a:ln>
        </p:spPr>
      </p:cxnSp>
      <p:cxnSp>
        <p:nvCxnSpPr>
          <p:cNvPr id="1117" name="Google Shape;1117;p69"/>
          <p:cNvCxnSpPr>
            <a:stCxn id="1112" idx="3"/>
            <a:endCxn id="1108" idx="1"/>
          </p:cNvCxnSpPr>
          <p:nvPr/>
        </p:nvCxnSpPr>
        <p:spPr>
          <a:xfrm>
            <a:off x="3644313" y="1635850"/>
            <a:ext cx="375300" cy="0"/>
          </a:xfrm>
          <a:prstGeom prst="straightConnector1">
            <a:avLst/>
          </a:prstGeom>
          <a:noFill/>
          <a:ln w="9525" cap="flat" cmpd="sng">
            <a:solidFill>
              <a:schemeClr val="dk1"/>
            </a:solidFill>
            <a:prstDash val="solid"/>
            <a:round/>
            <a:headEnd type="none" w="med" len="med"/>
            <a:tailEnd type="oval" w="med" len="med"/>
          </a:ln>
        </p:spPr>
      </p:cxnSp>
      <p:cxnSp>
        <p:nvCxnSpPr>
          <p:cNvPr id="1118" name="Google Shape;1118;p69"/>
          <p:cNvCxnSpPr>
            <a:cxnSpLocks/>
            <a:stCxn id="1114" idx="3"/>
            <a:endCxn id="1111" idx="1"/>
          </p:cNvCxnSpPr>
          <p:nvPr/>
        </p:nvCxnSpPr>
        <p:spPr>
          <a:xfrm>
            <a:off x="3644313" y="2894360"/>
            <a:ext cx="375238" cy="4704"/>
          </a:xfrm>
          <a:prstGeom prst="straightConnector1">
            <a:avLst/>
          </a:prstGeom>
          <a:noFill/>
          <a:ln w="9525" cap="flat" cmpd="sng">
            <a:solidFill>
              <a:schemeClr val="dk1"/>
            </a:solidFill>
            <a:prstDash val="solid"/>
            <a:round/>
            <a:headEnd type="none" w="med" len="med"/>
            <a:tailEnd type="oval" w="med" len="med"/>
          </a:ln>
        </p:spPr>
      </p:cxnSp>
      <p:cxnSp>
        <p:nvCxnSpPr>
          <p:cNvPr id="1119" name="Google Shape;1119;p69"/>
          <p:cNvCxnSpPr>
            <a:stCxn id="1113" idx="3"/>
            <a:endCxn id="1109" idx="1"/>
          </p:cNvCxnSpPr>
          <p:nvPr/>
        </p:nvCxnSpPr>
        <p:spPr>
          <a:xfrm>
            <a:off x="3644313" y="4152873"/>
            <a:ext cx="375300" cy="0"/>
          </a:xfrm>
          <a:prstGeom prst="straightConnector1">
            <a:avLst/>
          </a:prstGeom>
          <a:noFill/>
          <a:ln w="9525" cap="flat" cmpd="sng">
            <a:solidFill>
              <a:schemeClr val="dk1"/>
            </a:solidFill>
            <a:prstDash val="solid"/>
            <a:round/>
            <a:headEnd type="none" w="med" len="med"/>
            <a:tailEnd type="oval" w="med" len="med"/>
          </a:ln>
        </p:spPr>
      </p:cxnSp>
      <p:cxnSp>
        <p:nvCxnSpPr>
          <p:cNvPr id="1120" name="Google Shape;1120;p69"/>
          <p:cNvCxnSpPr>
            <a:stCxn id="1108" idx="3"/>
            <a:endCxn id="1105" idx="1"/>
          </p:cNvCxnSpPr>
          <p:nvPr/>
        </p:nvCxnSpPr>
        <p:spPr>
          <a:xfrm>
            <a:off x="5725951" y="1635850"/>
            <a:ext cx="461099" cy="0"/>
          </a:xfrm>
          <a:prstGeom prst="straightConnector1">
            <a:avLst/>
          </a:prstGeom>
          <a:noFill/>
          <a:ln w="9525" cap="flat" cmpd="sng">
            <a:solidFill>
              <a:schemeClr val="dk1"/>
            </a:solidFill>
            <a:prstDash val="solid"/>
            <a:round/>
            <a:headEnd type="none" w="med" len="med"/>
            <a:tailEnd type="oval" w="med" len="med"/>
          </a:ln>
        </p:spPr>
      </p:cxnSp>
      <p:cxnSp>
        <p:nvCxnSpPr>
          <p:cNvPr id="1121" name="Google Shape;1121;p69"/>
          <p:cNvCxnSpPr>
            <a:cxnSpLocks/>
            <a:stCxn id="1111" idx="3"/>
            <a:endCxn id="1107" idx="1"/>
          </p:cNvCxnSpPr>
          <p:nvPr/>
        </p:nvCxnSpPr>
        <p:spPr>
          <a:xfrm flipV="1">
            <a:off x="5818909" y="2894349"/>
            <a:ext cx="368166" cy="4715"/>
          </a:xfrm>
          <a:prstGeom prst="straightConnector1">
            <a:avLst/>
          </a:prstGeom>
          <a:noFill/>
          <a:ln w="9525" cap="flat" cmpd="sng">
            <a:solidFill>
              <a:schemeClr val="dk1"/>
            </a:solidFill>
            <a:prstDash val="solid"/>
            <a:round/>
            <a:headEnd type="none" w="med" len="med"/>
            <a:tailEnd type="oval" w="med" len="med"/>
          </a:ln>
        </p:spPr>
      </p:cxnSp>
      <p:cxnSp>
        <p:nvCxnSpPr>
          <p:cNvPr id="1122" name="Google Shape;1122;p69"/>
          <p:cNvCxnSpPr>
            <a:cxnSpLocks/>
            <a:stCxn id="1109" idx="3"/>
            <a:endCxn id="1106" idx="1"/>
          </p:cNvCxnSpPr>
          <p:nvPr/>
        </p:nvCxnSpPr>
        <p:spPr>
          <a:xfrm flipV="1">
            <a:off x="5725950" y="4152849"/>
            <a:ext cx="461124" cy="26"/>
          </a:xfrm>
          <a:prstGeom prst="straightConnector1">
            <a:avLst/>
          </a:prstGeom>
          <a:noFill/>
          <a:ln w="9525" cap="flat" cmpd="sng">
            <a:solidFill>
              <a:schemeClr val="dk1"/>
            </a:solidFill>
            <a:prstDash val="solid"/>
            <a:round/>
            <a:headEnd type="none" w="med" len="med"/>
            <a:tailEnd type="oval" w="med" len="med"/>
          </a:ln>
        </p:spPr>
      </p:cxnSp>
      <p:cxnSp>
        <p:nvCxnSpPr>
          <p:cNvPr id="1123" name="Google Shape;1123;p69"/>
          <p:cNvCxnSpPr>
            <a:stCxn id="1110" idx="3"/>
            <a:endCxn id="1114" idx="1"/>
          </p:cNvCxnSpPr>
          <p:nvPr/>
        </p:nvCxnSpPr>
        <p:spPr>
          <a:xfrm>
            <a:off x="2246825" y="2894350"/>
            <a:ext cx="658200" cy="0"/>
          </a:xfrm>
          <a:prstGeom prst="straightConnector1">
            <a:avLst/>
          </a:prstGeom>
          <a:noFill/>
          <a:ln w="9525" cap="flat" cmpd="sng">
            <a:solidFill>
              <a:schemeClr val="dk1"/>
            </a:solidFill>
            <a:prstDash val="solid"/>
            <a:round/>
            <a:headEnd type="none" w="med" len="med"/>
            <a:tailEnd type="oval"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D6E3426C-0978-C6DA-8838-DF87F376F27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5DEC447-BF46-D019-40A2-FA30C87FAC29}"/>
              </a:ext>
            </a:extLst>
          </p:cNvPr>
          <p:cNvPicPr>
            <a:picLocks noChangeAspect="1"/>
          </p:cNvPicPr>
          <p:nvPr/>
        </p:nvPicPr>
        <p:blipFill>
          <a:blip r:embed="rId3"/>
          <a:srcRect r="7955" b="29980"/>
          <a:stretch>
            <a:fillRect/>
          </a:stretch>
        </p:blipFill>
        <p:spPr>
          <a:xfrm>
            <a:off x="0" y="508000"/>
            <a:ext cx="9144000" cy="4635500"/>
          </a:xfrm>
          <a:prstGeom prst="rect">
            <a:avLst/>
          </a:prstGeom>
        </p:spPr>
      </p:pic>
      <p:sp>
        <p:nvSpPr>
          <p:cNvPr id="306" name="Google Shape;306;p37">
            <a:extLst>
              <a:ext uri="{FF2B5EF4-FFF2-40B4-BE49-F238E27FC236}">
                <a16:creationId xmlns:a16="http://schemas.microsoft.com/office/drawing/2014/main" id="{99188F94-15CF-F918-296B-38194C9F506D}"/>
              </a:ext>
            </a:extLst>
          </p:cNvPr>
          <p:cNvSpPr txBox="1">
            <a:spLocks noGrp="1"/>
          </p:cNvSpPr>
          <p:nvPr>
            <p:ph type="ctrTitle"/>
          </p:nvPr>
        </p:nvSpPr>
        <p:spPr>
          <a:xfrm>
            <a:off x="5030100" y="1787025"/>
            <a:ext cx="4113900" cy="161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sz="2800" dirty="0"/>
              <a:t>Accidents hémorragiques sous anticoagulants</a:t>
            </a:r>
          </a:p>
        </p:txBody>
      </p:sp>
      <p:sp>
        <p:nvSpPr>
          <p:cNvPr id="307" name="Google Shape;307;p37">
            <a:extLst>
              <a:ext uri="{FF2B5EF4-FFF2-40B4-BE49-F238E27FC236}">
                <a16:creationId xmlns:a16="http://schemas.microsoft.com/office/drawing/2014/main" id="{A8447A0C-5A43-4B43-30AF-B45BB8AD364D}"/>
              </a:ext>
            </a:extLst>
          </p:cNvPr>
          <p:cNvSpPr txBox="1">
            <a:spLocks noGrp="1"/>
          </p:cNvSpPr>
          <p:nvPr>
            <p:ph type="subTitle" idx="1"/>
          </p:nvPr>
        </p:nvSpPr>
        <p:spPr>
          <a:xfrm>
            <a:off x="5127745" y="3726193"/>
            <a:ext cx="4113900" cy="475800"/>
          </a:xfrm>
          <a:prstGeom prst="rect">
            <a:avLst/>
          </a:prstGeom>
        </p:spPr>
        <p:txBody>
          <a:bodyPr spcFirstLastPara="1" wrap="square" lIns="91425" tIns="91425" rIns="91425" bIns="91425" anchor="t" anchorCtr="0">
            <a:noAutofit/>
          </a:bodyPr>
          <a:lstStyle/>
          <a:p>
            <a:pPr lvl="0" algn="ctr"/>
            <a:r>
              <a:rPr lang="en" sz="2000" dirty="0">
                <a:solidFill>
                  <a:schemeClr val="bg1"/>
                </a:solidFill>
              </a:rPr>
              <a:t>Delphine Douillet </a:t>
            </a:r>
            <a:r>
              <a:rPr lang="fr-FR" sz="2000" dirty="0">
                <a:solidFill>
                  <a:schemeClr val="bg1"/>
                </a:solidFill>
              </a:rPr>
              <a:t>• </a:t>
            </a:r>
            <a:r>
              <a:rPr lang="en" sz="2000" dirty="0">
                <a:solidFill>
                  <a:schemeClr val="bg1"/>
                </a:solidFill>
              </a:rPr>
              <a:t>Angers</a:t>
            </a:r>
          </a:p>
          <a:p>
            <a:pPr lvl="0" algn="ctr"/>
            <a:r>
              <a:rPr lang="en" sz="1400" dirty="0" err="1">
                <a:solidFill>
                  <a:schemeClr val="bg2">
                    <a:lumMod val="75000"/>
                  </a:schemeClr>
                </a:solidFill>
              </a:rPr>
              <a:t>Delphine.Douillet@chu-angers.fr</a:t>
            </a:r>
            <a:endParaRPr sz="1100" dirty="0">
              <a:solidFill>
                <a:schemeClr val="bg2">
                  <a:lumMod val="75000"/>
                </a:schemeClr>
              </a:solidFil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EBF2170-0576-D4B1-D1E1-94A4E87E1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231" y="4574354"/>
            <a:ext cx="467530" cy="392960"/>
          </a:xfrm>
          <a:prstGeom prst="rect">
            <a:avLst/>
          </a:prstGeom>
        </p:spPr>
      </p:pic>
      <p:pic>
        <p:nvPicPr>
          <p:cNvPr id="5" name="Graphique 4">
            <a:extLst>
              <a:ext uri="{FF2B5EF4-FFF2-40B4-BE49-F238E27FC236}">
                <a16:creationId xmlns:a16="http://schemas.microsoft.com/office/drawing/2014/main" id="{3DB79884-4D9E-36C2-E604-EAF9BC76D98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9476" y="4531061"/>
            <a:ext cx="467530" cy="449548"/>
          </a:xfrm>
          <a:prstGeom prst="rect">
            <a:avLst/>
          </a:prstGeom>
        </p:spPr>
      </p:pic>
      <p:pic>
        <p:nvPicPr>
          <p:cNvPr id="6" name="Image 5">
            <a:extLst>
              <a:ext uri="{FF2B5EF4-FFF2-40B4-BE49-F238E27FC236}">
                <a16:creationId xmlns:a16="http://schemas.microsoft.com/office/drawing/2014/main" id="{0E69A0FA-815E-691F-4EDF-95EAEAAB3877}"/>
              </a:ext>
            </a:extLst>
          </p:cNvPr>
          <p:cNvPicPr>
            <a:picLocks noChangeAspect="1"/>
          </p:cNvPicPr>
          <p:nvPr/>
        </p:nvPicPr>
        <p:blipFill>
          <a:blip r:embed="rId6"/>
          <a:stretch>
            <a:fillRect/>
          </a:stretch>
        </p:blipFill>
        <p:spPr>
          <a:xfrm>
            <a:off x="7484521" y="4575388"/>
            <a:ext cx="630869" cy="315435"/>
          </a:xfrm>
          <a:prstGeom prst="rect">
            <a:avLst/>
          </a:prstGeom>
        </p:spPr>
      </p:pic>
      <p:pic>
        <p:nvPicPr>
          <p:cNvPr id="7" name="Image 6">
            <a:extLst>
              <a:ext uri="{FF2B5EF4-FFF2-40B4-BE49-F238E27FC236}">
                <a16:creationId xmlns:a16="http://schemas.microsoft.com/office/drawing/2014/main" id="{4CA8579C-0EAA-8B53-C697-DFF851BF92BA}"/>
              </a:ext>
            </a:extLst>
          </p:cNvPr>
          <p:cNvPicPr>
            <a:picLocks noChangeAspect="1"/>
          </p:cNvPicPr>
          <p:nvPr/>
        </p:nvPicPr>
        <p:blipFill>
          <a:blip r:embed="rId7"/>
          <a:stretch>
            <a:fillRect/>
          </a:stretch>
        </p:blipFill>
        <p:spPr>
          <a:xfrm>
            <a:off x="8391773" y="4592325"/>
            <a:ext cx="601500" cy="315435"/>
          </a:xfrm>
          <a:prstGeom prst="rect">
            <a:avLst/>
          </a:prstGeom>
        </p:spPr>
      </p:pic>
    </p:spTree>
    <p:extLst>
      <p:ext uri="{BB962C8B-B14F-4D97-AF65-F5344CB8AC3E}">
        <p14:creationId xmlns:p14="http://schemas.microsoft.com/office/powerpoint/2010/main" val="114791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320BF-A951-3211-AF9D-6AB6C78466CC}"/>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65146C9F-37BC-1C7B-81E5-CCD0B13FC591}"/>
              </a:ext>
            </a:extLst>
          </p:cNvPr>
          <p:cNvSpPr>
            <a:spLocks noGrp="1"/>
          </p:cNvSpPr>
          <p:nvPr>
            <p:ph type="sldNum" sz="quarter" idx="12"/>
          </p:nvPr>
        </p:nvSpPr>
        <p:spPr/>
        <p:txBody>
          <a:bodyPr/>
          <a:lstStyle/>
          <a:p>
            <a:fld id="{2CA42D13-826F-C841-9B37-88F53DA65BD8}" type="slidenum">
              <a:rPr lang="fr-FR" smtClean="0"/>
              <a:t>5</a:t>
            </a:fld>
            <a:endParaRPr lang="fr-FR"/>
          </a:p>
        </p:txBody>
      </p:sp>
      <p:sp>
        <p:nvSpPr>
          <p:cNvPr id="10" name="Rectangle : coins arrondis 9">
            <a:extLst>
              <a:ext uri="{FF2B5EF4-FFF2-40B4-BE49-F238E27FC236}">
                <a16:creationId xmlns:a16="http://schemas.microsoft.com/office/drawing/2014/main" id="{6390818C-5666-04FA-4599-1CB5E087C77A}"/>
              </a:ext>
            </a:extLst>
          </p:cNvPr>
          <p:cNvSpPr/>
          <p:nvPr/>
        </p:nvSpPr>
        <p:spPr>
          <a:xfrm>
            <a:off x="1485901" y="4554650"/>
            <a:ext cx="6438900" cy="498082"/>
          </a:xfrm>
          <a:prstGeom prst="roundRect">
            <a:avLst>
              <a:gd name="adj" fmla="val 7883"/>
            </a:avLst>
          </a:prstGeom>
          <a:solidFill>
            <a:schemeClr val="bg2">
              <a:lumMod val="60000"/>
              <a:lumOff val="40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5"/>
                </a:solidFill>
              </a:rPr>
              <a:t>Est-ce une hémorragie grave ? Pourquoi ?</a:t>
            </a:r>
          </a:p>
        </p:txBody>
      </p:sp>
      <p:sp>
        <p:nvSpPr>
          <p:cNvPr id="15" name="Rectangle 14">
            <a:extLst>
              <a:ext uri="{FF2B5EF4-FFF2-40B4-BE49-F238E27FC236}">
                <a16:creationId xmlns:a16="http://schemas.microsoft.com/office/drawing/2014/main" id="{7E4CB99E-A5A8-9EEE-E785-6D9C4E53F03D}"/>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Google Shape;365;p39">
            <a:extLst>
              <a:ext uri="{FF2B5EF4-FFF2-40B4-BE49-F238E27FC236}">
                <a16:creationId xmlns:a16="http://schemas.microsoft.com/office/drawing/2014/main" id="{F4A0EDE3-7BD7-7FF7-6466-87B9D910D921}"/>
              </a:ext>
            </a:extLst>
          </p:cNvPr>
          <p:cNvSpPr txBox="1">
            <a:spLocks/>
          </p:cNvSpPr>
          <p:nvPr/>
        </p:nvSpPr>
        <p:spPr>
          <a:xfrm>
            <a:off x="-2608125" y="-1250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Cas clinique</a:t>
            </a:r>
          </a:p>
        </p:txBody>
      </p:sp>
      <p:pic>
        <p:nvPicPr>
          <p:cNvPr id="17" name="Image 16">
            <a:extLst>
              <a:ext uri="{FF2B5EF4-FFF2-40B4-BE49-F238E27FC236}">
                <a16:creationId xmlns:a16="http://schemas.microsoft.com/office/drawing/2014/main" id="{79673F74-5533-B542-ADDD-801D2A6102E8}"/>
              </a:ext>
            </a:extLst>
          </p:cNvPr>
          <p:cNvPicPr>
            <a:picLocks noChangeAspect="1"/>
          </p:cNvPicPr>
          <p:nvPr/>
        </p:nvPicPr>
        <p:blipFill>
          <a:blip r:embed="rId2">
            <a:duotone>
              <a:schemeClr val="bg2">
                <a:shade val="45000"/>
                <a:satMod val="135000"/>
              </a:schemeClr>
              <a:prstClr val="white"/>
            </a:duotone>
          </a:blip>
          <a:srcRect l="-1" r="-562" b="21901"/>
          <a:stretch>
            <a:fillRect/>
          </a:stretch>
        </p:blipFill>
        <p:spPr>
          <a:xfrm>
            <a:off x="6180112" y="737430"/>
            <a:ext cx="2754275" cy="1604292"/>
          </a:xfrm>
          <a:prstGeom prst="roundRect">
            <a:avLst/>
          </a:prstGeom>
        </p:spPr>
      </p:pic>
      <p:sp>
        <p:nvSpPr>
          <p:cNvPr id="18" name="ZoneTexte 17">
            <a:extLst>
              <a:ext uri="{FF2B5EF4-FFF2-40B4-BE49-F238E27FC236}">
                <a16:creationId xmlns:a16="http://schemas.microsoft.com/office/drawing/2014/main" id="{4E417A7A-3EBA-BEC7-D214-F4CB02C951D3}"/>
              </a:ext>
            </a:extLst>
          </p:cNvPr>
          <p:cNvSpPr txBox="1"/>
          <p:nvPr/>
        </p:nvSpPr>
        <p:spPr>
          <a:xfrm>
            <a:off x="419037" y="1266977"/>
            <a:ext cx="8515350" cy="2831544"/>
          </a:xfrm>
          <a:prstGeom prst="rect">
            <a:avLst/>
          </a:prstGeom>
          <a:noFill/>
        </p:spPr>
        <p:txBody>
          <a:bodyPr wrap="square">
            <a:spAutoFit/>
          </a:bodyPr>
          <a:lstStyle/>
          <a:p>
            <a:r>
              <a:rPr lang="fr-FR" dirty="0">
                <a:latin typeface="Aptos" panose="020B0004020202020204" pitchFamily="34" charset="0"/>
              </a:rPr>
              <a:t>5h35, appel 15</a:t>
            </a:r>
          </a:p>
          <a:p>
            <a:r>
              <a:rPr lang="fr-FR" dirty="0">
                <a:latin typeface="Aptos" panose="020B0004020202020204" pitchFamily="34" charset="0"/>
              </a:rPr>
              <a:t>Homme d’environ 45 ans : accident voiture contre poteau, quai de l’Ill</a:t>
            </a:r>
          </a:p>
          <a:p>
            <a:r>
              <a:rPr lang="fr-FR" dirty="0">
                <a:latin typeface="Aptos" panose="020B0004020202020204" pitchFamily="34" charset="0"/>
              </a:rPr>
              <a:t>Inconscient dans son véhicule</a:t>
            </a:r>
          </a:p>
          <a:p>
            <a:r>
              <a:rPr lang="fr-FR" dirty="0">
                <a:latin typeface="Aptos" panose="020B0004020202020204" pitchFamily="34" charset="0"/>
              </a:rPr>
              <a:t>Ami à ses côtés : pas de plainte</a:t>
            </a:r>
          </a:p>
          <a:p>
            <a:endParaRPr lang="fr-FR" sz="1200" dirty="0">
              <a:latin typeface="Aptos" panose="020B0004020202020204" pitchFamily="34" charset="0"/>
            </a:endParaRPr>
          </a:p>
          <a:p>
            <a:endParaRPr lang="fr-FR" sz="1200" dirty="0">
              <a:latin typeface="Aptos" panose="020B0004020202020204" pitchFamily="34" charset="0"/>
            </a:endParaRPr>
          </a:p>
          <a:p>
            <a:pPr marL="171450" indent="-171450">
              <a:buFont typeface="Wingdings" pitchFamily="2" charset="2"/>
              <a:buChar char="è"/>
            </a:pPr>
            <a:r>
              <a:rPr lang="fr-FR" dirty="0">
                <a:latin typeface="Aptos" panose="020B0004020202020204" pitchFamily="34" charset="0"/>
                <a:sym typeface="Wingdings" pitchFamily="2" charset="2"/>
              </a:rPr>
              <a:t>SMUR 67 : </a:t>
            </a:r>
          </a:p>
          <a:p>
            <a:pPr marL="171450" indent="-171450">
              <a:buFontTx/>
              <a:buChar char="-"/>
            </a:pPr>
            <a:r>
              <a:rPr lang="fr-FR" dirty="0">
                <a:latin typeface="Aptos" panose="020B0004020202020204" pitchFamily="34" charset="0"/>
              </a:rPr>
              <a:t>Glasgow 6/15 (E1 V2 M3), plaie frontale</a:t>
            </a:r>
          </a:p>
          <a:p>
            <a:pPr marL="171450" indent="-171450">
              <a:buFontTx/>
              <a:buChar char="-"/>
            </a:pPr>
            <a:r>
              <a:rPr lang="fr-FR" dirty="0">
                <a:latin typeface="Aptos" panose="020B0004020202020204" pitchFamily="34" charset="0"/>
              </a:rPr>
              <a:t>PA 75/45mmHg, FC 125 bpm, </a:t>
            </a:r>
            <a:r>
              <a:rPr lang="fr-FR" dirty="0" err="1">
                <a:latin typeface="Aptos" panose="020B0004020202020204" pitchFamily="34" charset="0"/>
              </a:rPr>
              <a:t>sat</a:t>
            </a:r>
            <a:r>
              <a:rPr lang="fr-FR" dirty="0">
                <a:latin typeface="Aptos" panose="020B0004020202020204" pitchFamily="34" charset="0"/>
              </a:rPr>
              <a:t> 95% en air ambiant, FR 17 </a:t>
            </a:r>
            <a:r>
              <a:rPr lang="fr-FR" dirty="0" err="1">
                <a:latin typeface="Aptos" panose="020B0004020202020204" pitchFamily="34" charset="0"/>
              </a:rPr>
              <a:t>cpm</a:t>
            </a:r>
            <a:r>
              <a:rPr lang="fr-FR" dirty="0">
                <a:latin typeface="Aptos" panose="020B0004020202020204" pitchFamily="34" charset="0"/>
              </a:rPr>
              <a:t>, T°36.3°C, FAST : épanchement intra-abdominal abondant</a:t>
            </a:r>
          </a:p>
          <a:p>
            <a:pPr marL="171450" indent="-171450">
              <a:buFontTx/>
              <a:buChar char="-"/>
            </a:pPr>
            <a:r>
              <a:rPr lang="fr-FR" dirty="0" err="1">
                <a:latin typeface="Aptos" panose="020B0004020202020204" pitchFamily="34" charset="0"/>
              </a:rPr>
              <a:t>Hemocue</a:t>
            </a:r>
            <a:r>
              <a:rPr lang="fr-FR" dirty="0">
                <a:latin typeface="Aptos" panose="020B0004020202020204" pitchFamily="34" charset="0"/>
              </a:rPr>
              <a:t>® 9,2 g/</a:t>
            </a:r>
            <a:r>
              <a:rPr lang="fr-FR" dirty="0" err="1">
                <a:latin typeface="Aptos" panose="020B0004020202020204" pitchFamily="34" charset="0"/>
              </a:rPr>
              <a:t>dL</a:t>
            </a:r>
            <a:r>
              <a:rPr lang="fr-FR" dirty="0">
                <a:latin typeface="Aptos" panose="020B0004020202020204" pitchFamily="34" charset="0"/>
              </a:rPr>
              <a:t> ; glycémie capillaire 12 </a:t>
            </a:r>
            <a:r>
              <a:rPr lang="fr-FR" dirty="0" err="1">
                <a:latin typeface="Aptos" panose="020B0004020202020204" pitchFamily="34" charset="0"/>
              </a:rPr>
              <a:t>mmol</a:t>
            </a:r>
            <a:r>
              <a:rPr lang="fr-FR" dirty="0">
                <a:latin typeface="Aptos" panose="020B0004020202020204" pitchFamily="34" charset="0"/>
              </a:rPr>
              <a:t>/L</a:t>
            </a:r>
          </a:p>
          <a:p>
            <a:pPr marL="171450" indent="-171450">
              <a:buFontTx/>
              <a:buChar char="-"/>
            </a:pPr>
            <a:r>
              <a:rPr lang="fr-FR" dirty="0">
                <a:latin typeface="Aptos" panose="020B0004020202020204" pitchFamily="34" charset="0"/>
              </a:rPr>
              <a:t>Remplissage 500 </a:t>
            </a:r>
            <a:r>
              <a:rPr lang="fr-FR" dirty="0" err="1">
                <a:latin typeface="Aptos" panose="020B0004020202020204" pitchFamily="34" charset="0"/>
              </a:rPr>
              <a:t>mL</a:t>
            </a:r>
            <a:r>
              <a:rPr lang="fr-FR" dirty="0">
                <a:latin typeface="Aptos" panose="020B0004020202020204" pitchFamily="34" charset="0"/>
              </a:rPr>
              <a:t>, noradrénaline 0,8 gamma/kg/min</a:t>
            </a:r>
          </a:p>
          <a:p>
            <a:pPr marL="171450" indent="-171450">
              <a:buFontTx/>
              <a:buChar char="-"/>
            </a:pPr>
            <a:r>
              <a:rPr lang="fr-FR" dirty="0">
                <a:latin typeface="Aptos" panose="020B0004020202020204" pitchFamily="34" charset="0"/>
              </a:rPr>
              <a:t>Selon son ami prend un traitement anticoagulant pour embolie pulmonaire il y a 4 mois</a:t>
            </a:r>
          </a:p>
        </p:txBody>
      </p:sp>
    </p:spTree>
    <p:extLst>
      <p:ext uri="{BB962C8B-B14F-4D97-AF65-F5344CB8AC3E}">
        <p14:creationId xmlns:p14="http://schemas.microsoft.com/office/powerpoint/2010/main" val="110130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A6FE79C-0C53-0631-96B9-170D29E495A8}"/>
              </a:ext>
            </a:extLst>
          </p:cNvPr>
          <p:cNvSpPr>
            <a:spLocks noGrp="1"/>
          </p:cNvSpPr>
          <p:nvPr>
            <p:ph type="sldNum" sz="quarter" idx="12"/>
          </p:nvPr>
        </p:nvSpPr>
        <p:spPr/>
        <p:txBody>
          <a:bodyPr/>
          <a:lstStyle/>
          <a:p>
            <a:fld id="{2CA42D13-826F-C841-9B37-88F53DA65BD8}" type="slidenum">
              <a:rPr lang="fr-FR" smtClean="0"/>
              <a:t>6</a:t>
            </a:fld>
            <a:endParaRPr lang="fr-FR"/>
          </a:p>
        </p:txBody>
      </p:sp>
      <p:sp>
        <p:nvSpPr>
          <p:cNvPr id="9" name="Rectangle : coins arrondis 8">
            <a:extLst>
              <a:ext uri="{FF2B5EF4-FFF2-40B4-BE49-F238E27FC236}">
                <a16:creationId xmlns:a16="http://schemas.microsoft.com/office/drawing/2014/main" id="{CEC7030C-EAA4-2BD9-C554-44D858AFFC31}"/>
              </a:ext>
            </a:extLst>
          </p:cNvPr>
          <p:cNvSpPr/>
          <p:nvPr/>
        </p:nvSpPr>
        <p:spPr>
          <a:xfrm>
            <a:off x="138211" y="1162892"/>
            <a:ext cx="5420711" cy="3501436"/>
          </a:xfrm>
          <a:prstGeom prst="roundRect">
            <a:avLst>
              <a:gd name="adj" fmla="val 7883"/>
            </a:avLst>
          </a:prstGeom>
          <a:solidFill>
            <a:schemeClr val="accent2">
              <a:lumMod val="40000"/>
              <a:lumOff val="6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latin typeface="Aptos" panose="020B0004020202020204" pitchFamily="34" charset="0"/>
              </a:rPr>
              <a:t>Une </a:t>
            </a:r>
            <a:r>
              <a:rPr lang="fr-FR" b="1" dirty="0">
                <a:solidFill>
                  <a:schemeClr val="tx1"/>
                </a:solidFill>
                <a:latin typeface="Aptos" panose="020B0004020202020204" pitchFamily="34" charset="0"/>
              </a:rPr>
              <a:t>hémorragie grave </a:t>
            </a:r>
            <a:r>
              <a:rPr lang="fr-FR" sz="1200" dirty="0">
                <a:solidFill>
                  <a:schemeClr val="tx1"/>
                </a:solidFill>
                <a:latin typeface="Aptos" panose="020B0004020202020204" pitchFamily="34" charset="0"/>
              </a:rPr>
              <a:t>chez un patient traité par anticoagulant est définie par la présence </a:t>
            </a:r>
            <a:r>
              <a:rPr lang="fr-FR" sz="1200" b="1" u="sng" dirty="0">
                <a:solidFill>
                  <a:schemeClr val="tx1"/>
                </a:solidFill>
                <a:latin typeface="Aptos" panose="020B0004020202020204" pitchFamily="34" charset="0"/>
              </a:rPr>
              <a:t>d’au moins un </a:t>
            </a:r>
            <a:r>
              <a:rPr lang="fr-FR" sz="1200" dirty="0">
                <a:solidFill>
                  <a:schemeClr val="tx1"/>
                </a:solidFill>
                <a:latin typeface="Aptos" panose="020B0004020202020204" pitchFamily="34" charset="0"/>
              </a:rPr>
              <a:t>des critères suivants : </a:t>
            </a:r>
          </a:p>
          <a:p>
            <a:endParaRPr lang="fr-FR" sz="1000" dirty="0">
              <a:solidFill>
                <a:schemeClr val="tx1"/>
              </a:solidFill>
              <a:latin typeface="Aptos" panose="020B0004020202020204" pitchFamily="34" charset="0"/>
            </a:endParaRPr>
          </a:p>
          <a:p>
            <a:pPr marL="171450" indent="-171450">
              <a:buFont typeface="Wingdings" pitchFamily="2" charset="2"/>
              <a:buChar char="ü"/>
            </a:pPr>
            <a:r>
              <a:rPr lang="fr-FR" sz="1200" dirty="0">
                <a:solidFill>
                  <a:schemeClr val="tx1"/>
                </a:solidFill>
                <a:latin typeface="Aptos" panose="020B0004020202020204" pitchFamily="34" charset="0"/>
              </a:rPr>
              <a:t>hémorragie extériorisée non contrôlable par les moyens usuels (compression, pansement, sonde de tamponnement…) ; </a:t>
            </a:r>
          </a:p>
          <a:p>
            <a:pPr marL="171450" indent="-171450">
              <a:buFont typeface="Wingdings" pitchFamily="2" charset="2"/>
              <a:buChar char="ü"/>
            </a:pPr>
            <a:r>
              <a:rPr lang="fr-FR" sz="1200" dirty="0">
                <a:solidFill>
                  <a:schemeClr val="tx1"/>
                </a:solidFill>
                <a:latin typeface="Aptos" panose="020B0004020202020204" pitchFamily="34" charset="0"/>
              </a:rPr>
              <a:t>instabilité hémodynamique : PAS &lt; 90 </a:t>
            </a:r>
            <a:r>
              <a:rPr lang="fr-FR" sz="1200" dirty="0" err="1">
                <a:solidFill>
                  <a:schemeClr val="tx1"/>
                </a:solidFill>
                <a:latin typeface="Aptos" panose="020B0004020202020204" pitchFamily="34" charset="0"/>
              </a:rPr>
              <a:t>mmHg</a:t>
            </a:r>
            <a:r>
              <a:rPr lang="fr-FR" sz="1200" dirty="0">
                <a:solidFill>
                  <a:schemeClr val="tx1"/>
                </a:solidFill>
                <a:latin typeface="Aptos" panose="020B0004020202020204" pitchFamily="34" charset="0"/>
              </a:rPr>
              <a:t> ou diminution de 40 </a:t>
            </a:r>
            <a:r>
              <a:rPr lang="fr-FR" sz="1200" dirty="0" err="1">
                <a:solidFill>
                  <a:schemeClr val="tx1"/>
                </a:solidFill>
                <a:latin typeface="Aptos" panose="020B0004020202020204" pitchFamily="34" charset="0"/>
              </a:rPr>
              <a:t>mmHg</a:t>
            </a:r>
            <a:r>
              <a:rPr lang="fr-FR" sz="1200" dirty="0">
                <a:solidFill>
                  <a:schemeClr val="tx1"/>
                </a:solidFill>
                <a:latin typeface="Aptos" panose="020B0004020202020204" pitchFamily="34" charset="0"/>
              </a:rPr>
              <a:t> par rapport à la PAS habituelle, ou PAM &lt; 65 </a:t>
            </a:r>
            <a:r>
              <a:rPr lang="fr-FR" sz="1200" dirty="0" err="1">
                <a:solidFill>
                  <a:schemeClr val="tx1"/>
                </a:solidFill>
                <a:latin typeface="Aptos" panose="020B0004020202020204" pitchFamily="34" charset="0"/>
              </a:rPr>
              <a:t>mmHg</a:t>
            </a:r>
            <a:r>
              <a:rPr lang="fr-FR" sz="1200" dirty="0">
                <a:solidFill>
                  <a:schemeClr val="tx1"/>
                </a:solidFill>
                <a:latin typeface="Aptos" panose="020B0004020202020204" pitchFamily="34" charset="0"/>
              </a:rPr>
              <a:t>, ou tout signe de choc ; </a:t>
            </a:r>
          </a:p>
          <a:p>
            <a:pPr marL="171450" indent="-171450">
              <a:buFont typeface="Wingdings" pitchFamily="2" charset="2"/>
              <a:buChar char="ü"/>
            </a:pPr>
            <a:r>
              <a:rPr lang="fr-FR" sz="1200" dirty="0">
                <a:solidFill>
                  <a:schemeClr val="tx1"/>
                </a:solidFill>
                <a:latin typeface="Aptos" panose="020B0004020202020204" pitchFamily="34" charset="0"/>
              </a:rPr>
              <a:t>nécessité d’un geste hémostatique urgent : chirurgie, radiologie interventionnelle, endoscopie… ; </a:t>
            </a:r>
          </a:p>
          <a:p>
            <a:pPr marL="171450" indent="-171450">
              <a:buFont typeface="Wingdings" pitchFamily="2" charset="2"/>
              <a:buChar char="ü"/>
            </a:pPr>
            <a:r>
              <a:rPr lang="fr-FR" sz="1200" dirty="0">
                <a:solidFill>
                  <a:schemeClr val="tx1"/>
                </a:solidFill>
                <a:latin typeface="Aptos" panose="020B0004020202020204" pitchFamily="34" charset="0"/>
              </a:rPr>
              <a:t>nécessité de transfusion de concentrés de globules rouges ; </a:t>
            </a:r>
          </a:p>
          <a:p>
            <a:pPr marL="171450" indent="-171450">
              <a:buFont typeface="Wingdings" pitchFamily="2" charset="2"/>
              <a:buChar char="ü"/>
            </a:pPr>
            <a:r>
              <a:rPr lang="fr-FR" sz="1200" dirty="0">
                <a:solidFill>
                  <a:schemeClr val="tx1"/>
                </a:solidFill>
                <a:latin typeface="Aptos" panose="020B0004020202020204" pitchFamily="34" charset="0"/>
              </a:rPr>
              <a:t>localisation menaçant le pronostic vital ou fonctionnel, par exemple : hémorragie intracrânienne ou </a:t>
            </a:r>
            <a:r>
              <a:rPr lang="fr-FR" sz="1200" dirty="0" err="1">
                <a:solidFill>
                  <a:schemeClr val="tx1"/>
                </a:solidFill>
                <a:latin typeface="Aptos" panose="020B0004020202020204" pitchFamily="34" charset="0"/>
              </a:rPr>
              <a:t>intraspinale</a:t>
            </a:r>
            <a:r>
              <a:rPr lang="fr-FR" sz="1200" dirty="0">
                <a:solidFill>
                  <a:schemeClr val="tx1"/>
                </a:solidFill>
                <a:latin typeface="Aptos" panose="020B0004020202020204" pitchFamily="34" charset="0"/>
              </a:rPr>
              <a:t>, hémorragie intraoculaire ou rétro-orbitaire, hémothorax, hémopéritoine, </a:t>
            </a:r>
            <a:r>
              <a:rPr lang="fr-FR" sz="1200" dirty="0" err="1">
                <a:solidFill>
                  <a:schemeClr val="tx1"/>
                </a:solidFill>
                <a:latin typeface="Aptos" panose="020B0004020202020204" pitchFamily="34" charset="0"/>
              </a:rPr>
              <a:t>hémorétropéritoine</a:t>
            </a:r>
            <a:r>
              <a:rPr lang="fr-FR" sz="1200" dirty="0">
                <a:solidFill>
                  <a:schemeClr val="tx1"/>
                </a:solidFill>
                <a:latin typeface="Aptos" panose="020B0004020202020204" pitchFamily="34" charset="0"/>
              </a:rPr>
              <a:t>, hémopéricarde, hématome musculaire profond ou syndrome de loge, hémorragie digestive aiguë, hémarthrose, rupture d'anévrysme aortique, dissection aortique… </a:t>
            </a:r>
          </a:p>
          <a:p>
            <a:pPr algn="ctr"/>
            <a:endParaRPr lang="fr-FR" sz="700" dirty="0"/>
          </a:p>
        </p:txBody>
      </p:sp>
      <p:sp>
        <p:nvSpPr>
          <p:cNvPr id="10" name="Rectangle : coins arrondis 9">
            <a:extLst>
              <a:ext uri="{FF2B5EF4-FFF2-40B4-BE49-F238E27FC236}">
                <a16:creationId xmlns:a16="http://schemas.microsoft.com/office/drawing/2014/main" id="{A787DB74-5811-94DD-F289-5A12245341C0}"/>
              </a:ext>
            </a:extLst>
          </p:cNvPr>
          <p:cNvSpPr/>
          <p:nvPr/>
        </p:nvSpPr>
        <p:spPr>
          <a:xfrm>
            <a:off x="5676900" y="1162892"/>
            <a:ext cx="3132740" cy="3501436"/>
          </a:xfrm>
          <a:prstGeom prst="roundRect">
            <a:avLst>
              <a:gd name="adj" fmla="val 7883"/>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latin typeface="Aptos" panose="020B0004020202020204" pitchFamily="34" charset="0"/>
              </a:rPr>
              <a:t>Si aucun des critères = </a:t>
            </a:r>
            <a:r>
              <a:rPr lang="fr-FR" b="1" dirty="0">
                <a:solidFill>
                  <a:schemeClr val="tx1"/>
                </a:solidFill>
                <a:latin typeface="Aptos" panose="020B0004020202020204" pitchFamily="34" charset="0"/>
              </a:rPr>
              <a:t>hémorragie non grave </a:t>
            </a:r>
          </a:p>
          <a:p>
            <a:endParaRPr lang="fr-FR" dirty="0">
              <a:solidFill>
                <a:schemeClr val="tx1"/>
              </a:solidFill>
              <a:latin typeface="Aptos" panose="020B0004020202020204" pitchFamily="34" charset="0"/>
            </a:endParaRPr>
          </a:p>
          <a:p>
            <a:pPr algn="ctr"/>
            <a:endParaRPr lang="fr-FR" sz="700" dirty="0"/>
          </a:p>
        </p:txBody>
      </p:sp>
      <p:pic>
        <p:nvPicPr>
          <p:cNvPr id="11" name="Image 10" descr="Une image contenant texte, capture d’écran, Police, logo&#10;&#10;Description générée automatiquement">
            <a:extLst>
              <a:ext uri="{FF2B5EF4-FFF2-40B4-BE49-F238E27FC236}">
                <a16:creationId xmlns:a16="http://schemas.microsoft.com/office/drawing/2014/main" id="{0C12B102-FBF3-2598-1776-7F6D1191964A}"/>
              </a:ext>
            </a:extLst>
          </p:cNvPr>
          <p:cNvPicPr>
            <a:picLocks noChangeAspect="1"/>
          </p:cNvPicPr>
          <p:nvPr/>
        </p:nvPicPr>
        <p:blipFill rotWithShape="1">
          <a:blip r:embed="rId2"/>
          <a:srcRect b="76436"/>
          <a:stretch/>
        </p:blipFill>
        <p:spPr>
          <a:xfrm>
            <a:off x="4571975" y="530091"/>
            <a:ext cx="2227313" cy="447931"/>
          </a:xfrm>
          <a:prstGeom prst="rect">
            <a:avLst/>
          </a:prstGeom>
        </p:spPr>
      </p:pic>
      <p:sp>
        <p:nvSpPr>
          <p:cNvPr id="16" name="Rectangle 15">
            <a:extLst>
              <a:ext uri="{FF2B5EF4-FFF2-40B4-BE49-F238E27FC236}">
                <a16:creationId xmlns:a16="http://schemas.microsoft.com/office/drawing/2014/main" id="{3231750F-09C2-942D-6B46-F79E83304E01}"/>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Google Shape;365;p39">
            <a:extLst>
              <a:ext uri="{FF2B5EF4-FFF2-40B4-BE49-F238E27FC236}">
                <a16:creationId xmlns:a16="http://schemas.microsoft.com/office/drawing/2014/main" id="{A96D01B6-ECD1-1FA8-ADFC-42B89BAB28DF}"/>
              </a:ext>
            </a:extLst>
          </p:cNvPr>
          <p:cNvSpPr txBox="1">
            <a:spLocks/>
          </p:cNvSpPr>
          <p:nvPr/>
        </p:nvSpPr>
        <p:spPr>
          <a:xfrm>
            <a:off x="-2608125" y="-1250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Définitions</a:t>
            </a:r>
          </a:p>
        </p:txBody>
      </p:sp>
    </p:spTree>
    <p:extLst>
      <p:ext uri="{BB962C8B-B14F-4D97-AF65-F5344CB8AC3E}">
        <p14:creationId xmlns:p14="http://schemas.microsoft.com/office/powerpoint/2010/main" val="41112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A6FE79C-0C53-0631-96B9-170D29E495A8}"/>
              </a:ext>
            </a:extLst>
          </p:cNvPr>
          <p:cNvSpPr>
            <a:spLocks noGrp="1"/>
          </p:cNvSpPr>
          <p:nvPr>
            <p:ph type="sldNum" sz="quarter" idx="12"/>
          </p:nvPr>
        </p:nvSpPr>
        <p:spPr/>
        <p:txBody>
          <a:bodyPr/>
          <a:lstStyle/>
          <a:p>
            <a:fld id="{2CA42D13-826F-C841-9B37-88F53DA65BD8}" type="slidenum">
              <a:rPr lang="fr-FR" smtClean="0"/>
              <a:t>7</a:t>
            </a:fld>
            <a:endParaRPr lang="fr-FR"/>
          </a:p>
        </p:txBody>
      </p:sp>
      <p:sp>
        <p:nvSpPr>
          <p:cNvPr id="6" name="Rectangle : coins arrondis 5">
            <a:extLst>
              <a:ext uri="{FF2B5EF4-FFF2-40B4-BE49-F238E27FC236}">
                <a16:creationId xmlns:a16="http://schemas.microsoft.com/office/drawing/2014/main" id="{FC1800F5-EA88-06C8-E797-87DCF13CF8BC}"/>
              </a:ext>
            </a:extLst>
          </p:cNvPr>
          <p:cNvSpPr/>
          <p:nvPr/>
        </p:nvSpPr>
        <p:spPr>
          <a:xfrm>
            <a:off x="190500" y="2140311"/>
            <a:ext cx="2438400" cy="1409701"/>
          </a:xfrm>
          <a:prstGeom prst="roundRect">
            <a:avLst>
              <a:gd name="adj" fmla="val 7883"/>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tx1"/>
                </a:solidFill>
                <a:latin typeface="Aptos" panose="020B0004020202020204" pitchFamily="34" charset="0"/>
              </a:rPr>
              <a:t>Mesures symptomatiques </a:t>
            </a:r>
          </a:p>
          <a:p>
            <a:pPr marL="228600" indent="-228600">
              <a:buFont typeface="Arial" panose="020B0604020202020204" pitchFamily="34" charset="0"/>
              <a:buChar char="•"/>
            </a:pPr>
            <a:r>
              <a:rPr lang="fr-FR" sz="1200" dirty="0">
                <a:solidFill>
                  <a:schemeClr val="tx1"/>
                </a:solidFill>
                <a:latin typeface="Aptos" panose="020B0004020202020204" pitchFamily="34" charset="0"/>
              </a:rPr>
              <a:t>Remplissage vasculaire,</a:t>
            </a:r>
          </a:p>
          <a:p>
            <a:pPr marL="228600" indent="-228600">
              <a:buFont typeface="Arial" panose="020B0604020202020204" pitchFamily="34" charset="0"/>
              <a:buChar char="•"/>
            </a:pPr>
            <a:r>
              <a:rPr lang="fr-FR" sz="1200" dirty="0">
                <a:solidFill>
                  <a:schemeClr val="tx1"/>
                </a:solidFill>
                <a:latin typeface="Aptos" panose="020B0004020202020204" pitchFamily="34" charset="0"/>
              </a:rPr>
              <a:t>Analgésie, </a:t>
            </a:r>
          </a:p>
          <a:p>
            <a:pPr marL="228600" indent="-228600">
              <a:buFont typeface="Arial" panose="020B0604020202020204" pitchFamily="34" charset="0"/>
              <a:buChar char="•"/>
            </a:pPr>
            <a:r>
              <a:rPr lang="fr-FR" sz="1200" dirty="0">
                <a:solidFill>
                  <a:schemeClr val="tx1"/>
                </a:solidFill>
                <a:latin typeface="Aptos" panose="020B0004020202020204" pitchFamily="34" charset="0"/>
              </a:rPr>
              <a:t>... </a:t>
            </a:r>
          </a:p>
        </p:txBody>
      </p:sp>
      <p:sp>
        <p:nvSpPr>
          <p:cNvPr id="7" name="Rectangle : coins arrondis 6">
            <a:extLst>
              <a:ext uri="{FF2B5EF4-FFF2-40B4-BE49-F238E27FC236}">
                <a16:creationId xmlns:a16="http://schemas.microsoft.com/office/drawing/2014/main" id="{67BDC71A-3D0B-F3DB-80D6-8E1258F74DD8}"/>
              </a:ext>
            </a:extLst>
          </p:cNvPr>
          <p:cNvSpPr/>
          <p:nvPr/>
        </p:nvSpPr>
        <p:spPr>
          <a:xfrm>
            <a:off x="2923847" y="2140311"/>
            <a:ext cx="2610507" cy="1409701"/>
          </a:xfrm>
          <a:prstGeom prst="roundRect">
            <a:avLst>
              <a:gd name="adj" fmla="val 7883"/>
            </a:avLst>
          </a:prstGeom>
          <a:solidFill>
            <a:schemeClr val="bg2">
              <a:lumMod val="40000"/>
              <a:lumOff val="6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tx1"/>
                </a:solidFill>
                <a:latin typeface="Aptos" panose="020B0004020202020204" pitchFamily="34" charset="0"/>
              </a:rPr>
              <a:t>Mesures hémostatiques </a:t>
            </a:r>
          </a:p>
          <a:p>
            <a:pPr marL="228600" indent="-228600">
              <a:buFont typeface="Arial" panose="020B0604020202020204" pitchFamily="34" charset="0"/>
              <a:buChar char="•"/>
            </a:pPr>
            <a:r>
              <a:rPr lang="fr-FR" sz="1200" dirty="0">
                <a:solidFill>
                  <a:schemeClr val="tx1"/>
                </a:solidFill>
                <a:latin typeface="Aptos" panose="020B0004020202020204" pitchFamily="34" charset="0"/>
              </a:rPr>
              <a:t>Compression d’une plaie,</a:t>
            </a:r>
          </a:p>
          <a:p>
            <a:pPr marL="228600" indent="-228600">
              <a:buFont typeface="Arial" panose="020B0604020202020204" pitchFamily="34" charset="0"/>
              <a:buChar char="•"/>
            </a:pPr>
            <a:r>
              <a:rPr lang="fr-FR" sz="1200" dirty="0">
                <a:solidFill>
                  <a:schemeClr val="tx1"/>
                </a:solidFill>
                <a:latin typeface="Aptos" panose="020B0004020202020204" pitchFamily="34" charset="0"/>
              </a:rPr>
              <a:t>Méchage d’un </a:t>
            </a:r>
            <a:r>
              <a:rPr lang="fr-FR" sz="1200" dirty="0" err="1">
                <a:solidFill>
                  <a:schemeClr val="tx1"/>
                </a:solidFill>
                <a:latin typeface="Aptos" panose="020B0004020202020204" pitchFamily="34" charset="0"/>
              </a:rPr>
              <a:t>epistaxis</a:t>
            </a:r>
            <a:r>
              <a:rPr lang="fr-FR" sz="1200" dirty="0">
                <a:solidFill>
                  <a:schemeClr val="tx1"/>
                </a:solidFill>
                <a:latin typeface="Aptos" panose="020B0004020202020204" pitchFamily="34" charset="0"/>
              </a:rPr>
              <a:t>,</a:t>
            </a:r>
          </a:p>
          <a:p>
            <a:pPr marL="228600" indent="-228600">
              <a:buFont typeface="Arial" panose="020B0604020202020204" pitchFamily="34" charset="0"/>
              <a:buChar char="•"/>
            </a:pPr>
            <a:r>
              <a:rPr lang="fr-FR" sz="1200" dirty="0" err="1">
                <a:solidFill>
                  <a:schemeClr val="tx1"/>
                </a:solidFill>
                <a:latin typeface="Aptos" panose="020B0004020202020204" pitchFamily="34" charset="0"/>
              </a:rPr>
              <a:t>electrocoagulation</a:t>
            </a:r>
            <a:endParaRPr lang="fr-FR" sz="1200" dirty="0">
              <a:solidFill>
                <a:schemeClr val="tx1"/>
              </a:solidFill>
              <a:latin typeface="Aptos" panose="020B0004020202020204" pitchFamily="34" charset="0"/>
            </a:endParaRPr>
          </a:p>
          <a:p>
            <a:pPr marL="228600" indent="-228600">
              <a:buFont typeface="Arial" panose="020B0604020202020204" pitchFamily="34" charset="0"/>
              <a:buChar char="•"/>
            </a:pPr>
            <a:r>
              <a:rPr lang="fr-FR" sz="1200" dirty="0">
                <a:solidFill>
                  <a:schemeClr val="tx1"/>
                </a:solidFill>
                <a:latin typeface="Aptos" panose="020B0004020202020204" pitchFamily="34" charset="0"/>
              </a:rPr>
              <a:t>Embolisation, </a:t>
            </a:r>
          </a:p>
          <a:p>
            <a:pPr marL="228600" indent="-228600">
              <a:buFont typeface="Arial" panose="020B0604020202020204" pitchFamily="34" charset="0"/>
              <a:buChar char="•"/>
            </a:pPr>
            <a:r>
              <a:rPr lang="fr-FR" sz="1200" dirty="0">
                <a:solidFill>
                  <a:schemeClr val="tx1"/>
                </a:solidFill>
                <a:latin typeface="Aptos" panose="020B0004020202020204" pitchFamily="34" charset="0"/>
              </a:rPr>
              <a:t>ligature chirurgicale,...</a:t>
            </a:r>
          </a:p>
        </p:txBody>
      </p:sp>
      <p:sp>
        <p:nvSpPr>
          <p:cNvPr id="8" name="Rectangle : coins arrondis 7">
            <a:extLst>
              <a:ext uri="{FF2B5EF4-FFF2-40B4-BE49-F238E27FC236}">
                <a16:creationId xmlns:a16="http://schemas.microsoft.com/office/drawing/2014/main" id="{540024DA-7CD7-86D0-A7AB-E0DD1922AF4E}"/>
              </a:ext>
            </a:extLst>
          </p:cNvPr>
          <p:cNvSpPr/>
          <p:nvPr/>
        </p:nvSpPr>
        <p:spPr>
          <a:xfrm>
            <a:off x="5829300" y="2140311"/>
            <a:ext cx="3009900" cy="1409701"/>
          </a:xfrm>
          <a:prstGeom prst="roundRect">
            <a:avLst>
              <a:gd name="adj" fmla="val 7883"/>
            </a:avLst>
          </a:prstGeom>
          <a:solidFill>
            <a:schemeClr val="bg2">
              <a:lumMod val="60000"/>
              <a:lumOff val="4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tx1"/>
                </a:solidFill>
                <a:latin typeface="Aptos" panose="020B0004020202020204" pitchFamily="34" charset="0"/>
              </a:rPr>
              <a:t>Mesures étiologiques </a:t>
            </a:r>
          </a:p>
          <a:p>
            <a:pPr marL="171450" indent="-171450">
              <a:buFont typeface="Arial" panose="020B0604020202020204" pitchFamily="34" charset="0"/>
              <a:buChar char="•"/>
            </a:pPr>
            <a:r>
              <a:rPr lang="fr-FR" sz="1200" dirty="0">
                <a:solidFill>
                  <a:schemeClr val="tx1"/>
                </a:solidFill>
                <a:latin typeface="Aptos" panose="020B0004020202020204" pitchFamily="34" charset="0"/>
              </a:rPr>
              <a:t>résection d'une tumeur hémorragique, </a:t>
            </a:r>
          </a:p>
          <a:p>
            <a:pPr marL="171450" indent="-171450">
              <a:buFont typeface="Arial" panose="020B0604020202020204" pitchFamily="34" charset="0"/>
              <a:buChar char="•"/>
            </a:pPr>
            <a:r>
              <a:rPr lang="fr-FR" sz="1200" dirty="0">
                <a:solidFill>
                  <a:schemeClr val="tx1"/>
                </a:solidFill>
                <a:latin typeface="Aptos" panose="020B0004020202020204" pitchFamily="34" charset="0"/>
              </a:rPr>
              <a:t>traitement d'une hépatopathie responsable d'hémorragies digestives, </a:t>
            </a:r>
          </a:p>
          <a:p>
            <a:pPr marL="171450" indent="-171450">
              <a:buFont typeface="Arial" panose="020B0604020202020204" pitchFamily="34" charset="0"/>
              <a:buChar char="•"/>
            </a:pPr>
            <a:r>
              <a:rPr lang="fr-FR" sz="1200" dirty="0">
                <a:solidFill>
                  <a:schemeClr val="tx1"/>
                </a:solidFill>
                <a:latin typeface="Aptos" panose="020B0004020202020204" pitchFamily="34" charset="0"/>
              </a:rPr>
              <a:t>correction d'une interaction médicamenteuse à l'origine d'un surdosage…</a:t>
            </a:r>
          </a:p>
        </p:txBody>
      </p:sp>
      <p:pic>
        <p:nvPicPr>
          <p:cNvPr id="12" name="Image 11" descr="Une image contenant texte, capture d’écran, Police, logo&#10;&#10;Description générée automatiquement">
            <a:extLst>
              <a:ext uri="{FF2B5EF4-FFF2-40B4-BE49-F238E27FC236}">
                <a16:creationId xmlns:a16="http://schemas.microsoft.com/office/drawing/2014/main" id="{7CA8C73D-E7FE-123E-AF17-F3FCAF4071F1}"/>
              </a:ext>
            </a:extLst>
          </p:cNvPr>
          <p:cNvPicPr>
            <a:picLocks noChangeAspect="1"/>
          </p:cNvPicPr>
          <p:nvPr/>
        </p:nvPicPr>
        <p:blipFill rotWithShape="1">
          <a:blip r:embed="rId2"/>
          <a:srcRect b="76436"/>
          <a:stretch/>
        </p:blipFill>
        <p:spPr>
          <a:xfrm>
            <a:off x="3285168" y="682491"/>
            <a:ext cx="2573664" cy="517585"/>
          </a:xfrm>
          <a:prstGeom prst="rect">
            <a:avLst/>
          </a:prstGeom>
        </p:spPr>
      </p:pic>
      <p:sp>
        <p:nvSpPr>
          <p:cNvPr id="13" name="Rectangle 12">
            <a:extLst>
              <a:ext uri="{FF2B5EF4-FFF2-40B4-BE49-F238E27FC236}">
                <a16:creationId xmlns:a16="http://schemas.microsoft.com/office/drawing/2014/main" id="{503F5A3C-4CC8-E26B-D11B-1EE0397A2A53}"/>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Google Shape;365;p39">
            <a:extLst>
              <a:ext uri="{FF2B5EF4-FFF2-40B4-BE49-F238E27FC236}">
                <a16:creationId xmlns:a16="http://schemas.microsoft.com/office/drawing/2014/main" id="{F08CF016-075B-EC9D-81D6-643BA5E6F61E}"/>
              </a:ext>
            </a:extLst>
          </p:cNvPr>
          <p:cNvSpPr txBox="1">
            <a:spLocks/>
          </p:cNvSpPr>
          <p:nvPr/>
        </p:nvSpPr>
        <p:spPr>
          <a:xfrm>
            <a:off x="-2608125" y="-1250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Définitions</a:t>
            </a:r>
          </a:p>
        </p:txBody>
      </p:sp>
    </p:spTree>
    <p:extLst>
      <p:ext uri="{BB962C8B-B14F-4D97-AF65-F5344CB8AC3E}">
        <p14:creationId xmlns:p14="http://schemas.microsoft.com/office/powerpoint/2010/main" val="118762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A6FE79C-0C53-0631-96B9-170D29E495A8}"/>
              </a:ext>
            </a:extLst>
          </p:cNvPr>
          <p:cNvSpPr>
            <a:spLocks noGrp="1"/>
          </p:cNvSpPr>
          <p:nvPr>
            <p:ph type="sldNum" sz="quarter" idx="12"/>
          </p:nvPr>
        </p:nvSpPr>
        <p:spPr/>
        <p:txBody>
          <a:bodyPr/>
          <a:lstStyle/>
          <a:p>
            <a:fld id="{2CA42D13-826F-C841-9B37-88F53DA65BD8}" type="slidenum">
              <a:rPr lang="fr-FR" smtClean="0"/>
              <a:t>8</a:t>
            </a:fld>
            <a:endParaRPr lang="fr-FR"/>
          </a:p>
        </p:txBody>
      </p:sp>
      <p:sp>
        <p:nvSpPr>
          <p:cNvPr id="6" name="Rectangle : coins arrondis 5">
            <a:extLst>
              <a:ext uri="{FF2B5EF4-FFF2-40B4-BE49-F238E27FC236}">
                <a16:creationId xmlns:a16="http://schemas.microsoft.com/office/drawing/2014/main" id="{FC1800F5-EA88-06C8-E797-87DCF13CF8BC}"/>
              </a:ext>
            </a:extLst>
          </p:cNvPr>
          <p:cNvSpPr/>
          <p:nvPr/>
        </p:nvSpPr>
        <p:spPr>
          <a:xfrm>
            <a:off x="190500" y="2140311"/>
            <a:ext cx="2438400" cy="431439"/>
          </a:xfrm>
          <a:prstGeom prst="roundRect">
            <a:avLst>
              <a:gd name="adj" fmla="val 7883"/>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Aptos" panose="020B0004020202020204" pitchFamily="34" charset="0"/>
              </a:rPr>
              <a:t>Mesures symptomatiques </a:t>
            </a:r>
          </a:p>
        </p:txBody>
      </p:sp>
      <p:sp>
        <p:nvSpPr>
          <p:cNvPr id="7" name="Rectangle : coins arrondis 6">
            <a:extLst>
              <a:ext uri="{FF2B5EF4-FFF2-40B4-BE49-F238E27FC236}">
                <a16:creationId xmlns:a16="http://schemas.microsoft.com/office/drawing/2014/main" id="{67BDC71A-3D0B-F3DB-80D6-8E1258F74DD8}"/>
              </a:ext>
            </a:extLst>
          </p:cNvPr>
          <p:cNvSpPr/>
          <p:nvPr/>
        </p:nvSpPr>
        <p:spPr>
          <a:xfrm>
            <a:off x="2923847" y="2140311"/>
            <a:ext cx="2610507" cy="431439"/>
          </a:xfrm>
          <a:prstGeom prst="roundRect">
            <a:avLst>
              <a:gd name="adj" fmla="val 7883"/>
            </a:avLst>
          </a:prstGeom>
          <a:solidFill>
            <a:schemeClr val="bg2">
              <a:lumMod val="40000"/>
              <a:lumOff val="6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Aptos" panose="020B0004020202020204" pitchFamily="34" charset="0"/>
              </a:rPr>
              <a:t>Mesures hémostatiques </a:t>
            </a:r>
          </a:p>
        </p:txBody>
      </p:sp>
      <p:sp>
        <p:nvSpPr>
          <p:cNvPr id="8" name="Rectangle : coins arrondis 7">
            <a:extLst>
              <a:ext uri="{FF2B5EF4-FFF2-40B4-BE49-F238E27FC236}">
                <a16:creationId xmlns:a16="http://schemas.microsoft.com/office/drawing/2014/main" id="{540024DA-7CD7-86D0-A7AB-E0DD1922AF4E}"/>
              </a:ext>
            </a:extLst>
          </p:cNvPr>
          <p:cNvSpPr/>
          <p:nvPr/>
        </p:nvSpPr>
        <p:spPr>
          <a:xfrm>
            <a:off x="5829300" y="2140311"/>
            <a:ext cx="3009900" cy="431439"/>
          </a:xfrm>
          <a:prstGeom prst="roundRect">
            <a:avLst>
              <a:gd name="adj" fmla="val 7883"/>
            </a:avLst>
          </a:prstGeom>
          <a:solidFill>
            <a:schemeClr val="bg2">
              <a:lumMod val="60000"/>
              <a:lumOff val="4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Aptos" panose="020B0004020202020204" pitchFamily="34" charset="0"/>
              </a:rPr>
              <a:t>Mesures étiologiques </a:t>
            </a:r>
          </a:p>
        </p:txBody>
      </p:sp>
      <p:sp>
        <p:nvSpPr>
          <p:cNvPr id="4" name="ZoneTexte 3">
            <a:extLst>
              <a:ext uri="{FF2B5EF4-FFF2-40B4-BE49-F238E27FC236}">
                <a16:creationId xmlns:a16="http://schemas.microsoft.com/office/drawing/2014/main" id="{9CFA53F3-428C-B6C6-59F1-4BB37024EEAD}"/>
              </a:ext>
            </a:extLst>
          </p:cNvPr>
          <p:cNvSpPr txBox="1"/>
          <p:nvPr/>
        </p:nvSpPr>
        <p:spPr>
          <a:xfrm>
            <a:off x="342900" y="3220938"/>
            <a:ext cx="3771900" cy="1384995"/>
          </a:xfrm>
          <a:prstGeom prst="rect">
            <a:avLst/>
          </a:prstGeom>
          <a:noFill/>
        </p:spPr>
        <p:txBody>
          <a:bodyPr wrap="square">
            <a:spAutoFit/>
          </a:bodyPr>
          <a:lstStyle/>
          <a:p>
            <a:pPr algn="ctr"/>
            <a:r>
              <a:rPr lang="fr-FR" sz="1200" b="1" dirty="0">
                <a:latin typeface="Aptos" panose="020B0004020202020204" pitchFamily="34" charset="0"/>
              </a:rPr>
              <a:t>ANTAGONISATION</a:t>
            </a:r>
          </a:p>
          <a:p>
            <a:pPr algn="just"/>
            <a:r>
              <a:rPr lang="fr-FR" sz="1200" dirty="0">
                <a:latin typeface="Aptos" panose="020B0004020202020204" pitchFamily="34" charset="0"/>
              </a:rPr>
              <a:t>est utilisé lorsqu'un traitement interférant spécifiquement avec le mode d'action de l'anticoagulant est prescrit, soit en corrigeant le déficit en facteurs de coagulation induit, soit en inhibant l'action de l'anticoagulant (antidote) (ex: CCP pour AVK, </a:t>
            </a:r>
            <a:r>
              <a:rPr lang="fr-FR" sz="1200" dirty="0" err="1">
                <a:latin typeface="Aptos" panose="020B0004020202020204" pitchFamily="34" charset="0"/>
              </a:rPr>
              <a:t>idarucizumab</a:t>
            </a:r>
            <a:r>
              <a:rPr lang="fr-FR" sz="1200" dirty="0">
                <a:latin typeface="Aptos" panose="020B0004020202020204" pitchFamily="34" charset="0"/>
              </a:rPr>
              <a:t>,...)</a:t>
            </a:r>
          </a:p>
        </p:txBody>
      </p:sp>
      <p:sp>
        <p:nvSpPr>
          <p:cNvPr id="10" name="ZoneTexte 9">
            <a:extLst>
              <a:ext uri="{FF2B5EF4-FFF2-40B4-BE49-F238E27FC236}">
                <a16:creationId xmlns:a16="http://schemas.microsoft.com/office/drawing/2014/main" id="{948AA4CD-D2BF-85FF-FDDD-A40ADE7D967C}"/>
              </a:ext>
            </a:extLst>
          </p:cNvPr>
          <p:cNvSpPr txBox="1"/>
          <p:nvPr/>
        </p:nvSpPr>
        <p:spPr>
          <a:xfrm>
            <a:off x="4790747" y="3220938"/>
            <a:ext cx="4027433" cy="1015663"/>
          </a:xfrm>
          <a:prstGeom prst="rect">
            <a:avLst/>
          </a:prstGeom>
          <a:noFill/>
        </p:spPr>
        <p:txBody>
          <a:bodyPr wrap="square">
            <a:spAutoFit/>
          </a:bodyPr>
          <a:lstStyle/>
          <a:p>
            <a:pPr algn="ctr"/>
            <a:r>
              <a:rPr lang="fr-FR" sz="1200" b="1" dirty="0">
                <a:latin typeface="Aptos" panose="020B0004020202020204" pitchFamily="34" charset="0"/>
              </a:rPr>
              <a:t>REVERSION</a:t>
            </a:r>
          </a:p>
          <a:p>
            <a:pPr algn="just"/>
            <a:r>
              <a:rPr lang="fr-FR" sz="1200" dirty="0">
                <a:latin typeface="Aptos" panose="020B0004020202020204" pitchFamily="34" charset="0"/>
              </a:rPr>
              <a:t>est utilisé comme un terme générique incluant l'</a:t>
            </a:r>
            <a:r>
              <a:rPr lang="fr-FR" sz="1200" dirty="0" err="1">
                <a:latin typeface="Aptos" panose="020B0004020202020204" pitchFamily="34" charset="0"/>
              </a:rPr>
              <a:t>antagonisation</a:t>
            </a:r>
            <a:r>
              <a:rPr lang="fr-FR" sz="1200" dirty="0">
                <a:latin typeface="Aptos" panose="020B0004020202020204" pitchFamily="34" charset="0"/>
              </a:rPr>
              <a:t> et l'amélioration de l'hémostase sans qu'un mécanisme spécifique ne soit en jeu (administration de CCP pour les AOD </a:t>
            </a:r>
            <a:r>
              <a:rPr lang="fr-FR" sz="1200" dirty="0" err="1">
                <a:latin typeface="Aptos" panose="020B0004020202020204" pitchFamily="34" charset="0"/>
              </a:rPr>
              <a:t>anti-Xa</a:t>
            </a:r>
            <a:r>
              <a:rPr lang="fr-FR" sz="1200" dirty="0">
                <a:latin typeface="Aptos" panose="020B0004020202020204" pitchFamily="34" charset="0"/>
              </a:rPr>
              <a:t>).</a:t>
            </a:r>
          </a:p>
        </p:txBody>
      </p:sp>
      <p:sp>
        <p:nvSpPr>
          <p:cNvPr id="11" name="ZoneTexte 10">
            <a:extLst>
              <a:ext uri="{FF2B5EF4-FFF2-40B4-BE49-F238E27FC236}">
                <a16:creationId xmlns:a16="http://schemas.microsoft.com/office/drawing/2014/main" id="{21F9302B-EFAD-968C-1D05-A25FF5E8A969}"/>
              </a:ext>
            </a:extLst>
          </p:cNvPr>
          <p:cNvSpPr txBox="1"/>
          <p:nvPr/>
        </p:nvSpPr>
        <p:spPr>
          <a:xfrm>
            <a:off x="3886200" y="3126255"/>
            <a:ext cx="1524000" cy="461665"/>
          </a:xfrm>
          <a:prstGeom prst="rect">
            <a:avLst/>
          </a:prstGeom>
          <a:noFill/>
        </p:spPr>
        <p:txBody>
          <a:bodyPr wrap="square" rtlCol="0">
            <a:spAutoFit/>
          </a:bodyPr>
          <a:lstStyle/>
          <a:p>
            <a:r>
              <a:rPr lang="fr-FR" sz="2400" dirty="0">
                <a:solidFill>
                  <a:schemeClr val="bg2">
                    <a:lumMod val="50000"/>
                  </a:schemeClr>
                </a:solidFill>
                <a:latin typeface="Fairwater Script" panose="02000507000000020003" pitchFamily="2" charset="0"/>
              </a:rPr>
              <a:t>Versus</a:t>
            </a:r>
          </a:p>
        </p:txBody>
      </p:sp>
      <p:pic>
        <p:nvPicPr>
          <p:cNvPr id="15" name="Image 14" descr="Une image contenant texte, capture d’écran, Police, logo&#10;&#10;Description générée automatiquement">
            <a:extLst>
              <a:ext uri="{FF2B5EF4-FFF2-40B4-BE49-F238E27FC236}">
                <a16:creationId xmlns:a16="http://schemas.microsoft.com/office/drawing/2014/main" id="{52968E7B-0774-16A8-A728-77055A95F7A1}"/>
              </a:ext>
            </a:extLst>
          </p:cNvPr>
          <p:cNvPicPr>
            <a:picLocks noChangeAspect="1"/>
          </p:cNvPicPr>
          <p:nvPr/>
        </p:nvPicPr>
        <p:blipFill rotWithShape="1">
          <a:blip r:embed="rId2"/>
          <a:srcRect b="76436"/>
          <a:stretch/>
        </p:blipFill>
        <p:spPr>
          <a:xfrm>
            <a:off x="3285168" y="682491"/>
            <a:ext cx="2573664" cy="517585"/>
          </a:xfrm>
          <a:prstGeom prst="rect">
            <a:avLst/>
          </a:prstGeom>
        </p:spPr>
      </p:pic>
      <p:sp>
        <p:nvSpPr>
          <p:cNvPr id="16" name="Rectangle 15">
            <a:extLst>
              <a:ext uri="{FF2B5EF4-FFF2-40B4-BE49-F238E27FC236}">
                <a16:creationId xmlns:a16="http://schemas.microsoft.com/office/drawing/2014/main" id="{2A24ACE1-AF66-CF8A-8DC0-B9E9A9D33202}"/>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Google Shape;365;p39">
            <a:extLst>
              <a:ext uri="{FF2B5EF4-FFF2-40B4-BE49-F238E27FC236}">
                <a16:creationId xmlns:a16="http://schemas.microsoft.com/office/drawing/2014/main" id="{AA5A60ED-2650-E31E-B51D-29A014BFA9B0}"/>
              </a:ext>
            </a:extLst>
          </p:cNvPr>
          <p:cNvSpPr txBox="1">
            <a:spLocks/>
          </p:cNvSpPr>
          <p:nvPr/>
        </p:nvSpPr>
        <p:spPr>
          <a:xfrm>
            <a:off x="-2608125" y="-12506"/>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Définitions</a:t>
            </a:r>
          </a:p>
        </p:txBody>
      </p:sp>
    </p:spTree>
    <p:extLst>
      <p:ext uri="{BB962C8B-B14F-4D97-AF65-F5344CB8AC3E}">
        <p14:creationId xmlns:p14="http://schemas.microsoft.com/office/powerpoint/2010/main" val="223803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A6FE79C-0C53-0631-96B9-170D29E495A8}"/>
              </a:ext>
            </a:extLst>
          </p:cNvPr>
          <p:cNvSpPr>
            <a:spLocks noGrp="1"/>
          </p:cNvSpPr>
          <p:nvPr>
            <p:ph type="sldNum" sz="quarter" idx="12"/>
          </p:nvPr>
        </p:nvSpPr>
        <p:spPr/>
        <p:txBody>
          <a:bodyPr/>
          <a:lstStyle/>
          <a:p>
            <a:fld id="{2CA42D13-826F-C841-9B37-88F53DA65BD8}" type="slidenum">
              <a:rPr lang="fr-FR" smtClean="0"/>
              <a:t>9</a:t>
            </a:fld>
            <a:endParaRPr lang="fr-FR"/>
          </a:p>
        </p:txBody>
      </p:sp>
      <p:graphicFrame>
        <p:nvGraphicFramePr>
          <p:cNvPr id="3" name="Diagramme 2">
            <a:extLst>
              <a:ext uri="{FF2B5EF4-FFF2-40B4-BE49-F238E27FC236}">
                <a16:creationId xmlns:a16="http://schemas.microsoft.com/office/drawing/2014/main" id="{C736D15B-2DAA-7DDC-12ED-20FAB7777DE5}"/>
              </a:ext>
            </a:extLst>
          </p:cNvPr>
          <p:cNvGraphicFramePr/>
          <p:nvPr>
            <p:extLst>
              <p:ext uri="{D42A27DB-BD31-4B8C-83A1-F6EECF244321}">
                <p14:modId xmlns:p14="http://schemas.microsoft.com/office/powerpoint/2010/main" val="3493662835"/>
              </p:ext>
            </p:extLst>
          </p:nvPr>
        </p:nvGraphicFramePr>
        <p:xfrm>
          <a:off x="222738" y="1723342"/>
          <a:ext cx="8628185" cy="3146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 1">
            <a:extLst>
              <a:ext uri="{FF2B5EF4-FFF2-40B4-BE49-F238E27FC236}">
                <a16:creationId xmlns:a16="http://schemas.microsoft.com/office/drawing/2014/main" id="{5C8917D6-2AB5-C43F-0ED8-9FE2586DF92C}"/>
              </a:ext>
            </a:extLst>
          </p:cNvPr>
          <p:cNvPicPr>
            <a:picLocks noChangeAspect="1"/>
          </p:cNvPicPr>
          <p:nvPr/>
        </p:nvPicPr>
        <p:blipFill>
          <a:blip r:embed="rId8">
            <a:duotone>
              <a:schemeClr val="bg2">
                <a:shade val="45000"/>
                <a:satMod val="135000"/>
              </a:schemeClr>
              <a:prstClr val="white"/>
            </a:duotone>
          </a:blip>
          <a:srcRect l="-1" r="-562" b="21901"/>
          <a:stretch>
            <a:fillRect/>
          </a:stretch>
        </p:blipFill>
        <p:spPr>
          <a:xfrm>
            <a:off x="7253598" y="557732"/>
            <a:ext cx="1762764" cy="1026763"/>
          </a:xfrm>
          <a:prstGeom prst="roundRect">
            <a:avLst/>
          </a:prstGeom>
        </p:spPr>
      </p:pic>
      <p:sp>
        <p:nvSpPr>
          <p:cNvPr id="7" name="Rectangle 6">
            <a:extLst>
              <a:ext uri="{FF2B5EF4-FFF2-40B4-BE49-F238E27FC236}">
                <a16:creationId xmlns:a16="http://schemas.microsoft.com/office/drawing/2014/main" id="{E121C362-AE78-4AF1-E1E0-D3A7A06F4185}"/>
              </a:ext>
            </a:extLst>
          </p:cNvPr>
          <p:cNvSpPr/>
          <p:nvPr/>
        </p:nvSpPr>
        <p:spPr>
          <a:xfrm>
            <a:off x="0" y="0"/>
            <a:ext cx="7470475" cy="51758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Google Shape;365;p39">
            <a:extLst>
              <a:ext uri="{FF2B5EF4-FFF2-40B4-BE49-F238E27FC236}">
                <a16:creationId xmlns:a16="http://schemas.microsoft.com/office/drawing/2014/main" id="{28EE9B2A-CA69-55CA-F6B6-B3DF4293BA2A}"/>
              </a:ext>
            </a:extLst>
          </p:cNvPr>
          <p:cNvSpPr txBox="1">
            <a:spLocks/>
          </p:cNvSpPr>
          <p:nvPr/>
        </p:nvSpPr>
        <p:spPr>
          <a:xfrm>
            <a:off x="-2608125" y="0"/>
            <a:ext cx="7704000" cy="572700"/>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fr-FR" sz="2400" b="0" i="0" u="none" strike="noStrike" cap="none" dirty="0" smtClean="0">
                <a:solidFill>
                  <a:schemeClr val="tx1"/>
                </a:solidFill>
                <a:latin typeface="+mj-lt"/>
                <a:ea typeface="Praktika ExtraBold Italic" panose="00000900000000000000" pitchFamily="50"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dirty="0">
                <a:solidFill>
                  <a:schemeClr val="accent5"/>
                </a:solidFill>
              </a:rPr>
              <a:t>Cas clinique</a:t>
            </a:r>
          </a:p>
        </p:txBody>
      </p:sp>
    </p:spTree>
    <p:extLst>
      <p:ext uri="{BB962C8B-B14F-4D97-AF65-F5344CB8AC3E}">
        <p14:creationId xmlns:p14="http://schemas.microsoft.com/office/powerpoint/2010/main" val="914464291"/>
      </p:ext>
    </p:extLst>
  </p:cSld>
  <p:clrMapOvr>
    <a:masterClrMapping/>
  </p:clrMapOvr>
</p:sld>
</file>

<file path=ppt/theme/theme1.xml><?xml version="1.0" encoding="utf-8"?>
<a:theme xmlns:a="http://schemas.openxmlformats.org/drawingml/2006/main" name="Mental Health and Well-being - Health - 10th Grade by Slidesgo">
  <a:themeElements>
    <a:clrScheme name="COMUGE - JMUGE 2026">
      <a:dk1>
        <a:srgbClr val="04487C"/>
      </a:dk1>
      <a:lt1>
        <a:srgbClr val="EFEFEF"/>
      </a:lt1>
      <a:dk2>
        <a:srgbClr val="5393CF"/>
      </a:dk2>
      <a:lt2>
        <a:srgbClr val="EFEFEF"/>
      </a:lt2>
      <a:accent1>
        <a:srgbClr val="D5ECFC"/>
      </a:accent1>
      <a:accent2>
        <a:srgbClr val="7FCBED"/>
      </a:accent2>
      <a:accent3>
        <a:srgbClr val="ACC917"/>
      </a:accent3>
      <a:accent4>
        <a:srgbClr val="FCD619"/>
      </a:accent4>
      <a:accent5>
        <a:srgbClr val="FFFFFF"/>
      </a:accent5>
      <a:accent6>
        <a:srgbClr val="FFFFFF"/>
      </a:accent6>
      <a:hlink>
        <a:srgbClr val="342520"/>
      </a:hlink>
      <a:folHlink>
        <a:srgbClr val="FFC000"/>
      </a:folHlink>
    </a:clrScheme>
    <a:fontScheme name="JMUGE">
      <a:majorFont>
        <a:latin typeface="Praktika Black Italic"/>
        <a:ea typeface=""/>
        <a:cs typeface=""/>
      </a:majorFont>
      <a:minorFont>
        <a:latin typeface="Praktika Medium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MUGE2026_PPT_Template_V1.potx" id="{F411A671-9AF2-4F16-82E6-EFE75C919FA2}" vid="{35F13251-8764-40E7-B475-A166F91D745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Mental Health and Well-being - Health - 10th Grade by Slidesgo</Template>
  <TotalTime>126</TotalTime>
  <Words>3248</Words>
  <Application>Microsoft Macintosh PowerPoint</Application>
  <PresentationFormat>Affichage à l'écran (16:9)</PresentationFormat>
  <Paragraphs>541</Paragraphs>
  <Slides>44</Slides>
  <Notes>18</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44</vt:i4>
      </vt:variant>
    </vt:vector>
  </HeadingPairs>
  <TitlesOfParts>
    <vt:vector size="60" baseType="lpstr">
      <vt:lpstr>Times</vt:lpstr>
      <vt:lpstr>Praktika ExtraBold Italic</vt:lpstr>
      <vt:lpstr>DM Sans</vt:lpstr>
      <vt:lpstr>Bahnschrift</vt:lpstr>
      <vt:lpstr>Calibri</vt:lpstr>
      <vt:lpstr>Praktika Black Italic</vt:lpstr>
      <vt:lpstr>Wingdings</vt:lpstr>
      <vt:lpstr>ＭＳ Ｐゴシック</vt:lpstr>
      <vt:lpstr>Courier New</vt:lpstr>
      <vt:lpstr>Aptos</vt:lpstr>
      <vt:lpstr>Anaheim</vt:lpstr>
      <vt:lpstr>Arial</vt:lpstr>
      <vt:lpstr>Times New Roman</vt:lpstr>
      <vt:lpstr>Praktika Medium Condensed</vt:lpstr>
      <vt:lpstr>Fairwater Script</vt:lpstr>
      <vt:lpstr>Mental Health and Well-being - Health - 10th Grade by Slidesgo</vt:lpstr>
      <vt:lpstr>Accidents hémorragiques sous anticoagulants</vt:lpstr>
      <vt:lpstr>Anticoagulants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CCP &amp; AVK</vt:lpstr>
      <vt:lpstr>Time to reverse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Accidents hémorragiques sous anticoagulants</vt:lpstr>
      <vt:lpstr>Accidents hémorragiques sous anticoagulants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Delphine Douillet</dc:creator>
  <cp:lastModifiedBy>Delphine Douillet</cp:lastModifiedBy>
  <cp:revision>7</cp:revision>
  <dcterms:created xsi:type="dcterms:W3CDTF">2026-05-03T19:56:40Z</dcterms:created>
  <dcterms:modified xsi:type="dcterms:W3CDTF">2026-05-04T14:54:00Z</dcterms:modified>
</cp:coreProperties>
</file>