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6" r:id="rId2"/>
  </p:sldMasterIdLst>
  <p:notesMasterIdLst>
    <p:notesMasterId r:id="rId23"/>
  </p:notesMasterIdLst>
  <p:sldIdLst>
    <p:sldId id="386" r:id="rId3"/>
    <p:sldId id="378" r:id="rId4"/>
    <p:sldId id="390" r:id="rId5"/>
    <p:sldId id="380" r:id="rId6"/>
    <p:sldId id="392" r:id="rId7"/>
    <p:sldId id="393" r:id="rId8"/>
    <p:sldId id="364" r:id="rId9"/>
    <p:sldId id="366" r:id="rId10"/>
    <p:sldId id="394" r:id="rId11"/>
    <p:sldId id="385" r:id="rId12"/>
    <p:sldId id="370" r:id="rId13"/>
    <p:sldId id="384" r:id="rId14"/>
    <p:sldId id="382" r:id="rId15"/>
    <p:sldId id="387" r:id="rId16"/>
    <p:sldId id="373" r:id="rId17"/>
    <p:sldId id="374" r:id="rId18"/>
    <p:sldId id="395" r:id="rId19"/>
    <p:sldId id="391" r:id="rId20"/>
    <p:sldId id="258" r:id="rId21"/>
    <p:sldId id="257" r:id="rId2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170596-FDD1-E047-9116-D5F829568B27}" v="66" dt="2026-05-01T20:14:50.8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/>
    <p:restoredTop sz="94687"/>
  </p:normalViewPr>
  <p:slideViewPr>
    <p:cSldViewPr snapToGrid="0">
      <p:cViewPr varScale="1">
        <p:scale>
          <a:sx n="97" d="100"/>
          <a:sy n="97" d="100"/>
        </p:scale>
        <p:origin x="108" y="594"/>
      </p:cViewPr>
      <p:guideLst/>
    </p:cSldViewPr>
  </p:slideViewPr>
  <p:notesTextViewPr>
    <p:cViewPr>
      <p:scale>
        <a:sx n="3" d="2"/>
        <a:sy n="3" d="2"/>
      </p:scale>
      <p:origin x="-6" y="-18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6690CB-1490-AC48-B31C-453DF83D0942}" type="datetimeFigureOut">
              <a:rPr lang="fr-FR" smtClean="0"/>
              <a:t>12/05/2026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160FF9-AFAD-FF46-8CFA-2CC8DF0B3C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593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011300"/>
            <a:ext cx="5485200" cy="214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67">
                <a:latin typeface="Praktika ExtraBold Italic" panose="00000900000000000000" pitchFamily="50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50967" y="4212300"/>
            <a:ext cx="54852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bg2"/>
                </a:solidFill>
                <a:latin typeface="+mn-l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3254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560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title"/>
          </p:nvPr>
        </p:nvSpPr>
        <p:spPr>
          <a:xfrm>
            <a:off x="960000" y="78640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Praktika ExtraBold Italic" panose="00000900000000000000" pitchFamily="50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"/>
          </p:nvPr>
        </p:nvSpPr>
        <p:spPr>
          <a:xfrm>
            <a:off x="950900" y="3135732"/>
            <a:ext cx="313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2"/>
          </p:nvPr>
        </p:nvSpPr>
        <p:spPr>
          <a:xfrm>
            <a:off x="4526379" y="3135732"/>
            <a:ext cx="313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3"/>
          </p:nvPr>
        </p:nvSpPr>
        <p:spPr>
          <a:xfrm>
            <a:off x="2738644" y="5446645"/>
            <a:ext cx="313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4"/>
          </p:nvPr>
        </p:nvSpPr>
        <p:spPr>
          <a:xfrm>
            <a:off x="6314224" y="5446645"/>
            <a:ext cx="313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5"/>
          </p:nvPr>
        </p:nvSpPr>
        <p:spPr>
          <a:xfrm>
            <a:off x="8101835" y="3135732"/>
            <a:ext cx="313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6" hasCustomPrompt="1"/>
          </p:nvPr>
        </p:nvSpPr>
        <p:spPr>
          <a:xfrm>
            <a:off x="1707455" y="1718827"/>
            <a:ext cx="1626181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533">
                <a:solidFill>
                  <a:schemeClr val="accent2"/>
                </a:solidFill>
                <a:latin typeface="Praktika ExtraBold Italic" panose="00000900000000000000" pitchFamily="50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dirty="0"/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7" hasCustomPrompt="1"/>
          </p:nvPr>
        </p:nvSpPr>
        <p:spPr>
          <a:xfrm>
            <a:off x="3495199" y="4028960"/>
            <a:ext cx="1626181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533">
                <a:solidFill>
                  <a:schemeClr val="accent2"/>
                </a:solidFill>
                <a:latin typeface="Praktika ExtraBold Italic" panose="00000900000000000000" pitchFamily="50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dirty="0"/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8" hasCustomPrompt="1"/>
          </p:nvPr>
        </p:nvSpPr>
        <p:spPr>
          <a:xfrm>
            <a:off x="5282933" y="1718827"/>
            <a:ext cx="1626181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533">
                <a:solidFill>
                  <a:schemeClr val="accent2"/>
                </a:solidFill>
                <a:latin typeface="Praktika ExtraBold Italic" panose="00000900000000000000" pitchFamily="50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dirty="0"/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9" hasCustomPrompt="1"/>
          </p:nvPr>
        </p:nvSpPr>
        <p:spPr>
          <a:xfrm>
            <a:off x="7070779" y="4028960"/>
            <a:ext cx="1626181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533">
                <a:solidFill>
                  <a:schemeClr val="accent2"/>
                </a:solidFill>
                <a:latin typeface="Praktika ExtraBold Italic" panose="00000900000000000000" pitchFamily="50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dirty="0"/>
              <a:t>xx%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13" hasCustomPrompt="1"/>
          </p:nvPr>
        </p:nvSpPr>
        <p:spPr>
          <a:xfrm>
            <a:off x="8858390" y="1718827"/>
            <a:ext cx="1626181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533">
                <a:solidFill>
                  <a:schemeClr val="accent2"/>
                </a:solidFill>
                <a:latin typeface="Praktika ExtraBold Italic" panose="00000900000000000000" pitchFamily="50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dirty="0"/>
              <a:t>xx%</a:t>
            </a:r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14"/>
          </p:nvPr>
        </p:nvSpPr>
        <p:spPr>
          <a:xfrm>
            <a:off x="950900" y="2340025"/>
            <a:ext cx="3139200" cy="9463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15"/>
          </p:nvPr>
        </p:nvSpPr>
        <p:spPr>
          <a:xfrm>
            <a:off x="4526379" y="2340025"/>
            <a:ext cx="3139200" cy="9463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16"/>
          </p:nvPr>
        </p:nvSpPr>
        <p:spPr>
          <a:xfrm>
            <a:off x="8101835" y="2340025"/>
            <a:ext cx="3139200" cy="9463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17"/>
          </p:nvPr>
        </p:nvSpPr>
        <p:spPr>
          <a:xfrm>
            <a:off x="2738644" y="4650248"/>
            <a:ext cx="3139200" cy="9463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8"/>
          </p:nvPr>
        </p:nvSpPr>
        <p:spPr>
          <a:xfrm>
            <a:off x="6314224" y="4650248"/>
            <a:ext cx="3139200" cy="9463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4514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4"/>
          <p:cNvSpPr txBox="1">
            <a:spLocks noGrp="1"/>
          </p:cNvSpPr>
          <p:nvPr>
            <p:ph type="title"/>
          </p:nvPr>
        </p:nvSpPr>
        <p:spPr>
          <a:xfrm>
            <a:off x="950967" y="5024000"/>
            <a:ext cx="5822000" cy="6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chemeClr val="bg2"/>
                </a:solidFill>
                <a:latin typeface="Praktika ExtraBold Italic" panose="00000900000000000000" pitchFamily="50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107" name="Google Shape;107;p14"/>
          <p:cNvSpPr txBox="1">
            <a:spLocks noGrp="1"/>
          </p:cNvSpPr>
          <p:nvPr>
            <p:ph type="subTitle" idx="1"/>
          </p:nvPr>
        </p:nvSpPr>
        <p:spPr>
          <a:xfrm>
            <a:off x="950967" y="1226800"/>
            <a:ext cx="5822000" cy="36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0013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5"/>
          <p:cNvSpPr txBox="1">
            <a:spLocks noGrp="1"/>
          </p:cNvSpPr>
          <p:nvPr>
            <p:ph type="title"/>
          </p:nvPr>
        </p:nvSpPr>
        <p:spPr>
          <a:xfrm>
            <a:off x="960000" y="77367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Praktika ExtraBold Italic" panose="00000900000000000000" pitchFamily="50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17483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>
            <a:spLocks noGrp="1"/>
          </p:cNvSpPr>
          <p:nvPr>
            <p:ph type="title"/>
          </p:nvPr>
        </p:nvSpPr>
        <p:spPr>
          <a:xfrm>
            <a:off x="960000" y="8166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Praktika ExtraBold Italic" panose="00000900000000000000" pitchFamily="50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11707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/>
          <p:cNvSpPr txBox="1">
            <a:spLocks noGrp="1"/>
          </p:cNvSpPr>
          <p:nvPr>
            <p:ph type="title"/>
          </p:nvPr>
        </p:nvSpPr>
        <p:spPr>
          <a:xfrm>
            <a:off x="6270400" y="1539584"/>
            <a:ext cx="4970800" cy="21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Praktika ExtraBold Italic" panose="00000900000000000000" pitchFamily="50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143" name="Google Shape;143;p18"/>
          <p:cNvSpPr txBox="1">
            <a:spLocks noGrp="1"/>
          </p:cNvSpPr>
          <p:nvPr>
            <p:ph type="subTitle" idx="1"/>
          </p:nvPr>
        </p:nvSpPr>
        <p:spPr>
          <a:xfrm>
            <a:off x="6270400" y="3695217"/>
            <a:ext cx="4970800" cy="16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144" name="Google Shape;144;p18"/>
          <p:cNvSpPr>
            <a:spLocks noGrp="1"/>
          </p:cNvSpPr>
          <p:nvPr>
            <p:ph type="pic" idx="2"/>
          </p:nvPr>
        </p:nvSpPr>
        <p:spPr>
          <a:xfrm>
            <a:off x="950967" y="996000"/>
            <a:ext cx="4252000" cy="4866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2107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2"/>
          <p:cNvSpPr txBox="1">
            <a:spLocks noGrp="1"/>
          </p:cNvSpPr>
          <p:nvPr>
            <p:ph type="title"/>
          </p:nvPr>
        </p:nvSpPr>
        <p:spPr>
          <a:xfrm>
            <a:off x="960000" y="886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Praktika ExtraBold Italic" panose="00000900000000000000" pitchFamily="50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166" name="Google Shape;166;p22"/>
          <p:cNvSpPr txBox="1">
            <a:spLocks noGrp="1"/>
          </p:cNvSpPr>
          <p:nvPr>
            <p:ph type="subTitle" idx="1"/>
          </p:nvPr>
        </p:nvSpPr>
        <p:spPr>
          <a:xfrm>
            <a:off x="6497325" y="4087867"/>
            <a:ext cx="3782400" cy="15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167" name="Google Shape;167;p22"/>
          <p:cNvSpPr txBox="1">
            <a:spLocks noGrp="1"/>
          </p:cNvSpPr>
          <p:nvPr>
            <p:ph type="subTitle" idx="2"/>
          </p:nvPr>
        </p:nvSpPr>
        <p:spPr>
          <a:xfrm>
            <a:off x="1912267" y="4087867"/>
            <a:ext cx="3782400" cy="15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168" name="Google Shape;168;p22"/>
          <p:cNvSpPr txBox="1">
            <a:spLocks noGrp="1"/>
          </p:cNvSpPr>
          <p:nvPr>
            <p:ph type="subTitle" idx="3"/>
          </p:nvPr>
        </p:nvSpPr>
        <p:spPr>
          <a:xfrm>
            <a:off x="1912267" y="3438100"/>
            <a:ext cx="3782400" cy="6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169" name="Google Shape;169;p22"/>
          <p:cNvSpPr txBox="1">
            <a:spLocks noGrp="1"/>
          </p:cNvSpPr>
          <p:nvPr>
            <p:ph type="subTitle" idx="4"/>
          </p:nvPr>
        </p:nvSpPr>
        <p:spPr>
          <a:xfrm>
            <a:off x="6497339" y="3438100"/>
            <a:ext cx="3782400" cy="6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60617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rgbClr val="EFF7FF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3"/>
          <p:cNvSpPr txBox="1">
            <a:spLocks noGrp="1"/>
          </p:cNvSpPr>
          <p:nvPr>
            <p:ph type="title"/>
          </p:nvPr>
        </p:nvSpPr>
        <p:spPr>
          <a:xfrm>
            <a:off x="960000" y="86768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Praktika ExtraBold Italic" panose="00000900000000000000" pitchFamily="50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177" name="Google Shape;177;p23"/>
          <p:cNvSpPr txBox="1">
            <a:spLocks noGrp="1"/>
          </p:cNvSpPr>
          <p:nvPr>
            <p:ph type="subTitle" idx="1"/>
          </p:nvPr>
        </p:nvSpPr>
        <p:spPr>
          <a:xfrm>
            <a:off x="6324305" y="2426700"/>
            <a:ext cx="4764400" cy="26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178" name="Google Shape;178;p23"/>
          <p:cNvSpPr txBox="1">
            <a:spLocks noGrp="1"/>
          </p:cNvSpPr>
          <p:nvPr>
            <p:ph type="subTitle" idx="2"/>
          </p:nvPr>
        </p:nvSpPr>
        <p:spPr>
          <a:xfrm>
            <a:off x="1103300" y="2426700"/>
            <a:ext cx="4764400" cy="26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3376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5"/>
          <p:cNvSpPr txBox="1">
            <a:spLocks noGrp="1"/>
          </p:cNvSpPr>
          <p:nvPr>
            <p:ph type="title"/>
          </p:nvPr>
        </p:nvSpPr>
        <p:spPr>
          <a:xfrm>
            <a:off x="960000" y="81601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Praktika ExtraBold Italic" panose="00000900000000000000" pitchFamily="50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196" name="Google Shape;196;p25"/>
          <p:cNvSpPr txBox="1">
            <a:spLocks noGrp="1"/>
          </p:cNvSpPr>
          <p:nvPr>
            <p:ph type="subTitle" idx="1"/>
          </p:nvPr>
        </p:nvSpPr>
        <p:spPr>
          <a:xfrm>
            <a:off x="1700833" y="3759988"/>
            <a:ext cx="2659200" cy="15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197" name="Google Shape;197;p25"/>
          <p:cNvSpPr txBox="1">
            <a:spLocks noGrp="1"/>
          </p:cNvSpPr>
          <p:nvPr>
            <p:ph type="subTitle" idx="2"/>
          </p:nvPr>
        </p:nvSpPr>
        <p:spPr>
          <a:xfrm>
            <a:off x="4766432" y="3759988"/>
            <a:ext cx="2659200" cy="15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198" name="Google Shape;198;p25"/>
          <p:cNvSpPr txBox="1">
            <a:spLocks noGrp="1"/>
          </p:cNvSpPr>
          <p:nvPr>
            <p:ph type="subTitle" idx="3"/>
          </p:nvPr>
        </p:nvSpPr>
        <p:spPr>
          <a:xfrm>
            <a:off x="7832037" y="3759988"/>
            <a:ext cx="2659200" cy="15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199" name="Google Shape;199;p25"/>
          <p:cNvSpPr txBox="1">
            <a:spLocks noGrp="1"/>
          </p:cNvSpPr>
          <p:nvPr>
            <p:ph type="subTitle" idx="4"/>
          </p:nvPr>
        </p:nvSpPr>
        <p:spPr>
          <a:xfrm>
            <a:off x="1700833" y="3268385"/>
            <a:ext cx="26592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00" name="Google Shape;200;p25"/>
          <p:cNvSpPr txBox="1">
            <a:spLocks noGrp="1"/>
          </p:cNvSpPr>
          <p:nvPr>
            <p:ph type="subTitle" idx="5"/>
          </p:nvPr>
        </p:nvSpPr>
        <p:spPr>
          <a:xfrm>
            <a:off x="4766436" y="3268385"/>
            <a:ext cx="26592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01" name="Google Shape;201;p25"/>
          <p:cNvSpPr txBox="1">
            <a:spLocks noGrp="1"/>
          </p:cNvSpPr>
          <p:nvPr>
            <p:ph type="subTitle" idx="6"/>
          </p:nvPr>
        </p:nvSpPr>
        <p:spPr>
          <a:xfrm>
            <a:off x="7832048" y="3268385"/>
            <a:ext cx="26592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2177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6"/>
          <p:cNvSpPr txBox="1">
            <a:spLocks noGrp="1"/>
          </p:cNvSpPr>
          <p:nvPr>
            <p:ph type="title"/>
          </p:nvPr>
        </p:nvSpPr>
        <p:spPr>
          <a:xfrm>
            <a:off x="5393100" y="784561"/>
            <a:ext cx="583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Praktika ExtraBold Italic" panose="00000900000000000000" pitchFamily="50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210" name="Google Shape;210;p26"/>
          <p:cNvSpPr txBox="1">
            <a:spLocks noGrp="1"/>
          </p:cNvSpPr>
          <p:nvPr>
            <p:ph type="subTitle" idx="1"/>
          </p:nvPr>
        </p:nvSpPr>
        <p:spPr>
          <a:xfrm>
            <a:off x="5393116" y="3182899"/>
            <a:ext cx="2749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11" name="Google Shape;211;p26"/>
          <p:cNvSpPr txBox="1">
            <a:spLocks noGrp="1"/>
          </p:cNvSpPr>
          <p:nvPr>
            <p:ph type="subTitle" idx="2"/>
          </p:nvPr>
        </p:nvSpPr>
        <p:spPr>
          <a:xfrm>
            <a:off x="8482416" y="3182899"/>
            <a:ext cx="2749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12" name="Google Shape;212;p26"/>
          <p:cNvSpPr txBox="1">
            <a:spLocks noGrp="1"/>
          </p:cNvSpPr>
          <p:nvPr>
            <p:ph type="subTitle" idx="3"/>
          </p:nvPr>
        </p:nvSpPr>
        <p:spPr>
          <a:xfrm>
            <a:off x="5393116" y="5068599"/>
            <a:ext cx="2749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13" name="Google Shape;213;p26"/>
          <p:cNvSpPr txBox="1">
            <a:spLocks noGrp="1"/>
          </p:cNvSpPr>
          <p:nvPr>
            <p:ph type="subTitle" idx="4"/>
          </p:nvPr>
        </p:nvSpPr>
        <p:spPr>
          <a:xfrm>
            <a:off x="8482416" y="5068599"/>
            <a:ext cx="2749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14" name="Google Shape;214;p26"/>
          <p:cNvSpPr txBox="1">
            <a:spLocks noGrp="1"/>
          </p:cNvSpPr>
          <p:nvPr>
            <p:ph type="subTitle" idx="5"/>
          </p:nvPr>
        </p:nvSpPr>
        <p:spPr>
          <a:xfrm>
            <a:off x="5393100" y="2684660"/>
            <a:ext cx="2749600" cy="6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15" name="Google Shape;215;p26"/>
          <p:cNvSpPr txBox="1">
            <a:spLocks noGrp="1"/>
          </p:cNvSpPr>
          <p:nvPr>
            <p:ph type="subTitle" idx="6"/>
          </p:nvPr>
        </p:nvSpPr>
        <p:spPr>
          <a:xfrm>
            <a:off x="5393100" y="4570560"/>
            <a:ext cx="2749600" cy="6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16" name="Google Shape;216;p26"/>
          <p:cNvSpPr txBox="1">
            <a:spLocks noGrp="1"/>
          </p:cNvSpPr>
          <p:nvPr>
            <p:ph type="subTitle" idx="7"/>
          </p:nvPr>
        </p:nvSpPr>
        <p:spPr>
          <a:xfrm>
            <a:off x="8482396" y="2684660"/>
            <a:ext cx="2749600" cy="6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17" name="Google Shape;217;p26"/>
          <p:cNvSpPr txBox="1">
            <a:spLocks noGrp="1"/>
          </p:cNvSpPr>
          <p:nvPr>
            <p:ph type="subTitle" idx="8"/>
          </p:nvPr>
        </p:nvSpPr>
        <p:spPr>
          <a:xfrm>
            <a:off x="8482396" y="4570560"/>
            <a:ext cx="2749600" cy="6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6999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5095100" y="3231300"/>
            <a:ext cx="6146000" cy="10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latin typeface="Praktika ExtraBold Italic" panose="00000900000000000000" pitchFamily="50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8500124" y="1332768"/>
            <a:ext cx="2740977" cy="122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rgbClr val="4D92CE"/>
                </a:solidFill>
                <a:latin typeface="Praktika ExtraBold Italic" panose="00000900000000000000" pitchFamily="50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rPr lang="fr-FR" dirty="0"/>
              <a:t>xx</a:t>
            </a:r>
            <a:endParaRPr dirty="0"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5095100" y="4286035"/>
            <a:ext cx="6146000" cy="5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59824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7"/>
          <p:cNvSpPr txBox="1">
            <a:spLocks noGrp="1"/>
          </p:cNvSpPr>
          <p:nvPr>
            <p:ph type="title"/>
          </p:nvPr>
        </p:nvSpPr>
        <p:spPr>
          <a:xfrm>
            <a:off x="960000" y="794196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Praktika ExtraBold Italic" panose="00000900000000000000" pitchFamily="50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222" name="Google Shape;222;p27"/>
          <p:cNvSpPr txBox="1">
            <a:spLocks noGrp="1"/>
          </p:cNvSpPr>
          <p:nvPr>
            <p:ph type="subTitle" idx="1"/>
          </p:nvPr>
        </p:nvSpPr>
        <p:spPr>
          <a:xfrm>
            <a:off x="1428400" y="3053927"/>
            <a:ext cx="26376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23" name="Google Shape;223;p27"/>
          <p:cNvSpPr txBox="1">
            <a:spLocks noGrp="1"/>
          </p:cNvSpPr>
          <p:nvPr>
            <p:ph type="subTitle" idx="2"/>
          </p:nvPr>
        </p:nvSpPr>
        <p:spPr>
          <a:xfrm>
            <a:off x="4777200" y="3053927"/>
            <a:ext cx="26376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24" name="Google Shape;224;p27"/>
          <p:cNvSpPr txBox="1">
            <a:spLocks noGrp="1"/>
          </p:cNvSpPr>
          <p:nvPr>
            <p:ph type="subTitle" idx="3"/>
          </p:nvPr>
        </p:nvSpPr>
        <p:spPr>
          <a:xfrm>
            <a:off x="1428400" y="5221744"/>
            <a:ext cx="26376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25" name="Google Shape;225;p27"/>
          <p:cNvSpPr txBox="1">
            <a:spLocks noGrp="1"/>
          </p:cNvSpPr>
          <p:nvPr>
            <p:ph type="subTitle" idx="4"/>
          </p:nvPr>
        </p:nvSpPr>
        <p:spPr>
          <a:xfrm>
            <a:off x="4777200" y="5221744"/>
            <a:ext cx="26376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26" name="Google Shape;226;p27"/>
          <p:cNvSpPr txBox="1">
            <a:spLocks noGrp="1"/>
          </p:cNvSpPr>
          <p:nvPr>
            <p:ph type="subTitle" idx="5"/>
          </p:nvPr>
        </p:nvSpPr>
        <p:spPr>
          <a:xfrm>
            <a:off x="8126000" y="3053927"/>
            <a:ext cx="26376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27" name="Google Shape;227;p27"/>
          <p:cNvSpPr txBox="1">
            <a:spLocks noGrp="1"/>
          </p:cNvSpPr>
          <p:nvPr>
            <p:ph type="subTitle" idx="6"/>
          </p:nvPr>
        </p:nvSpPr>
        <p:spPr>
          <a:xfrm>
            <a:off x="8126000" y="5221744"/>
            <a:ext cx="26376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28" name="Google Shape;228;p27"/>
          <p:cNvSpPr txBox="1">
            <a:spLocks noGrp="1"/>
          </p:cNvSpPr>
          <p:nvPr>
            <p:ph type="subTitle" idx="7"/>
          </p:nvPr>
        </p:nvSpPr>
        <p:spPr>
          <a:xfrm>
            <a:off x="1428403" y="2600325"/>
            <a:ext cx="2637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29" name="Google Shape;229;p27"/>
          <p:cNvSpPr txBox="1">
            <a:spLocks noGrp="1"/>
          </p:cNvSpPr>
          <p:nvPr>
            <p:ph type="subTitle" idx="8"/>
          </p:nvPr>
        </p:nvSpPr>
        <p:spPr>
          <a:xfrm>
            <a:off x="4777200" y="2600325"/>
            <a:ext cx="2637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30" name="Google Shape;230;p27"/>
          <p:cNvSpPr txBox="1">
            <a:spLocks noGrp="1"/>
          </p:cNvSpPr>
          <p:nvPr>
            <p:ph type="subTitle" idx="9"/>
          </p:nvPr>
        </p:nvSpPr>
        <p:spPr>
          <a:xfrm>
            <a:off x="8125997" y="2600325"/>
            <a:ext cx="2637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31" name="Google Shape;231;p27"/>
          <p:cNvSpPr txBox="1">
            <a:spLocks noGrp="1"/>
          </p:cNvSpPr>
          <p:nvPr>
            <p:ph type="subTitle" idx="13"/>
          </p:nvPr>
        </p:nvSpPr>
        <p:spPr>
          <a:xfrm>
            <a:off x="1428403" y="4768111"/>
            <a:ext cx="2637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32" name="Google Shape;232;p27"/>
          <p:cNvSpPr txBox="1">
            <a:spLocks noGrp="1"/>
          </p:cNvSpPr>
          <p:nvPr>
            <p:ph type="subTitle" idx="14"/>
          </p:nvPr>
        </p:nvSpPr>
        <p:spPr>
          <a:xfrm>
            <a:off x="4777200" y="4768111"/>
            <a:ext cx="2637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33" name="Google Shape;233;p27"/>
          <p:cNvSpPr txBox="1">
            <a:spLocks noGrp="1"/>
          </p:cNvSpPr>
          <p:nvPr>
            <p:ph type="subTitle" idx="15"/>
          </p:nvPr>
        </p:nvSpPr>
        <p:spPr>
          <a:xfrm>
            <a:off x="8125997" y="4768111"/>
            <a:ext cx="2637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5799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8"/>
          <p:cNvSpPr txBox="1">
            <a:spLocks noGrp="1"/>
          </p:cNvSpPr>
          <p:nvPr>
            <p:ph type="title" hasCustomPrompt="1"/>
          </p:nvPr>
        </p:nvSpPr>
        <p:spPr>
          <a:xfrm>
            <a:off x="950967" y="1176253"/>
            <a:ext cx="5408400" cy="102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bg2"/>
                </a:solidFill>
                <a:latin typeface="Praktika ExtraBold Italic" panose="00000900000000000000" pitchFamily="50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241" name="Google Shape;241;p28"/>
          <p:cNvSpPr txBox="1">
            <a:spLocks noGrp="1"/>
          </p:cNvSpPr>
          <p:nvPr>
            <p:ph type="subTitle" idx="1"/>
          </p:nvPr>
        </p:nvSpPr>
        <p:spPr>
          <a:xfrm>
            <a:off x="950967" y="2073576"/>
            <a:ext cx="5408400" cy="4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133">
                <a:solidFill>
                  <a:schemeClr val="dk1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42" name="Google Shape;242;p28"/>
          <p:cNvSpPr txBox="1">
            <a:spLocks noGrp="1"/>
          </p:cNvSpPr>
          <p:nvPr>
            <p:ph type="title" idx="2" hasCustomPrompt="1"/>
          </p:nvPr>
        </p:nvSpPr>
        <p:spPr>
          <a:xfrm>
            <a:off x="950967" y="3042403"/>
            <a:ext cx="5408400" cy="102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rgbClr val="4D92CE"/>
                </a:solidFill>
                <a:latin typeface="Praktika ExtraBold Italic" panose="00000900000000000000" pitchFamily="50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243" name="Google Shape;243;p28"/>
          <p:cNvSpPr txBox="1">
            <a:spLocks noGrp="1"/>
          </p:cNvSpPr>
          <p:nvPr>
            <p:ph type="subTitle" idx="3"/>
          </p:nvPr>
        </p:nvSpPr>
        <p:spPr>
          <a:xfrm>
            <a:off x="950967" y="3939753"/>
            <a:ext cx="5408400" cy="4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133">
                <a:solidFill>
                  <a:schemeClr val="dk1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44" name="Google Shape;244;p28"/>
          <p:cNvSpPr txBox="1">
            <a:spLocks noGrp="1"/>
          </p:cNvSpPr>
          <p:nvPr>
            <p:ph type="title" idx="4" hasCustomPrompt="1"/>
          </p:nvPr>
        </p:nvSpPr>
        <p:spPr>
          <a:xfrm>
            <a:off x="950967" y="4908519"/>
            <a:ext cx="5408400" cy="102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bg2"/>
                </a:solidFill>
                <a:latin typeface="Praktika ExtraBold Italic" panose="00000900000000000000" pitchFamily="50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245" name="Google Shape;245;p28"/>
          <p:cNvSpPr txBox="1">
            <a:spLocks noGrp="1"/>
          </p:cNvSpPr>
          <p:nvPr>
            <p:ph type="subTitle" idx="5"/>
          </p:nvPr>
        </p:nvSpPr>
        <p:spPr>
          <a:xfrm>
            <a:off x="950967" y="5805884"/>
            <a:ext cx="5408400" cy="4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133">
                <a:solidFill>
                  <a:schemeClr val="dk1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44886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4787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06437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69411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578F8B-95B6-889F-58C8-2686373E2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229968B-59A4-B403-091A-2505A78D87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677911-C686-B11A-5B4C-E5011B93C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9B5E0-07A3-0F4B-ADDE-8EBC52E59C7F}" type="datetimeFigureOut">
              <a:rPr lang="fr-FR" smtClean="0"/>
              <a:t>12/05/2026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3E8E84-4797-01CF-865B-B69B41263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BE52B6B-A248-3642-5F13-F697D2553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9C78-838E-4141-B05D-B5EB4830D7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58425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Title only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6"/>
          <p:cNvSpPr txBox="1">
            <a:spLocks noGrp="1"/>
          </p:cNvSpPr>
          <p:nvPr>
            <p:ph type="title"/>
          </p:nvPr>
        </p:nvSpPr>
        <p:spPr>
          <a:xfrm>
            <a:off x="955700" y="681200"/>
            <a:ext cx="102808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1816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960000" y="83720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Praktika ExtraBold Italic" panose="00000900000000000000" pitchFamily="50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1"/>
          </p:nvPr>
        </p:nvSpPr>
        <p:spPr>
          <a:xfrm>
            <a:off x="6740373" y="5375061"/>
            <a:ext cx="33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2"/>
          </p:nvPr>
        </p:nvSpPr>
        <p:spPr>
          <a:xfrm>
            <a:off x="2110917" y="5375061"/>
            <a:ext cx="33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3"/>
          </p:nvPr>
        </p:nvSpPr>
        <p:spPr>
          <a:xfrm>
            <a:off x="6740373" y="4914667"/>
            <a:ext cx="3340800" cy="6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4"/>
          </p:nvPr>
        </p:nvSpPr>
        <p:spPr>
          <a:xfrm>
            <a:off x="2110917" y="4914667"/>
            <a:ext cx="3340800" cy="6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1887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6"/>
          <p:cNvSpPr txBox="1">
            <a:spLocks noGrp="1"/>
          </p:cNvSpPr>
          <p:nvPr>
            <p:ph type="title"/>
          </p:nvPr>
        </p:nvSpPr>
        <p:spPr>
          <a:xfrm>
            <a:off x="960000" y="842359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Praktika ExtraBold Italic" panose="00000900000000000000" pitchFamily="50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16534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7"/>
          <p:cNvSpPr txBox="1">
            <a:spLocks noGrp="1"/>
          </p:cNvSpPr>
          <p:nvPr>
            <p:ph type="title"/>
          </p:nvPr>
        </p:nvSpPr>
        <p:spPr>
          <a:xfrm>
            <a:off x="960000" y="847276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Praktika ExtraBold Italic" panose="00000900000000000000" pitchFamily="50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70" name="Google Shape;70;p7"/>
          <p:cNvSpPr txBox="1">
            <a:spLocks noGrp="1"/>
          </p:cNvSpPr>
          <p:nvPr>
            <p:ph type="body" idx="1"/>
          </p:nvPr>
        </p:nvSpPr>
        <p:spPr>
          <a:xfrm>
            <a:off x="960000" y="2335600"/>
            <a:ext cx="5495600" cy="28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latin typeface="Praktika Medium Condensed" panose="00000606000000000000" pitchFamily="50" charset="0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16253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>
            <a:spLocks noGrp="1"/>
          </p:cNvSpPr>
          <p:nvPr>
            <p:ph type="title"/>
          </p:nvPr>
        </p:nvSpPr>
        <p:spPr>
          <a:xfrm>
            <a:off x="2358000" y="2021600"/>
            <a:ext cx="7476000" cy="28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666">
                <a:latin typeface="Praktika ExtraBold Italic" panose="00000900000000000000" pitchFamily="50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6166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"/>
          <p:cNvSpPr txBox="1">
            <a:spLocks noGrp="1"/>
          </p:cNvSpPr>
          <p:nvPr>
            <p:ph type="title"/>
          </p:nvPr>
        </p:nvSpPr>
        <p:spPr>
          <a:xfrm>
            <a:off x="1499810" y="3429000"/>
            <a:ext cx="9192381" cy="1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8666">
                <a:latin typeface="Praktika ExtraBold Italic" panose="00000900000000000000" pitchFamily="50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75" name="Google Shape;75;p9"/>
          <p:cNvSpPr txBox="1">
            <a:spLocks noGrp="1"/>
          </p:cNvSpPr>
          <p:nvPr>
            <p:ph type="subTitle" idx="1"/>
          </p:nvPr>
        </p:nvSpPr>
        <p:spPr>
          <a:xfrm>
            <a:off x="2847400" y="4977587"/>
            <a:ext cx="6497200" cy="10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1441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>
            <a:spLocks noGrp="1"/>
          </p:cNvSpPr>
          <p:nvPr>
            <p:ph type="pic" idx="2"/>
          </p:nvPr>
        </p:nvSpPr>
        <p:spPr>
          <a:xfrm>
            <a:off x="-33" y="-18300"/>
            <a:ext cx="12192000" cy="6876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78" name="Google Shape;78;p10"/>
          <p:cNvSpPr txBox="1">
            <a:spLocks noGrp="1"/>
          </p:cNvSpPr>
          <p:nvPr>
            <p:ph type="title"/>
          </p:nvPr>
        </p:nvSpPr>
        <p:spPr>
          <a:xfrm>
            <a:off x="960000" y="4594000"/>
            <a:ext cx="4822400" cy="1522400"/>
          </a:xfrm>
          <a:prstGeom prst="rect">
            <a:avLst/>
          </a:prstGeom>
          <a:solidFill>
            <a:schemeClr val="bg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solidFill>
                  <a:schemeClr val="accent5"/>
                </a:solidFill>
                <a:latin typeface="Praktika ExtraBold Italic" panose="00000900000000000000" pitchFamily="50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6680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536067"/>
            <a:ext cx="8768000" cy="125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000">
                <a:solidFill>
                  <a:schemeClr val="accent2"/>
                </a:solidFill>
                <a:latin typeface="Praktika ExtraBold Italic" panose="00000900000000000000" pitchFamily="50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rPr dirty="0"/>
              <a:t>xx%</a:t>
            </a:r>
          </a:p>
        </p:txBody>
      </p:sp>
      <p:sp>
        <p:nvSpPr>
          <p:cNvPr id="81" name="Google Shape;81;p11"/>
          <p:cNvSpPr txBox="1">
            <a:spLocks noGrp="1"/>
          </p:cNvSpPr>
          <p:nvPr>
            <p:ph type="subTitle" idx="1"/>
          </p:nvPr>
        </p:nvSpPr>
        <p:spPr>
          <a:xfrm>
            <a:off x="1712000" y="3794333"/>
            <a:ext cx="8768000" cy="5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5203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svg"/><Relationship Id="rId30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FF7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0C3BA7-CB9E-E385-3B77-4DE54A3A6B09}"/>
              </a:ext>
            </a:extLst>
          </p:cNvPr>
          <p:cNvSpPr/>
          <p:nvPr/>
        </p:nvSpPr>
        <p:spPr>
          <a:xfrm>
            <a:off x="-33" y="652963"/>
            <a:ext cx="12192000" cy="6095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67953A-481C-B2C8-B207-4000594616DA}"/>
              </a:ext>
            </a:extLst>
          </p:cNvPr>
          <p:cNvSpPr/>
          <p:nvPr/>
        </p:nvSpPr>
        <p:spPr>
          <a:xfrm>
            <a:off x="0" y="1"/>
            <a:ext cx="12192000" cy="681564"/>
          </a:xfrm>
          <a:prstGeom prst="rect">
            <a:avLst/>
          </a:prstGeom>
          <a:solidFill>
            <a:srgbClr val="4D92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7E5E8830-5D56-41C7-E1D2-BC55E5DF13B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684984" y="6308933"/>
            <a:ext cx="1148992" cy="450164"/>
          </a:xfrm>
          <a:prstGeom prst="rect">
            <a:avLst/>
          </a:prstGeom>
        </p:spPr>
      </p:pic>
      <p:sp>
        <p:nvSpPr>
          <p:cNvPr id="13" name="Espace réservé du titre 12">
            <a:extLst>
              <a:ext uri="{FF2B5EF4-FFF2-40B4-BE49-F238E27FC236}">
                <a16:creationId xmlns:a16="http://schemas.microsoft.com/office/drawing/2014/main" id="{A7EC4FC6-ADF4-39E4-E8CF-EA3DB15CD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67" y="766167"/>
            <a:ext cx="10290000" cy="698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B4D61241-E8FA-C77C-0B1F-65A6BBDF4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0967" y="1532334"/>
            <a:ext cx="10290067" cy="4644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986FFD4-EF6C-5F04-AB33-3CF5DE14DA75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2973" y="84602"/>
            <a:ext cx="1091003" cy="44759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620D546-CB99-A90C-5F77-A2D3C99988EC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104" y="69772"/>
            <a:ext cx="3343005" cy="54593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2300564-161C-AD51-C7D0-C51E5B78A3FD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218" y="8586"/>
            <a:ext cx="563967" cy="65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393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fr-FR" sz="3200" b="0" i="0" u="none" strike="noStrike" cap="none" dirty="0" smtClean="0">
          <a:solidFill>
            <a:schemeClr val="tx1"/>
          </a:solidFill>
          <a:latin typeface="+mj-lt"/>
          <a:ea typeface="Praktika ExtraBold Italic" panose="00000900000000000000" pitchFamily="50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 dirty="0">
          <a:solidFill>
            <a:schemeClr val="tx1"/>
          </a:solidFill>
          <a:latin typeface="+mn-lt"/>
          <a:ea typeface="Praktika Medium Condensed" panose="00000606000000000000" pitchFamily="50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chemeClr val="tx1"/>
          </a:solidFill>
          <a:latin typeface="+mn-lt"/>
          <a:ea typeface="Praktika Medium Condensed" panose="00000606000000000000" pitchFamily="50" charset="0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chemeClr val="tx1"/>
          </a:solidFill>
          <a:latin typeface="+mn-lt"/>
          <a:ea typeface="Praktika Medium Condensed" panose="00000606000000000000" pitchFamily="50" charset="0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chemeClr val="tx1"/>
          </a:solidFill>
          <a:latin typeface="+mn-lt"/>
          <a:ea typeface="Praktika Medium Condensed" panose="00000606000000000000" pitchFamily="50" charset="0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chemeClr val="tx1"/>
          </a:solidFill>
          <a:latin typeface="+mn-lt"/>
          <a:ea typeface="Praktika Medium Condensed" panose="00000606000000000000" pitchFamily="50" charset="0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4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sp>
        <p:nvSpPr>
          <p:cNvPr id="298" name="Google Shape;298;p34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15975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Praktika Medium Condensed" panose="00000606000000000000" pitchFamily="50" charset="0"/>
          <a:ea typeface="Praktika Medium Condensed" panose="00000606000000000000" pitchFamily="50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7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cid:image004.png@01D737C8.C3CBCFE0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5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9.jpeg"/><Relationship Id="rId4" Type="http://schemas.openxmlformats.org/officeDocument/2006/relationships/image" Target="../media/image28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4.tiff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48F42F-8EF2-45AE-7751-0C00293C4A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6226" y="4501261"/>
            <a:ext cx="11414027" cy="2146800"/>
          </a:xfrm>
        </p:spPr>
        <p:txBody>
          <a:bodyPr/>
          <a:lstStyle/>
          <a:p>
            <a:r>
              <a:rPr lang="fr-FR" b="1" dirty="0"/>
              <a:t>ACR : la ventilation, pas si simple !</a:t>
            </a:r>
            <a:br>
              <a:rPr lang="fr-FR" b="1" dirty="0"/>
            </a:br>
            <a:br>
              <a:rPr lang="fr-FR" dirty="0"/>
            </a:br>
            <a:br>
              <a:rPr lang="fr-FR" dirty="0">
                <a:solidFill>
                  <a:srgbClr val="FF0000"/>
                </a:solidFill>
              </a:rPr>
            </a:b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FDACB21-C442-0E17-1E4F-04D66D647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03728" y="3981379"/>
            <a:ext cx="6541418" cy="634400"/>
          </a:xfrm>
        </p:spPr>
        <p:txBody>
          <a:bodyPr/>
          <a:lstStyle/>
          <a:p>
            <a:pPr algn="ctr"/>
            <a:r>
              <a:rPr lang="en-US" sz="1600" b="1" dirty="0"/>
              <a:t>Tahar Chouihed, MD, PhD</a:t>
            </a:r>
          </a:p>
          <a:p>
            <a:pPr algn="ctr"/>
            <a:r>
              <a:rPr lang="en-US" sz="1600" dirty="0"/>
              <a:t>SAMU-S@S 54-SMUR et Service </a:t>
            </a:r>
            <a:r>
              <a:rPr lang="en-US" sz="1600" dirty="0" err="1"/>
              <a:t>d’Urgence</a:t>
            </a:r>
            <a:r>
              <a:rPr lang="en-US" sz="1600" dirty="0"/>
              <a:t> – CHRU Nancy</a:t>
            </a:r>
          </a:p>
          <a:p>
            <a:pPr algn="ctr"/>
            <a:r>
              <a:rPr lang="en-US" sz="1600" dirty="0"/>
              <a:t>Centre </a:t>
            </a:r>
            <a:r>
              <a:rPr lang="en-US" sz="1600" dirty="0" err="1"/>
              <a:t>d’Investigation</a:t>
            </a:r>
            <a:r>
              <a:rPr lang="en-US" sz="1600" dirty="0"/>
              <a:t> Clinique </a:t>
            </a:r>
            <a:r>
              <a:rPr lang="en-US" sz="1600" dirty="0" err="1"/>
              <a:t>Plurithématique</a:t>
            </a:r>
            <a:endParaRPr lang="en-US" sz="1600" dirty="0"/>
          </a:p>
          <a:p>
            <a:pPr algn="ctr"/>
            <a:r>
              <a:rPr lang="en-US" sz="1600" dirty="0"/>
              <a:t>UMR_S 1116: </a:t>
            </a:r>
            <a:r>
              <a:rPr lang="en-US" sz="1600" dirty="0" err="1"/>
              <a:t>Défaillance</a:t>
            </a:r>
            <a:r>
              <a:rPr lang="en-US" sz="1600" dirty="0"/>
              <a:t> Cardio-</a:t>
            </a:r>
            <a:r>
              <a:rPr lang="en-US" sz="1600" dirty="0" err="1"/>
              <a:t>vasculaire</a:t>
            </a:r>
            <a:r>
              <a:rPr lang="en-US" sz="1600" dirty="0"/>
              <a:t> </a:t>
            </a:r>
            <a:r>
              <a:rPr lang="en-US" sz="1600" dirty="0" err="1"/>
              <a:t>Aigues</a:t>
            </a:r>
            <a:r>
              <a:rPr lang="en-US" sz="1600" dirty="0"/>
              <a:t> et Chroniques</a:t>
            </a:r>
          </a:p>
          <a:p>
            <a:pPr algn="ctr"/>
            <a:endParaRPr lang="fr-FR" sz="16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39C6585-48A3-7ED8-0357-5D692CE753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8904" y="5915150"/>
            <a:ext cx="761404" cy="70099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EF3B398-34BA-DB10-632E-8F01423118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6590" y="5956363"/>
            <a:ext cx="972172" cy="74857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56115B3-4FBB-F3AD-0401-43B01EE7BA7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7020" y="5993030"/>
            <a:ext cx="1295201" cy="62311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DD88445-8F0A-BDA3-CE5C-0DE2DC005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390" y="6024942"/>
            <a:ext cx="3115594" cy="62311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1BDE8B6-8B1C-8242-EB81-67B850BE6A1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739" y="729820"/>
            <a:ext cx="3220202" cy="214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08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06400"/>
            <a:ext cx="8229600" cy="1143000"/>
          </a:xfrm>
        </p:spPr>
        <p:txBody>
          <a:bodyPr/>
          <a:lstStyle/>
          <a:p>
            <a:r>
              <a:rPr lang="en-US" dirty="0"/>
              <a:t>B-Card / </a:t>
            </a:r>
            <a:r>
              <a:rPr lang="en-US" dirty="0" err="1"/>
              <a:t>Arrêt</a:t>
            </a:r>
            <a:r>
              <a:rPr lang="en-US" dirty="0"/>
              <a:t> </a:t>
            </a:r>
            <a:r>
              <a:rPr lang="en-US" dirty="0" err="1"/>
              <a:t>cardiaque</a:t>
            </a:r>
            <a:endParaRPr lang="en-US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31693"/>
            <a:ext cx="5872123" cy="180680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172" y="685800"/>
            <a:ext cx="1193800" cy="17272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7172" y="3238500"/>
            <a:ext cx="60960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95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785207" y="942177"/>
            <a:ext cx="1866917" cy="26776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rial"/>
                <a:cs typeface="Arial"/>
              </a:rPr>
              <a:t>Micro jets</a:t>
            </a:r>
          </a:p>
          <a:p>
            <a:endParaRPr lang="fr-FR" sz="2400" dirty="0">
              <a:latin typeface="Arial"/>
              <a:cs typeface="Arial"/>
            </a:endParaRPr>
          </a:p>
          <a:p>
            <a:endParaRPr lang="fr-FR" sz="2400" dirty="0">
              <a:latin typeface="Arial"/>
              <a:cs typeface="Arial"/>
            </a:endParaRPr>
          </a:p>
          <a:p>
            <a:r>
              <a:rPr lang="fr-FR" sz="2400" dirty="0">
                <a:latin typeface="Arial"/>
                <a:cs typeface="Arial"/>
              </a:rPr>
              <a:t>Turbulences</a:t>
            </a:r>
          </a:p>
          <a:p>
            <a:endParaRPr lang="fr-FR" sz="2400" dirty="0">
              <a:latin typeface="Arial"/>
              <a:cs typeface="Arial"/>
            </a:endParaRPr>
          </a:p>
          <a:p>
            <a:endParaRPr lang="fr-FR" sz="2400" dirty="0">
              <a:latin typeface="Arial"/>
              <a:cs typeface="Arial"/>
            </a:endParaRPr>
          </a:p>
          <a:p>
            <a:r>
              <a:rPr lang="fr-FR" sz="2400" dirty="0">
                <a:latin typeface="Arial"/>
                <a:cs typeface="Arial"/>
              </a:rPr>
              <a:t>Virtual valve</a:t>
            </a: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9033629" y="1383123"/>
            <a:ext cx="0" cy="6413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9033629" y="2520120"/>
            <a:ext cx="0" cy="6670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3521085" y="715635"/>
            <a:ext cx="4413413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b="1" dirty="0" err="1">
                <a:latin typeface="Arial"/>
                <a:cs typeface="Arial"/>
              </a:rPr>
              <a:t>Principle</a:t>
            </a:r>
            <a:r>
              <a:rPr lang="fr-FR" sz="2800" b="1" dirty="0">
                <a:latin typeface="Arial"/>
                <a:cs typeface="Arial"/>
              </a:rPr>
              <a:t> of </a:t>
            </a:r>
            <a:r>
              <a:rPr lang="fr-FR" sz="2800" b="1" dirty="0" err="1">
                <a:latin typeface="Arial"/>
                <a:cs typeface="Arial"/>
              </a:rPr>
              <a:t>functionning</a:t>
            </a:r>
            <a:endParaRPr lang="fr-FR" sz="2800" b="1" dirty="0">
              <a:latin typeface="Arial"/>
              <a:cs typeface="Arial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122271" y="2958645"/>
            <a:ext cx="13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latin typeface="Arial"/>
                <a:cs typeface="Arial"/>
              </a:rPr>
              <a:t>15L/min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 flipH="1">
            <a:off x="4717312" y="3187159"/>
            <a:ext cx="412842" cy="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 4" descr="Turbulence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3733" y="4344296"/>
            <a:ext cx="3986668" cy="2242501"/>
          </a:xfrm>
          <a:prstGeom prst="rect">
            <a:avLst/>
          </a:prstGeom>
        </p:spPr>
      </p:pic>
      <p:cxnSp>
        <p:nvCxnSpPr>
          <p:cNvPr id="14" name="Connecteur droit avec flèche 13"/>
          <p:cNvCxnSpPr/>
          <p:nvPr/>
        </p:nvCxnSpPr>
        <p:spPr>
          <a:xfrm>
            <a:off x="6469966" y="3245591"/>
            <a:ext cx="2026836" cy="982631"/>
          </a:xfrm>
          <a:prstGeom prst="straightConnector1">
            <a:avLst/>
          </a:prstGeom>
          <a:ln w="762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Image 20" descr="201609 B-Card en coup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105" y="1281523"/>
            <a:ext cx="4412717" cy="5362966"/>
          </a:xfrm>
          <a:prstGeom prst="rect">
            <a:avLst/>
          </a:prstGeom>
        </p:spPr>
      </p:pic>
      <p:sp>
        <p:nvSpPr>
          <p:cNvPr id="22" name="Ellipse 21"/>
          <p:cNvSpPr/>
          <p:nvPr/>
        </p:nvSpPr>
        <p:spPr>
          <a:xfrm flipH="1">
            <a:off x="2737422" y="3446333"/>
            <a:ext cx="648182" cy="83463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23" name="Image 22" descr="Sans titre 2.001.jpeg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020" l="0" r="984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3952" y="3574713"/>
            <a:ext cx="661652" cy="577879"/>
          </a:xfrm>
          <a:prstGeom prst="rect">
            <a:avLst/>
          </a:prstGeom>
        </p:spPr>
      </p:pic>
      <p:cxnSp>
        <p:nvCxnSpPr>
          <p:cNvPr id="15" name="Connecteur droit avec flèche 14"/>
          <p:cNvCxnSpPr/>
          <p:nvPr/>
        </p:nvCxnSpPr>
        <p:spPr>
          <a:xfrm flipH="1" flipV="1">
            <a:off x="3711070" y="3187159"/>
            <a:ext cx="884080" cy="1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flipH="1">
            <a:off x="3250123" y="3187160"/>
            <a:ext cx="270962" cy="332031"/>
          </a:xfrm>
          <a:prstGeom prst="straightConnector1">
            <a:avLst/>
          </a:prstGeom>
          <a:ln w="28575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>
            <a:endCxn id="22" idx="7"/>
          </p:cNvCxnSpPr>
          <p:nvPr/>
        </p:nvCxnSpPr>
        <p:spPr>
          <a:xfrm>
            <a:off x="2614480" y="3187159"/>
            <a:ext cx="217866" cy="381404"/>
          </a:xfrm>
          <a:prstGeom prst="straightConnector1">
            <a:avLst/>
          </a:prstGeom>
          <a:ln w="28575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899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9925" y="954852"/>
            <a:ext cx="10290000" cy="698836"/>
          </a:xfrm>
        </p:spPr>
        <p:txBody>
          <a:bodyPr/>
          <a:lstStyle/>
          <a:p>
            <a:r>
              <a:rPr lang="en-US" b="1" dirty="0"/>
              <a:t>Modifications des </a:t>
            </a:r>
            <a:r>
              <a:rPr lang="en-US" b="1" dirty="0" err="1"/>
              <a:t>gaz</a:t>
            </a:r>
            <a:r>
              <a:rPr lang="en-US" b="1" dirty="0"/>
              <a:t> du sang 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925" y="1975031"/>
            <a:ext cx="11718872" cy="33662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6857" y="2745405"/>
            <a:ext cx="11305218" cy="230024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395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1055" y="890395"/>
            <a:ext cx="10290000" cy="698836"/>
          </a:xfrm>
        </p:spPr>
        <p:txBody>
          <a:bodyPr/>
          <a:lstStyle/>
          <a:p>
            <a:r>
              <a:rPr lang="fr-FR" dirty="0"/>
              <a:t>Quelle est la meilleure technique ventilatoire ?</a:t>
            </a:r>
            <a:endParaRPr lang="en-US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3807" y="1847896"/>
            <a:ext cx="3426106" cy="185731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055" y="2976239"/>
            <a:ext cx="4918945" cy="240315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9913" y="1847896"/>
            <a:ext cx="2461032" cy="1857310"/>
          </a:xfrm>
          <a:prstGeom prst="rect">
            <a:avLst/>
          </a:prstGeom>
        </p:spPr>
      </p:pic>
      <p:pic>
        <p:nvPicPr>
          <p:cNvPr id="3" name="Image 2" descr="201609 B-Card en coupe.jpg">
            <a:extLst>
              <a:ext uri="{FF2B5EF4-FFF2-40B4-BE49-F238E27FC236}">
                <a16:creationId xmlns:a16="http://schemas.microsoft.com/office/drawing/2014/main" id="{C2E23BDF-B9D5-DA72-8FC0-5E9E500C7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1399" y="3963871"/>
            <a:ext cx="2329420" cy="28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863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A55AB2-FFEE-3A0B-FFD9-B01A4816B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Quelle est la meilleure technique ventilatoire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E2A66C6-3C31-3012-7E0E-5CBB7951D5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4501" y="1605959"/>
            <a:ext cx="8806543" cy="500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33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er 79"/>
          <p:cNvGrpSpPr/>
          <p:nvPr/>
        </p:nvGrpSpPr>
        <p:grpSpPr>
          <a:xfrm>
            <a:off x="382671" y="588066"/>
            <a:ext cx="5492905" cy="6269934"/>
            <a:chOff x="584791" y="-329316"/>
            <a:chExt cx="7190105" cy="7751605"/>
          </a:xfrm>
        </p:grpSpPr>
        <p:pic>
          <p:nvPicPr>
            <p:cNvPr id="1149" name="Image 2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4298" y="986431"/>
              <a:ext cx="5688643" cy="6435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" name="Zone de texte 1"/>
            <p:cNvSpPr txBox="1"/>
            <p:nvPr/>
          </p:nvSpPr>
          <p:spPr>
            <a:xfrm>
              <a:off x="1216616" y="5763216"/>
              <a:ext cx="1317625" cy="663575"/>
            </a:xfrm>
            <a:prstGeom prst="rect">
              <a:avLst/>
            </a:prstGeom>
            <a:ln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fr-FR" sz="1000" b="1">
                  <a:latin typeface="Calibri" charset="0"/>
                  <a:ea typeface="ＭＳ 明朝" charset="-128"/>
                  <a:cs typeface="Arial" charset="0"/>
                </a:rPr>
                <a:t>SCARPA</a:t>
              </a:r>
              <a:endParaRPr lang="fr-FR" sz="1000">
                <a:latin typeface="Calibri" charset="0"/>
                <a:ea typeface="ＭＳ 明朝" charset="-128"/>
                <a:cs typeface="Arial" charset="0"/>
              </a:endParaRPr>
            </a:p>
            <a:p>
              <a:r>
                <a:rPr lang="fr-FR" sz="1000" dirty="0">
                  <a:latin typeface="Calibri" charset="0"/>
                  <a:ea typeface="ＭＳ 明朝" charset="-128"/>
                  <a:cs typeface="Arial" charset="0"/>
                </a:rPr>
                <a:t>Artère fémorale </a:t>
              </a:r>
              <a:r>
                <a:rPr lang="fr-FR" sz="1000" dirty="0" err="1">
                  <a:latin typeface="Calibri" charset="0"/>
                  <a:ea typeface="ＭＳ 明朝" charset="-128"/>
                  <a:cs typeface="Arial" charset="0"/>
                </a:rPr>
                <a:t>KTa</a:t>
              </a:r>
              <a:endParaRPr lang="fr-FR" sz="1000" dirty="0">
                <a:latin typeface="Calibri" charset="0"/>
                <a:ea typeface="ＭＳ 明朝" charset="-128"/>
                <a:cs typeface="Arial" charset="0"/>
              </a:endParaRPr>
            </a:p>
          </p:txBody>
        </p:sp>
        <p:sp>
          <p:nvSpPr>
            <p:cNvPr id="82" name="Zone de texte 3"/>
            <p:cNvSpPr txBox="1"/>
            <p:nvPr/>
          </p:nvSpPr>
          <p:spPr>
            <a:xfrm>
              <a:off x="1216616" y="5241245"/>
              <a:ext cx="1317625" cy="521969"/>
            </a:xfrm>
            <a:prstGeom prst="rect">
              <a:avLst/>
            </a:prstGeom>
            <a:ln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fr-FR" sz="1000" b="1">
                  <a:latin typeface="Calibri" charset="0"/>
                  <a:ea typeface="ＭＳ 明朝" charset="-128"/>
                  <a:cs typeface="Arial" charset="0"/>
                </a:rPr>
                <a:t>SONDE URNAIRE</a:t>
              </a:r>
              <a:endParaRPr lang="fr-FR" sz="1000">
                <a:latin typeface="Calibri" charset="0"/>
                <a:ea typeface="ＭＳ 明朝" charset="-128"/>
                <a:cs typeface="Arial" charset="0"/>
              </a:endParaRPr>
            </a:p>
            <a:p>
              <a:r>
                <a:rPr lang="fr-FR" sz="1000">
                  <a:latin typeface="Calibri" charset="0"/>
                  <a:ea typeface="ＭＳ 明朝" charset="-128"/>
                  <a:cs typeface="Arial" charset="0"/>
                </a:rPr>
                <a:t> </a:t>
              </a:r>
            </a:p>
          </p:txBody>
        </p:sp>
        <p:cxnSp>
          <p:nvCxnSpPr>
            <p:cNvPr id="83" name="Connecteur droit avec flèche 82"/>
            <p:cNvCxnSpPr/>
            <p:nvPr/>
          </p:nvCxnSpPr>
          <p:spPr>
            <a:xfrm flipV="1">
              <a:off x="2534241" y="5358085"/>
              <a:ext cx="1936750" cy="1333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avec flèche 83"/>
            <p:cNvCxnSpPr/>
            <p:nvPr/>
          </p:nvCxnSpPr>
          <p:spPr>
            <a:xfrm flipV="1">
              <a:off x="2534241" y="5842590"/>
              <a:ext cx="1761490" cy="25527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/>
            <p:cNvCxnSpPr/>
            <p:nvPr/>
          </p:nvCxnSpPr>
          <p:spPr>
            <a:xfrm>
              <a:off x="4295731" y="5763215"/>
              <a:ext cx="0" cy="334645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85"/>
            <p:cNvCxnSpPr/>
            <p:nvPr/>
          </p:nvCxnSpPr>
          <p:spPr>
            <a:xfrm>
              <a:off x="5093291" y="2647905"/>
              <a:ext cx="0" cy="334645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86"/>
            <p:cNvCxnSpPr/>
            <p:nvPr/>
          </p:nvCxnSpPr>
          <p:spPr>
            <a:xfrm>
              <a:off x="4266521" y="2650445"/>
              <a:ext cx="0" cy="334645"/>
            </a:xfrm>
            <a:prstGeom prst="line">
              <a:avLst/>
            </a:prstGeom>
            <a:ln w="5715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87"/>
            <p:cNvCxnSpPr/>
            <p:nvPr/>
          </p:nvCxnSpPr>
          <p:spPr>
            <a:xfrm flipH="1">
              <a:off x="4392251" y="5447620"/>
              <a:ext cx="362585" cy="0"/>
            </a:xfrm>
            <a:prstGeom prst="line">
              <a:avLst/>
            </a:prstGeom>
            <a:ln>
              <a:solidFill>
                <a:srgbClr val="FFFF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Zone de texte 13"/>
            <p:cNvSpPr txBox="1"/>
            <p:nvPr/>
          </p:nvSpPr>
          <p:spPr>
            <a:xfrm rot="19344689">
              <a:off x="1878921" y="529545"/>
              <a:ext cx="1709420" cy="671195"/>
            </a:xfrm>
            <a:prstGeom prst="rect">
              <a:avLst/>
            </a:prstGeom>
            <a:solidFill>
              <a:srgbClr val="D9D9D9"/>
            </a:solidFill>
            <a:ln w="9525" cmpd="sng">
              <a:solidFill>
                <a:schemeClr val="tx1"/>
              </a:solidFill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fr-FR" sz="1000">
                  <a:latin typeface="Calibri" charset="0"/>
                  <a:ea typeface="ＭＳ 明朝" charset="-128"/>
                  <a:cs typeface="Arial" charset="0"/>
                </a:rPr>
                <a:t> </a:t>
              </a:r>
            </a:p>
            <a:p>
              <a:pPr algn="ctr"/>
              <a:r>
                <a:rPr lang="fr-FR" sz="1000">
                  <a:latin typeface="Calibri" charset="0"/>
                  <a:ea typeface="ＭＳ 明朝" charset="-128"/>
                  <a:cs typeface="Arial" charset="0"/>
                </a:rPr>
                <a:t>RESPIRATEUR</a:t>
              </a:r>
            </a:p>
          </p:txBody>
        </p:sp>
        <p:sp>
          <p:nvSpPr>
            <p:cNvPr id="90" name="Zone de texte 17"/>
            <p:cNvSpPr txBox="1"/>
            <p:nvPr/>
          </p:nvSpPr>
          <p:spPr>
            <a:xfrm rot="19327684">
              <a:off x="2251666" y="1201375"/>
              <a:ext cx="1709420" cy="480695"/>
            </a:xfrm>
            <a:prstGeom prst="rect">
              <a:avLst/>
            </a:prstGeom>
            <a:solidFill>
              <a:srgbClr val="D9D9D9"/>
            </a:solidFill>
            <a:ln w="9525" cmpd="sng">
              <a:solidFill>
                <a:schemeClr val="tx1"/>
              </a:solidFill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fr-FR" sz="1000">
                  <a:latin typeface="Calibri" charset="0"/>
                  <a:ea typeface="ＭＳ 明朝" charset="-128"/>
                  <a:cs typeface="Arial" charset="0"/>
                </a:rPr>
                <a:t> </a:t>
              </a:r>
            </a:p>
            <a:p>
              <a:pPr algn="ctr"/>
              <a:r>
                <a:rPr lang="fr-FR" sz="1000">
                  <a:latin typeface="Calibri" charset="0"/>
                  <a:ea typeface="ＭＳ 明朝" charset="-128"/>
                  <a:cs typeface="Arial" charset="0"/>
                </a:rPr>
                <a:t>Pousse seringue x 3</a:t>
              </a:r>
            </a:p>
          </p:txBody>
        </p:sp>
        <p:sp>
          <p:nvSpPr>
            <p:cNvPr id="91" name="Zone de texte 18"/>
            <p:cNvSpPr txBox="1"/>
            <p:nvPr/>
          </p:nvSpPr>
          <p:spPr>
            <a:xfrm rot="2335568">
              <a:off x="5607641" y="626065"/>
              <a:ext cx="2091690" cy="982345"/>
            </a:xfrm>
            <a:prstGeom prst="rect">
              <a:avLst/>
            </a:prstGeom>
            <a:solidFill>
              <a:srgbClr val="D9D9D9"/>
            </a:solidFill>
            <a:ln w="9525" cmpd="sng">
              <a:solidFill>
                <a:schemeClr val="tx1"/>
              </a:solidFill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fr-FR" sz="1000">
                  <a:latin typeface="Calibri" charset="0"/>
                  <a:ea typeface="ＭＳ 明朝" charset="-128"/>
                  <a:cs typeface="Arial" charset="0"/>
                </a:rPr>
                <a:t> </a:t>
              </a:r>
            </a:p>
            <a:p>
              <a:pPr algn="ctr"/>
              <a:r>
                <a:rPr lang="fr-FR" sz="1000">
                  <a:latin typeface="Calibri" charset="0"/>
                  <a:ea typeface="ＭＳ 明朝" charset="-128"/>
                  <a:cs typeface="Arial" charset="0"/>
                </a:rPr>
                <a:t> </a:t>
              </a:r>
            </a:p>
            <a:p>
              <a:pPr algn="ctr"/>
              <a:r>
                <a:rPr lang="fr-FR" sz="1000">
                  <a:latin typeface="Calibri" charset="0"/>
                  <a:ea typeface="ＭＳ 明朝" charset="-128"/>
                  <a:cs typeface="Arial" charset="0"/>
                </a:rPr>
                <a:t>Colonne PA / débit doppler</a:t>
              </a:r>
            </a:p>
          </p:txBody>
        </p:sp>
        <p:sp>
          <p:nvSpPr>
            <p:cNvPr id="92" name="Zone de texte 19"/>
            <p:cNvSpPr txBox="1"/>
            <p:nvPr/>
          </p:nvSpPr>
          <p:spPr>
            <a:xfrm>
              <a:off x="1349966" y="3157809"/>
              <a:ext cx="1515109" cy="438150"/>
            </a:xfrm>
            <a:prstGeom prst="rect">
              <a:avLst/>
            </a:prstGeom>
            <a:ln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fr-FR" sz="1000" b="1" dirty="0">
                  <a:latin typeface="Calibri" charset="0"/>
                  <a:ea typeface="ＭＳ 明朝" charset="-128"/>
                  <a:cs typeface="Arial" charset="0"/>
                </a:rPr>
                <a:t>Veine </a:t>
              </a:r>
              <a:r>
                <a:rPr lang="fr-FR" sz="1000" b="1" dirty="0" err="1">
                  <a:latin typeface="Calibri" charset="0"/>
                  <a:ea typeface="ＭＳ 明朝" charset="-128"/>
                  <a:cs typeface="Arial" charset="0"/>
                </a:rPr>
                <a:t>jug</a:t>
              </a:r>
              <a:r>
                <a:rPr lang="fr-FR" sz="1000" b="1" dirty="0">
                  <a:latin typeface="Calibri" charset="0"/>
                  <a:ea typeface="ＭＳ 明朝" charset="-128"/>
                  <a:cs typeface="Arial" charset="0"/>
                </a:rPr>
                <a:t> externe : VVC</a:t>
              </a:r>
              <a:endParaRPr lang="fr-FR" sz="1000" dirty="0">
                <a:latin typeface="Calibri" charset="0"/>
                <a:ea typeface="ＭＳ 明朝" charset="-128"/>
                <a:cs typeface="Arial" charset="0"/>
              </a:endParaRPr>
            </a:p>
          </p:txBody>
        </p:sp>
        <p:sp>
          <p:nvSpPr>
            <p:cNvPr id="93" name="Zone de texte 20"/>
            <p:cNvSpPr txBox="1"/>
            <p:nvPr/>
          </p:nvSpPr>
          <p:spPr>
            <a:xfrm>
              <a:off x="6411551" y="2848565"/>
              <a:ext cx="1363345" cy="854710"/>
            </a:xfrm>
            <a:prstGeom prst="rect">
              <a:avLst/>
            </a:prstGeom>
            <a:solidFill>
              <a:srgbClr val="D9D9D9"/>
            </a:solidFill>
            <a:ln w="9525" cmpd="sng">
              <a:solidFill>
                <a:schemeClr val="tx1"/>
              </a:solidFill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fr-FR" sz="1000">
                  <a:latin typeface="Calibri" charset="0"/>
                  <a:ea typeface="ＭＳ 明朝" charset="-128"/>
                  <a:cs typeface="Arial" charset="0"/>
                </a:rPr>
                <a:t> </a:t>
              </a:r>
            </a:p>
            <a:p>
              <a:pPr algn="ctr"/>
              <a:r>
                <a:rPr lang="fr-FR" sz="1000">
                  <a:latin typeface="Calibri" charset="0"/>
                  <a:ea typeface="ＭＳ 明朝" charset="-128"/>
                  <a:cs typeface="Arial" charset="0"/>
                </a:rPr>
                <a:t>Table</a:t>
              </a:r>
            </a:p>
            <a:p>
              <a:pPr algn="ctr"/>
              <a:r>
                <a:rPr lang="fr-FR" sz="1000">
                  <a:latin typeface="Calibri" charset="0"/>
                  <a:ea typeface="ＭＳ 明朝" charset="-128"/>
                  <a:cs typeface="Arial" charset="0"/>
                </a:rPr>
                <a:t>NIRS tissulaire</a:t>
              </a:r>
            </a:p>
            <a:p>
              <a:pPr algn="ctr"/>
              <a:r>
                <a:rPr lang="fr-FR" sz="1000">
                  <a:latin typeface="Calibri" charset="0"/>
                  <a:ea typeface="ＭＳ 明朝" charset="-128"/>
                  <a:cs typeface="Arial" charset="0"/>
                </a:rPr>
                <a:t>NIRS Cérébral</a:t>
              </a:r>
            </a:p>
          </p:txBody>
        </p:sp>
        <p:sp>
          <p:nvSpPr>
            <p:cNvPr id="94" name="Ellipse 93"/>
            <p:cNvSpPr/>
            <p:nvPr/>
          </p:nvSpPr>
          <p:spPr>
            <a:xfrm>
              <a:off x="1473156" y="1417910"/>
              <a:ext cx="577850" cy="564515"/>
            </a:xfrm>
            <a:prstGeom prst="ellipse">
              <a:avLst/>
            </a:prstGeom>
            <a:solidFill>
              <a:srgbClr val="D9D9D9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95" name="Zone de texte 24"/>
            <p:cNvSpPr txBox="1"/>
            <p:nvPr/>
          </p:nvSpPr>
          <p:spPr>
            <a:xfrm>
              <a:off x="1294721" y="1515700"/>
              <a:ext cx="909955" cy="320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000">
                  <a:latin typeface="Calibri" charset="0"/>
                  <a:ea typeface="ＭＳ 明朝" charset="-128"/>
                  <a:cs typeface="Arial" charset="0"/>
                </a:rPr>
                <a:t>Potence</a:t>
              </a:r>
            </a:p>
          </p:txBody>
        </p:sp>
        <p:sp>
          <p:nvSpPr>
            <p:cNvPr id="96" name="Ellipse 95"/>
            <p:cNvSpPr/>
            <p:nvPr/>
          </p:nvSpPr>
          <p:spPr>
            <a:xfrm>
              <a:off x="5236801" y="3157810"/>
              <a:ext cx="268605" cy="26924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97" name="Zone de texte 26"/>
            <p:cNvSpPr txBox="1"/>
            <p:nvPr/>
          </p:nvSpPr>
          <p:spPr>
            <a:xfrm>
              <a:off x="5156156" y="3404190"/>
              <a:ext cx="591820" cy="269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fr-FR" sz="1000">
                  <a:latin typeface="Calibri" charset="0"/>
                  <a:ea typeface="ＭＳ 明朝" charset="-128"/>
                  <a:cs typeface="Arial" charset="0"/>
                </a:rPr>
                <a:t>NIRS</a:t>
              </a:r>
            </a:p>
          </p:txBody>
        </p:sp>
        <p:cxnSp>
          <p:nvCxnSpPr>
            <p:cNvPr id="98" name="Connecteur droit avec flèche 97"/>
            <p:cNvCxnSpPr/>
            <p:nvPr/>
          </p:nvCxnSpPr>
          <p:spPr>
            <a:xfrm flipV="1">
              <a:off x="2893651" y="2873965"/>
              <a:ext cx="1372235" cy="52514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Zone de texte 28"/>
            <p:cNvSpPr txBox="1"/>
            <p:nvPr/>
          </p:nvSpPr>
          <p:spPr>
            <a:xfrm>
              <a:off x="1349966" y="3839800"/>
              <a:ext cx="1649095" cy="494030"/>
            </a:xfrm>
            <a:prstGeom prst="rect">
              <a:avLst/>
            </a:prstGeom>
            <a:ln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fr-FR" sz="1000" b="1">
                  <a:latin typeface="Calibri" charset="0"/>
                  <a:ea typeface="ＭＳ 明朝" charset="-128"/>
                  <a:cs typeface="Arial" charset="0"/>
                </a:rPr>
                <a:t>Carotide : Bague doppler</a:t>
              </a:r>
              <a:endParaRPr lang="fr-FR" sz="1000">
                <a:latin typeface="Calibri" charset="0"/>
                <a:ea typeface="ＭＳ 明朝" charset="-128"/>
                <a:cs typeface="Arial" charset="0"/>
              </a:endParaRPr>
            </a:p>
          </p:txBody>
        </p:sp>
        <p:cxnSp>
          <p:nvCxnSpPr>
            <p:cNvPr id="100" name="Connecteur droit avec flèche 99"/>
            <p:cNvCxnSpPr/>
            <p:nvPr/>
          </p:nvCxnSpPr>
          <p:spPr>
            <a:xfrm flipV="1">
              <a:off x="2999061" y="2873965"/>
              <a:ext cx="2094230" cy="112014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101"/>
            <p:cNvCxnSpPr/>
            <p:nvPr/>
          </p:nvCxnSpPr>
          <p:spPr>
            <a:xfrm>
              <a:off x="4754836" y="1747475"/>
              <a:ext cx="0" cy="629285"/>
            </a:xfrm>
            <a:prstGeom prst="line">
              <a:avLst/>
            </a:prstGeom>
            <a:ln w="57150" cmpd="sng">
              <a:solidFill>
                <a:srgbClr val="00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cteur droit avec flèche 102"/>
            <p:cNvCxnSpPr/>
            <p:nvPr/>
          </p:nvCxnSpPr>
          <p:spPr>
            <a:xfrm flipV="1">
              <a:off x="2893651" y="2155780"/>
              <a:ext cx="1857375" cy="69278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Zone de texte 39"/>
            <p:cNvSpPr txBox="1"/>
            <p:nvPr/>
          </p:nvSpPr>
          <p:spPr>
            <a:xfrm>
              <a:off x="1349966" y="2658700"/>
              <a:ext cx="1515109" cy="459563"/>
            </a:xfrm>
            <a:prstGeom prst="rect">
              <a:avLst/>
            </a:prstGeom>
            <a:ln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fr-FR" sz="1000" b="1" dirty="0">
                  <a:latin typeface="Calibri" charset="0"/>
                  <a:ea typeface="ＭＳ 明朝" charset="-128"/>
                  <a:cs typeface="Arial" charset="0"/>
                </a:rPr>
                <a:t>Pression </a:t>
              </a:r>
              <a:r>
                <a:rPr lang="fr-FR" sz="1000" b="1" dirty="0" err="1">
                  <a:latin typeface="Calibri" charset="0"/>
                  <a:ea typeface="ＭＳ 明朝" charset="-128"/>
                  <a:cs typeface="Arial" charset="0"/>
                </a:rPr>
                <a:t>oesophagienne</a:t>
              </a:r>
              <a:endParaRPr lang="fr-FR" sz="1000" dirty="0">
                <a:latin typeface="Calibri" charset="0"/>
                <a:ea typeface="ＭＳ 明朝" charset="-128"/>
                <a:cs typeface="Arial" charset="0"/>
              </a:endParaRPr>
            </a:p>
          </p:txBody>
        </p:sp>
        <p:sp>
          <p:nvSpPr>
            <p:cNvPr id="105" name="Ellipse 104"/>
            <p:cNvSpPr/>
            <p:nvPr/>
          </p:nvSpPr>
          <p:spPr>
            <a:xfrm>
              <a:off x="3937293" y="2373407"/>
              <a:ext cx="1218864" cy="297992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24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grpSp>
          <p:nvGrpSpPr>
            <p:cNvPr id="106" name="Grouper 105"/>
            <p:cNvGrpSpPr/>
            <p:nvPr/>
          </p:nvGrpSpPr>
          <p:grpSpPr>
            <a:xfrm>
              <a:off x="4389076" y="2376760"/>
              <a:ext cx="591820" cy="316230"/>
              <a:chOff x="0" y="0"/>
              <a:chExt cx="591820" cy="316230"/>
            </a:xfrm>
            <a:extLst>
              <a:ext uri="{0CCBE362-F206-4b92-989A-16890622DB6E}">
                <ma14:wrappingTextBoxFlag xmlns:ma14="http://schemas.microsoft.com/office/mac/drawingml/2011/main" xmlns="" val="1"/>
              </a:ext>
            </a:extLst>
          </p:grpSpPr>
          <p:sp>
            <p:nvSpPr>
              <p:cNvPr id="107" name="Zone de texte 41"/>
              <p:cNvSpPr txBox="1"/>
              <p:nvPr/>
            </p:nvSpPr>
            <p:spPr>
              <a:xfrm>
                <a:off x="0" y="0"/>
                <a:ext cx="591820" cy="316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08" name="Zone de texte 7"/>
              <p:cNvSpPr txBox="1"/>
              <p:nvPr/>
            </p:nvSpPr>
            <p:spPr>
              <a:xfrm>
                <a:off x="91440" y="45720"/>
                <a:ext cx="393063" cy="1352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/>
                </a:ext>
              </a:extLst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fr-FR" sz="800">
                    <a:latin typeface="Calibri" charset="0"/>
                    <a:ea typeface="ＭＳ 明朝" charset="-128"/>
                    <a:cs typeface="Arial" charset="0"/>
                  </a:rPr>
                  <a:t>NIRS</a:t>
                </a:r>
                <a:endParaRPr lang="fr-FR" sz="1000">
                  <a:latin typeface="Calibri" charset="0"/>
                  <a:ea typeface="ＭＳ 明朝" charset="-128"/>
                  <a:cs typeface="Arial" charset="0"/>
                </a:endParaRPr>
              </a:p>
            </p:txBody>
          </p:sp>
        </p:grpSp>
        <p:sp>
          <p:nvSpPr>
            <p:cNvPr id="109" name="Ellipse 108"/>
            <p:cNvSpPr/>
            <p:nvPr/>
          </p:nvSpPr>
          <p:spPr>
            <a:xfrm>
              <a:off x="4826591" y="2129745"/>
              <a:ext cx="268605" cy="26924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10" name="Zone de texte 43"/>
            <p:cNvSpPr txBox="1"/>
            <p:nvPr/>
          </p:nvSpPr>
          <p:spPr>
            <a:xfrm>
              <a:off x="5046301" y="2010365"/>
              <a:ext cx="878205" cy="269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fr-FR" sz="1000">
                  <a:latin typeface="Calibri" charset="0"/>
                  <a:ea typeface="ＭＳ 明朝" charset="-128"/>
                  <a:cs typeface="Arial" charset="0"/>
                </a:rPr>
                <a:t>PIC / PtiO2</a:t>
              </a:r>
            </a:p>
          </p:txBody>
        </p:sp>
        <p:sp>
          <p:nvSpPr>
            <p:cNvPr id="78" name="Rectangle 126"/>
            <p:cNvSpPr>
              <a:spLocks noChangeArrowheads="1"/>
            </p:cNvSpPr>
            <p:nvPr/>
          </p:nvSpPr>
          <p:spPr bwMode="auto">
            <a:xfrm>
              <a:off x="584791" y="-329316"/>
              <a:ext cx="241809" cy="456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fr-FR"/>
            </a:p>
          </p:txBody>
        </p:sp>
        <p:sp>
          <p:nvSpPr>
            <p:cNvPr id="79" name="Rectangle 129"/>
            <p:cNvSpPr>
              <a:spLocks noChangeArrowheads="1"/>
            </p:cNvSpPr>
            <p:nvPr/>
          </p:nvSpPr>
          <p:spPr bwMode="auto">
            <a:xfrm>
              <a:off x="584791" y="-100715"/>
              <a:ext cx="241809" cy="456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fr-FR"/>
            </a:p>
          </p:txBody>
        </p:sp>
      </p:grpSp>
      <p:pic>
        <p:nvPicPr>
          <p:cNvPr id="114" name="Espace réservé du contenu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8901" y="1099294"/>
            <a:ext cx="3702642" cy="4936858"/>
          </a:xfrm>
          <a:prstGeom prst="rect">
            <a:avLst/>
          </a:prstGeom>
        </p:spPr>
      </p:pic>
      <p:cxnSp>
        <p:nvCxnSpPr>
          <p:cNvPr id="115" name="Connecteur droit avec flèche 114"/>
          <p:cNvCxnSpPr/>
          <p:nvPr/>
        </p:nvCxnSpPr>
        <p:spPr>
          <a:xfrm flipH="1" flipV="1">
            <a:off x="6316425" y="3262025"/>
            <a:ext cx="756000" cy="14109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3568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Notre modèle </a:t>
            </a:r>
            <a:r>
              <a:rPr lang="mr-IN" dirty="0"/>
              <a:t>……</a:t>
            </a:r>
            <a:endParaRPr lang="fr-FR" dirty="0"/>
          </a:p>
        </p:txBody>
      </p:sp>
      <p:pic>
        <p:nvPicPr>
          <p:cNvPr id="6" name="IMG_6577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057" y="1849389"/>
            <a:ext cx="3405869" cy="3147153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8839" y="1495424"/>
            <a:ext cx="5223961" cy="385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7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4CCC4BF-B9CC-9F2A-2B3C-C40817974C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6027" y="693056"/>
            <a:ext cx="9247415" cy="61649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0676C6A-4186-1234-CA9A-FE2A8EC6AAE8}"/>
              </a:ext>
            </a:extLst>
          </p:cNvPr>
          <p:cNvSpPr/>
          <p:nvPr/>
        </p:nvSpPr>
        <p:spPr>
          <a:xfrm>
            <a:off x="1426027" y="2873829"/>
            <a:ext cx="9247415" cy="207554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C58E45-DC79-B9E7-92BF-420485803207}"/>
              </a:ext>
            </a:extLst>
          </p:cNvPr>
          <p:cNvSpPr/>
          <p:nvPr/>
        </p:nvSpPr>
        <p:spPr>
          <a:xfrm>
            <a:off x="1422400" y="1335314"/>
            <a:ext cx="9247415" cy="15385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7B0DEC-0689-20DC-AE50-77ED4CDA94FE}"/>
              </a:ext>
            </a:extLst>
          </p:cNvPr>
          <p:cNvSpPr/>
          <p:nvPr/>
        </p:nvSpPr>
        <p:spPr>
          <a:xfrm>
            <a:off x="1422400" y="4949371"/>
            <a:ext cx="9247415" cy="190862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215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9F2EBBF-5A92-9D06-C41F-A3310DB3A36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591" y="864972"/>
            <a:ext cx="9885404" cy="58818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1217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3C605082-EC36-F312-35A0-5A649C77E4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460" y="698516"/>
            <a:ext cx="9239226" cy="615948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5156347-2924-557D-4BAA-AA1768C3B7DD}"/>
              </a:ext>
            </a:extLst>
          </p:cNvPr>
          <p:cNvSpPr/>
          <p:nvPr/>
        </p:nvSpPr>
        <p:spPr>
          <a:xfrm>
            <a:off x="1248229" y="1930400"/>
            <a:ext cx="5863771" cy="28012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EDD09E-606B-A837-F21D-C22D587A8310}"/>
              </a:ext>
            </a:extLst>
          </p:cNvPr>
          <p:cNvSpPr/>
          <p:nvPr/>
        </p:nvSpPr>
        <p:spPr>
          <a:xfrm>
            <a:off x="1219200" y="4731657"/>
            <a:ext cx="5892799" cy="14278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4F2DB9-644F-BC9E-8926-2B54E0554F41}"/>
              </a:ext>
            </a:extLst>
          </p:cNvPr>
          <p:cNvSpPr/>
          <p:nvPr/>
        </p:nvSpPr>
        <p:spPr>
          <a:xfrm>
            <a:off x="7112000" y="1930400"/>
            <a:ext cx="3106058" cy="422908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1CE5E3-2EC0-D5A9-5C06-770A6AA0E613}"/>
              </a:ext>
            </a:extLst>
          </p:cNvPr>
          <p:cNvSpPr/>
          <p:nvPr/>
        </p:nvSpPr>
        <p:spPr>
          <a:xfrm>
            <a:off x="1219200" y="6161314"/>
            <a:ext cx="8998858" cy="69668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64229" y="776042"/>
            <a:ext cx="8026400" cy="608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01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FA9CEE9-599D-6D20-F942-443958072F1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891" y="687859"/>
            <a:ext cx="9255211" cy="61701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A84321-340B-226C-1279-582851F77CE1}"/>
              </a:ext>
            </a:extLst>
          </p:cNvPr>
          <p:cNvSpPr/>
          <p:nvPr/>
        </p:nvSpPr>
        <p:spPr>
          <a:xfrm>
            <a:off x="1173891" y="4238172"/>
            <a:ext cx="9131252" cy="193196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6A5128-2705-EA13-A687-C7004864DB1C}"/>
              </a:ext>
            </a:extLst>
          </p:cNvPr>
          <p:cNvSpPr/>
          <p:nvPr/>
        </p:nvSpPr>
        <p:spPr>
          <a:xfrm>
            <a:off x="1173891" y="1524001"/>
            <a:ext cx="9131252" cy="27141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723EF6-D078-F755-16C9-1249C52D456B}"/>
              </a:ext>
            </a:extLst>
          </p:cNvPr>
          <p:cNvSpPr/>
          <p:nvPr/>
        </p:nvSpPr>
        <p:spPr>
          <a:xfrm>
            <a:off x="1291771" y="6170141"/>
            <a:ext cx="9131251" cy="68785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27B999-E1F0-4E78-8BC1-DA27906BB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400" y="736065"/>
            <a:ext cx="10281200" cy="763600"/>
          </a:xfrm>
        </p:spPr>
        <p:txBody>
          <a:bodyPr/>
          <a:lstStyle/>
          <a:p>
            <a:pPr algn="l"/>
            <a:r>
              <a:rPr lang="fr-FR" b="1" dirty="0"/>
              <a:t>FRC= </a:t>
            </a:r>
            <a:r>
              <a:rPr lang="fr-FR" b="1" dirty="0" err="1"/>
              <a:t>Functional</a:t>
            </a:r>
            <a:r>
              <a:rPr lang="fr-FR" b="1" dirty="0"/>
              <a:t> </a:t>
            </a:r>
            <a:r>
              <a:rPr lang="fr-FR" b="1" dirty="0" err="1"/>
              <a:t>Residual</a:t>
            </a:r>
            <a:r>
              <a:rPr lang="fr-FR" b="1" dirty="0"/>
              <a:t> </a:t>
            </a:r>
            <a:r>
              <a:rPr lang="fr-FR" b="1" dirty="0" err="1"/>
              <a:t>Capacity</a:t>
            </a:r>
            <a:br>
              <a:rPr lang="fr-FR" sz="2400" dirty="0"/>
            </a:br>
            <a:br>
              <a:rPr lang="fr-FR" sz="2400" dirty="0"/>
            </a:br>
            <a:r>
              <a:rPr lang="fr-FR" sz="2400" b="1" dirty="0"/>
              <a:t>Réserve en oxygène </a:t>
            </a:r>
            <a:r>
              <a:rPr lang="fr-FR" sz="2400" dirty="0"/>
              <a:t>: La FRC constitue un réservoir d’oxygène pulmonaire entre les insufflations</a:t>
            </a:r>
            <a:br>
              <a:rPr lang="fr-FR" sz="2400" dirty="0"/>
            </a:br>
            <a:br>
              <a:rPr lang="fr-FR" sz="2400" dirty="0"/>
            </a:br>
            <a:r>
              <a:rPr lang="fr-FR" sz="2400" b="1" dirty="0"/>
              <a:t>Impact des compressions thoraciques </a:t>
            </a:r>
            <a:r>
              <a:rPr lang="fr-FR" sz="2400" dirty="0"/>
              <a:t>:</a:t>
            </a:r>
            <a:br>
              <a:rPr lang="fr-FR" sz="2400" dirty="0"/>
            </a:br>
            <a:r>
              <a:rPr lang="fr-FR" sz="2400" dirty="0"/>
              <a:t>    Les compressions modifient les volumes pulmonaires et peuvent réduire la FRC, surtout si :</a:t>
            </a:r>
            <a:br>
              <a:rPr lang="fr-FR" sz="2400" dirty="0"/>
            </a:br>
            <a:r>
              <a:rPr lang="fr-FR" sz="2400" dirty="0"/>
              <a:t>    * ventilation inadéquate</a:t>
            </a:r>
            <a:br>
              <a:rPr lang="fr-FR" sz="2400" dirty="0"/>
            </a:br>
            <a:r>
              <a:rPr lang="fr-FR" sz="2400" dirty="0"/>
              <a:t>    * absence de PEEP</a:t>
            </a:r>
            <a:br>
              <a:rPr lang="fr-FR" sz="2400" dirty="0"/>
            </a:br>
            <a:r>
              <a:rPr lang="fr-FR" sz="2400" dirty="0"/>
              <a:t>    * patient en décubitus strict prolongé</a:t>
            </a:r>
            <a:br>
              <a:rPr lang="fr-FR" sz="2400" dirty="0"/>
            </a:br>
            <a:br>
              <a:rPr lang="fr-FR" sz="2400" dirty="0"/>
            </a:br>
            <a:r>
              <a:rPr lang="fr-FR" sz="2400" b="1" dirty="0"/>
              <a:t>Conséquences pratiques :</a:t>
            </a:r>
            <a:br>
              <a:rPr lang="fr-FR" sz="2400" dirty="0"/>
            </a:br>
            <a:r>
              <a:rPr lang="fr-FR" sz="2400" dirty="0"/>
              <a:t>    * diminution de la FRC → risque d’atélectasies</a:t>
            </a:r>
            <a:br>
              <a:rPr lang="fr-FR" sz="2400" dirty="0"/>
            </a:br>
            <a:r>
              <a:rPr lang="fr-FR" sz="2400" dirty="0"/>
              <a:t>    * altération des échanges gazeux</a:t>
            </a:r>
            <a:br>
              <a:rPr lang="fr-FR" sz="2400" dirty="0"/>
            </a:br>
            <a:r>
              <a:rPr lang="fr-FR" sz="2400" dirty="0"/>
              <a:t>    * importance d’une ventilation adaptée (notamment après ROSC)</a:t>
            </a: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486655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591169"/>
            <a:ext cx="5513896" cy="390758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AA86E54-A7EC-D679-5F9B-50FAD60F8F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13157" y="1591169"/>
            <a:ext cx="5630474" cy="38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2C06804-DCAB-D4B4-8B7A-0A156F582A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084" y="688905"/>
            <a:ext cx="9216571" cy="61443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CCA4BA6-816F-E570-BE02-79DA79D1F5E4}"/>
              </a:ext>
            </a:extLst>
          </p:cNvPr>
          <p:cNvSpPr/>
          <p:nvPr/>
        </p:nvSpPr>
        <p:spPr>
          <a:xfrm>
            <a:off x="1103084" y="2681416"/>
            <a:ext cx="6251932" cy="269377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250C2F-7D34-5F95-4567-D79672DFE9EB}"/>
              </a:ext>
            </a:extLst>
          </p:cNvPr>
          <p:cNvSpPr/>
          <p:nvPr/>
        </p:nvSpPr>
        <p:spPr>
          <a:xfrm>
            <a:off x="1204686" y="5375189"/>
            <a:ext cx="5776685" cy="13449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EB32D3-EB97-67BE-1AB3-B265D3434DED}"/>
              </a:ext>
            </a:extLst>
          </p:cNvPr>
          <p:cNvSpPr/>
          <p:nvPr/>
        </p:nvSpPr>
        <p:spPr>
          <a:xfrm>
            <a:off x="6981371" y="5375189"/>
            <a:ext cx="3338284" cy="13449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FFA878-0C3A-6263-480A-5F4B76D2ECB9}"/>
              </a:ext>
            </a:extLst>
          </p:cNvPr>
          <p:cNvSpPr/>
          <p:nvPr/>
        </p:nvSpPr>
        <p:spPr>
          <a:xfrm>
            <a:off x="7355016" y="1785257"/>
            <a:ext cx="2964639" cy="35899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937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171BF6F-88F6-6D7E-C30B-8983723237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5010" y="809531"/>
            <a:ext cx="9072703" cy="6048469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78006F13-637C-0AC9-FE71-C6B538917C22}"/>
              </a:ext>
            </a:extLst>
          </p:cNvPr>
          <p:cNvGrpSpPr/>
          <p:nvPr/>
        </p:nvGrpSpPr>
        <p:grpSpPr>
          <a:xfrm>
            <a:off x="1399989" y="1364343"/>
            <a:ext cx="8905154" cy="3664858"/>
            <a:chOff x="1399989" y="1364343"/>
            <a:chExt cx="8905154" cy="366485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96614F7-66D7-26E9-1BBC-6414924F262D}"/>
                </a:ext>
              </a:extLst>
            </p:cNvPr>
            <p:cNvSpPr/>
            <p:nvPr/>
          </p:nvSpPr>
          <p:spPr>
            <a:xfrm>
              <a:off x="1422400" y="1364343"/>
              <a:ext cx="8882743" cy="46445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FCCF701-AFB7-BE74-2C0D-3F9CF9B325D9}"/>
                </a:ext>
              </a:extLst>
            </p:cNvPr>
            <p:cNvSpPr/>
            <p:nvPr/>
          </p:nvSpPr>
          <p:spPr>
            <a:xfrm>
              <a:off x="1399989" y="3369308"/>
              <a:ext cx="8882743" cy="165989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C03C2583-E965-EE52-5C41-81AC44F11C20}"/>
              </a:ext>
            </a:extLst>
          </p:cNvPr>
          <p:cNvSpPr/>
          <p:nvPr/>
        </p:nvSpPr>
        <p:spPr>
          <a:xfrm>
            <a:off x="1399988" y="1828800"/>
            <a:ext cx="8882743" cy="15405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2BF06A-D9BA-AD09-8345-72788DBCA4FB}"/>
              </a:ext>
            </a:extLst>
          </p:cNvPr>
          <p:cNvSpPr/>
          <p:nvPr/>
        </p:nvSpPr>
        <p:spPr>
          <a:xfrm>
            <a:off x="1399987" y="5029200"/>
            <a:ext cx="8882743" cy="11538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B461EB-9914-98F0-9CB4-3EDF5BE4C39E}"/>
              </a:ext>
            </a:extLst>
          </p:cNvPr>
          <p:cNvSpPr/>
          <p:nvPr/>
        </p:nvSpPr>
        <p:spPr>
          <a:xfrm>
            <a:off x="1399986" y="6201228"/>
            <a:ext cx="8882743" cy="6567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888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390778"/>
            <a:ext cx="9920514" cy="1143000"/>
          </a:xfrm>
        </p:spPr>
        <p:txBody>
          <a:bodyPr>
            <a:normAutofit/>
          </a:bodyPr>
          <a:lstStyle/>
          <a:p>
            <a:r>
              <a:rPr lang="fr-FR" b="1" dirty="0"/>
              <a:t>Modifications des gaz du sang dans la première heure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405517"/>
            <a:ext cx="5965953" cy="2138336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5D74328-CCBA-DD8A-6577-8370729B0EE9}"/>
              </a:ext>
            </a:extLst>
          </p:cNvPr>
          <p:cNvSpPr txBox="1">
            <a:spLocks/>
          </p:cNvSpPr>
          <p:nvPr/>
        </p:nvSpPr>
        <p:spPr>
          <a:xfrm>
            <a:off x="829419" y="3889829"/>
            <a:ext cx="10533161" cy="23663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 dirty="0">
                <a:solidFill>
                  <a:schemeClr val="tx1"/>
                </a:solidFill>
                <a:latin typeface="+mn-lt"/>
                <a:ea typeface="Praktika Medium Condensed" panose="00000606000000000000" pitchFamily="50" charset="0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tx1"/>
                </a:solidFill>
                <a:latin typeface="+mn-lt"/>
                <a:ea typeface="Praktika Medium Condensed" panose="00000606000000000000" pitchFamily="50" charset="0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tx1"/>
                </a:solidFill>
                <a:latin typeface="+mn-lt"/>
                <a:ea typeface="Praktika Medium Condensed" panose="00000606000000000000" pitchFamily="50" charset="0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tx1"/>
                </a:solidFill>
                <a:latin typeface="+mn-lt"/>
                <a:ea typeface="Praktika Medium Condensed" panose="00000606000000000000" pitchFamily="50" charset="0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tx1"/>
                </a:solidFill>
                <a:latin typeface="+mn-lt"/>
                <a:ea typeface="Praktika Medium Condensed" panose="00000606000000000000" pitchFamily="50" charset="0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2400" b="1" u="sng" dirty="0"/>
              <a:t>Group 1</a:t>
            </a:r>
            <a:r>
              <a:rPr lang="fr-FR" sz="2400" dirty="0"/>
              <a:t> : Ventilation standard (FiO2 60%)</a:t>
            </a:r>
          </a:p>
          <a:p>
            <a:endParaRPr lang="fr-FR" sz="2400" dirty="0"/>
          </a:p>
          <a:p>
            <a:r>
              <a:rPr lang="fr-FR" sz="2400" b="1" u="sng" dirty="0"/>
              <a:t>Group 2</a:t>
            </a:r>
            <a:r>
              <a:rPr lang="fr-FR" sz="2400" dirty="0"/>
              <a:t>: « Free Airways » =&gt; Ventilation = MCE</a:t>
            </a:r>
          </a:p>
          <a:p>
            <a:endParaRPr lang="fr-FR" sz="2400" dirty="0"/>
          </a:p>
          <a:p>
            <a:r>
              <a:rPr lang="fr-FR" sz="2400" b="1" u="sng" dirty="0"/>
              <a:t>Group 3</a:t>
            </a:r>
            <a:r>
              <a:rPr lang="fr-FR" sz="2400" dirty="0"/>
              <a:t>: Free </a:t>
            </a:r>
            <a:r>
              <a:rPr lang="fr-FR" sz="2400" dirty="0" err="1"/>
              <a:t>airways</a:t>
            </a:r>
            <a:r>
              <a:rPr lang="fr-FR" sz="2400" dirty="0"/>
              <a:t> =&gt; Ventilation avec un </a:t>
            </a:r>
            <a:r>
              <a:rPr lang="fr-FR" sz="2400" dirty="0" err="1"/>
              <a:t>catheter</a:t>
            </a:r>
            <a:r>
              <a:rPr lang="fr-FR" sz="2400" dirty="0"/>
              <a:t> (10fr) sur l’intubation</a:t>
            </a:r>
          </a:p>
          <a:p>
            <a:endParaRPr lang="fr-FR" sz="2400" dirty="0"/>
          </a:p>
          <a:p>
            <a:r>
              <a:rPr lang="en-US" sz="2400" b="1" u="sng" dirty="0"/>
              <a:t>Groupe 4 </a:t>
            </a:r>
            <a:r>
              <a:rPr lang="en-US" sz="2400" dirty="0"/>
              <a:t>: “Apneic Oxygenation” </a:t>
            </a:r>
          </a:p>
          <a:p>
            <a:r>
              <a:rPr lang="fr-FR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4098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0396" y="864678"/>
            <a:ext cx="10290067" cy="601266"/>
          </a:xfrm>
        </p:spPr>
        <p:txBody>
          <a:bodyPr>
            <a:normAutofit/>
          </a:bodyPr>
          <a:lstStyle/>
          <a:p>
            <a:r>
              <a:rPr lang="en-US" sz="2400" b="1" dirty="0" err="1"/>
              <a:t>Groupe</a:t>
            </a:r>
            <a:r>
              <a:rPr lang="en-US" sz="2400" b="1" dirty="0"/>
              <a:t> 4 : “Apneic Oxygenation”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0114" y="1465944"/>
            <a:ext cx="3431067" cy="531261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9137" y="1712686"/>
            <a:ext cx="5726892" cy="480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01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A99F81-E6D4-9BE4-D9C1-2862EDDC000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4686" y="701524"/>
            <a:ext cx="9234714" cy="615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625820"/>
      </p:ext>
    </p:extLst>
  </p:cSld>
  <p:clrMapOvr>
    <a:masterClrMapping/>
  </p:clrMapOvr>
</p:sld>
</file>

<file path=ppt/theme/theme1.xml><?xml version="1.0" encoding="utf-8"?>
<a:theme xmlns:a="http://schemas.openxmlformats.org/drawingml/2006/main" name="Mental Health and Well-being - Health - 10th Grade by Slidesgo">
  <a:themeElements>
    <a:clrScheme name="COMUGE - JMUGE 2026">
      <a:dk1>
        <a:srgbClr val="04487C"/>
      </a:dk1>
      <a:lt1>
        <a:srgbClr val="EFEFEF"/>
      </a:lt1>
      <a:dk2>
        <a:srgbClr val="5393CF"/>
      </a:dk2>
      <a:lt2>
        <a:srgbClr val="EFEFEF"/>
      </a:lt2>
      <a:accent1>
        <a:srgbClr val="D5ECFC"/>
      </a:accent1>
      <a:accent2>
        <a:srgbClr val="7FCBED"/>
      </a:accent2>
      <a:accent3>
        <a:srgbClr val="ACC917"/>
      </a:accent3>
      <a:accent4>
        <a:srgbClr val="FCD619"/>
      </a:accent4>
      <a:accent5>
        <a:srgbClr val="FFFFFF"/>
      </a:accent5>
      <a:accent6>
        <a:srgbClr val="FFFFFF"/>
      </a:accent6>
      <a:hlink>
        <a:srgbClr val="342520"/>
      </a:hlink>
      <a:folHlink>
        <a:srgbClr val="FFC000"/>
      </a:folHlink>
    </a:clrScheme>
    <a:fontScheme name="JMUGE">
      <a:majorFont>
        <a:latin typeface="Praktika Black Italic"/>
        <a:ea typeface=""/>
        <a:cs typeface=""/>
      </a:majorFont>
      <a:minorFont>
        <a:latin typeface="Praktika Medium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MUGE2026_PPT_Template_V1.potx" id="{F411A671-9AF2-4F16-82E6-EFE75C919FA2}" vid="{35F13251-8764-40E7-B475-A166F91D745C}"/>
    </a:ext>
  </a:extLst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E2A47"/>
      </a:dk1>
      <a:lt1>
        <a:srgbClr val="FFFFFF"/>
      </a:lt1>
      <a:dk2>
        <a:srgbClr val="869FB2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MUGE2026_PPT_Template_V1.potx" id="{F411A671-9AF2-4F16-82E6-EFE75C919FA2}" vid="{E8BBE08B-2D2E-4B7B-A29C-24F440DA48A4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JMUGE2026_PPT_Template_V1</Template>
  <TotalTime>627</TotalTime>
  <Words>283</Words>
  <Application>Microsoft Office PowerPoint</Application>
  <PresentationFormat>Grand écran</PresentationFormat>
  <Paragraphs>52</Paragraphs>
  <Slides>20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20</vt:i4>
      </vt:variant>
    </vt:vector>
  </HeadingPairs>
  <TitlesOfParts>
    <vt:vector size="30" baseType="lpstr">
      <vt:lpstr>Aptos</vt:lpstr>
      <vt:lpstr>Arial</vt:lpstr>
      <vt:lpstr>Calibri</vt:lpstr>
      <vt:lpstr>DM Sans</vt:lpstr>
      <vt:lpstr>Praktika Black Italic</vt:lpstr>
      <vt:lpstr>Praktika ExtraBold Italic</vt:lpstr>
      <vt:lpstr>Praktika Medium Condensed</vt:lpstr>
      <vt:lpstr>Proxima Nova</vt:lpstr>
      <vt:lpstr>Mental Health and Well-being - Health - 10th Grade by Slidesgo</vt:lpstr>
      <vt:lpstr>Slidesgo Final Pages</vt:lpstr>
      <vt:lpstr>ACR : la ventilation, pas si simple !   </vt:lpstr>
      <vt:lpstr>Présentation PowerPoint</vt:lpstr>
      <vt:lpstr>FRC= Functional Residual Capacity  Réserve en oxygène : La FRC constitue un réservoir d’oxygène pulmonaire entre les insufflations  Impact des compressions thoraciques :     Les compressions modifient les volumes pulmonaires et peuvent réduire la FRC, surtout si :     * ventilation inadéquate     * absence de PEEP     * patient en décubitus strict prolongé  Conséquences pratiques :     * diminution de la FRC → risque d’atélectasies     * altération des échanges gazeux     * importance d’une ventilation adaptée (notamment après ROSC)   </vt:lpstr>
      <vt:lpstr>Présentation PowerPoint</vt:lpstr>
      <vt:lpstr>Présentation PowerPoint</vt:lpstr>
      <vt:lpstr>Présentation PowerPoint</vt:lpstr>
      <vt:lpstr>Modifications des gaz du sang dans la première heure</vt:lpstr>
      <vt:lpstr>Présentation PowerPoint</vt:lpstr>
      <vt:lpstr>Présentation PowerPoint</vt:lpstr>
      <vt:lpstr>B-Card / Arrêt cardiaque</vt:lpstr>
      <vt:lpstr>Présentation PowerPoint</vt:lpstr>
      <vt:lpstr>Modifications des gaz du sang </vt:lpstr>
      <vt:lpstr>Quelle est la meilleure technique ventilatoire ?</vt:lpstr>
      <vt:lpstr>Quelle est la meilleure technique ventilatoire ?</vt:lpstr>
      <vt:lpstr>Présentation PowerPoint</vt:lpstr>
      <vt:lpstr>Notre modèle ……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ACR : la ventilation, pas si simple !</dc:title>
  <dc:creator>Tahar Chouihed</dc:creator>
  <cp:lastModifiedBy>Céline Giget</cp:lastModifiedBy>
  <cp:revision>2</cp:revision>
  <dcterms:created xsi:type="dcterms:W3CDTF">2026-05-01T09:58:28Z</dcterms:created>
  <dcterms:modified xsi:type="dcterms:W3CDTF">2026-05-12T12:11:44Z</dcterms:modified>
</cp:coreProperties>
</file>