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8"/>
  </p:notesMasterIdLst>
  <p:sldIdLst>
    <p:sldId id="256" r:id="rId2"/>
    <p:sldId id="290" r:id="rId3"/>
    <p:sldId id="294" r:id="rId4"/>
    <p:sldId id="260" r:id="rId5"/>
    <p:sldId id="291" r:id="rId6"/>
    <p:sldId id="296" r:id="rId7"/>
    <p:sldId id="295" r:id="rId8"/>
    <p:sldId id="297" r:id="rId9"/>
    <p:sldId id="307" r:id="rId10"/>
    <p:sldId id="299" r:id="rId11"/>
    <p:sldId id="306" r:id="rId12"/>
    <p:sldId id="303" r:id="rId13"/>
    <p:sldId id="293" r:id="rId14"/>
    <p:sldId id="300" r:id="rId15"/>
    <p:sldId id="298" r:id="rId16"/>
    <p:sldId id="301" r:id="rId17"/>
    <p:sldId id="292" r:id="rId18"/>
    <p:sldId id="305" r:id="rId19"/>
    <p:sldId id="314" r:id="rId20"/>
    <p:sldId id="308" r:id="rId21"/>
    <p:sldId id="313" r:id="rId22"/>
    <p:sldId id="310" r:id="rId23"/>
    <p:sldId id="304" r:id="rId24"/>
    <p:sldId id="312" r:id="rId25"/>
    <p:sldId id="311" r:id="rId26"/>
    <p:sldId id="302" r:id="rId27"/>
  </p:sldIdLst>
  <p:sldSz cx="9144000" cy="5143500" type="screen16x9"/>
  <p:notesSz cx="6858000" cy="9144000"/>
  <p:embeddedFontLst>
    <p:embeddedFont>
      <p:font typeface="Praktika Black Italic" pitchFamily="2" charset="77"/>
      <p:bold r:id="rId29"/>
      <p:italic r:id="rId30"/>
      <p:boldItalic r:id="rId31"/>
    </p:embeddedFont>
    <p:embeddedFont>
      <p:font typeface="Praktika ExtraBold Italic" pitchFamily="2" charset="77"/>
      <p:bold r:id="rId32"/>
      <p:italic r:id="rId33"/>
      <p:boldItalic r:id="rId34"/>
    </p:embeddedFont>
    <p:embeddedFont>
      <p:font typeface="Praktika Medium Condensed" pitchFamily="2" charset="77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2CE"/>
    <a:srgbClr val="EFF7FF"/>
    <a:srgbClr val="D5EBFF"/>
    <a:srgbClr val="E5F3F3"/>
    <a:srgbClr val="BBFFF6"/>
    <a:srgbClr val="D4FFF9"/>
    <a:srgbClr val="C5EDE8"/>
    <a:srgbClr val="DCFFFA"/>
    <a:srgbClr val="C0FFF7"/>
    <a:srgbClr val="FD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360674-3C4D-4D9E-A43B-B7D0C84BDD96}">
  <a:tblStyle styleId="{3C360674-3C4D-4D9E-A43B-B7D0C84BDD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DED6E8-7BEF-4B92-AFD1-A444067F8E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6351FE-3DF6-46B2-BCB2-7296E93AEE19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/>
    <p:restoredTop sz="94690"/>
  </p:normalViewPr>
  <p:slideViewPr>
    <p:cSldViewPr snapToGrid="0">
      <p:cViewPr varScale="1">
        <p:scale>
          <a:sx n="148" d="100"/>
          <a:sy n="148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Praktika Medium Condensed" panose="00000606000000000000" pitchFamily="50" charset="0"/>
        <a:ea typeface="Praktika Medium Condensed" panose="00000606000000000000" pitchFamily="50" charset="0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0A1E922A-05A8-80C3-EB9C-87464D23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2804F360-4184-82D1-987A-67296E6E3F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411419B5-7858-78F8-EFEE-3BA24D375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60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05DE5734-4039-07C8-A96B-2F1C572C1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13BFC4B6-6377-C1AD-1B1A-0FBC082B6E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AFDAC7E6-6E98-F503-C849-E67DDA7D40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9932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307DC21E-7280-CB8B-0640-EEC3D8373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6DCB52A8-13E8-C63D-F945-940DAD0541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2BAE8D9C-1D32-96F1-F443-5043B6A4CC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619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82ED0F78-4161-950F-4555-1EABE29B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07D62173-C10A-FAC8-DA2C-53EF0396F0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7C45EA17-0521-1931-9FEF-65EF5CF058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9520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BB39BE88-CFDC-F473-BEB5-A5F398F6C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6DB6BF94-BCFF-E6D1-5C78-B43CAC6AA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9E754B48-68D0-389C-6795-01002FE633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1326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85DEB349-882A-01C7-13F4-942BD23B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AB2B38A0-38FD-19E9-638B-9621744E8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E79ED860-6B10-EC22-7C25-D0DD5355C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372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57802534-0EEC-63D9-D8DD-5AF6B315A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16A10AA9-457B-ACA8-24B6-2ADE439E65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1C32B44E-AEF8-18C9-C52E-96728A43C4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36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028F2E38-6A91-182A-5F65-42D446583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B704CDE7-EAB3-0801-C199-1BD1197E74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72720C4F-7AA5-88B0-68BD-290D5D5D84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919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0EA84CF6-CB7E-557C-DDCA-99646A68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631CAC15-4962-7799-45C3-E73955DE3D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65F5E280-D83B-4681-4669-454A702096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9193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6634D816-104B-AC47-61EB-0CE5D31E3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79A753AC-3152-C0CD-AD2D-AC84CA3B59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D5A22A23-69B5-01A9-3364-1A9BB1F01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2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65B4912D-FC0D-FFB3-A273-BCA0DE9D8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D6754ACA-0F04-4004-1971-A0F9359E7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4057E551-7A87-2EFD-1291-60074D199F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1765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8A861304-8560-3370-E7A1-EEB95A25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B086955E-A38C-4FAA-2BF7-22B94E63AC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7A0C7FE7-0024-A5DA-9A70-A4B805E1CA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013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F479D5A3-A077-7DE5-07B6-72B2AAAD6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39657D0A-0D0F-1DB7-348A-C20CFB7A7E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39B1F176-2D85-813B-090F-CD7D039CB7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1253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9F90EAE9-D9B0-B5AD-7690-85FF187E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524D9AB5-85BA-1EF3-DCAA-733349EC5B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24EA9F81-F118-03BF-C6F2-BAD0D7CB1D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1705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7E7E4331-40A5-6B07-346D-B1DF1217F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226A947E-FFC8-B483-6D20-7F322C20A3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C4F79818-4FE8-5E54-C0B7-0A2F0E463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433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7F692FBE-8F36-94DE-ABA6-135CF14E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CA81D263-4F79-567C-09A2-CD4AAFF2BA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20C76485-48BE-0D93-17FC-91B14BCB27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3416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3B15A9B0-AC74-1129-28F1-E0E4EDBFC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68599C47-1CD5-8E4E-383D-9298D65D00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C1111AD7-6286-0E6F-D7D2-3DA0D93F56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178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06538CED-2031-3E25-70AD-60700E314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FE724704-E137-6351-BD6A-5BD4C2484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9D964057-283D-9F73-5AED-44A56307C3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09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0D2DC99B-5865-20A2-41D4-63A82746D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A2535EEA-B163-67B0-C814-32396AA1FB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B137A29D-B5D2-6D2E-AF7E-09A0B50C0C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23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C85588FA-97BC-3267-63D7-AA30E873C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0EDE4591-5500-A249-97BE-BFB1E0B32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C22F350A-FA65-06B7-597A-0843F401AC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8487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EBA452EE-AEC0-5607-F1B1-C88AEC9C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5A142A43-AD71-5C3B-8EC4-9DAA7AEE1E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019B9AF6-57DF-9B64-CA64-3531902AA0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206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CA358291-C45E-5E79-144D-BAD459E82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9F12887D-AA37-3829-385D-746E33C295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326C97A1-9F1E-3439-932A-200ADCDF54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49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81241CD9-D80F-F501-E34B-3786562B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C00FEF28-1DC4-13E4-D94E-AE5BEC52B0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16036BDA-E98E-E28B-EC89-2CD990A802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3395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>
          <a:extLst>
            <a:ext uri="{FF2B5EF4-FFF2-40B4-BE49-F238E27FC236}">
              <a16:creationId xmlns:a16="http://schemas.microsoft.com/office/drawing/2014/main" id="{3B879FEE-25ED-9A88-62C3-B82F165A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4dda1946d_6_308:notes">
            <a:extLst>
              <a:ext uri="{FF2B5EF4-FFF2-40B4-BE49-F238E27FC236}">
                <a16:creationId xmlns:a16="http://schemas.microsoft.com/office/drawing/2014/main" id="{3807DE5C-BFEF-6DFB-0CC5-B1DB9953B5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4dda1946d_6_308:notes">
            <a:extLst>
              <a:ext uri="{FF2B5EF4-FFF2-40B4-BE49-F238E27FC236}">
                <a16:creationId xmlns:a16="http://schemas.microsoft.com/office/drawing/2014/main" id="{938E4A4F-84BE-E3BA-D9C5-BD30B85C00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779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08475"/>
            <a:ext cx="4113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159225"/>
            <a:ext cx="4113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821325" y="2423475"/>
            <a:ext cx="46095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6375092" y="999576"/>
            <a:ext cx="2055733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xx</a:t>
            </a:r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821325" y="3214526"/>
            <a:ext cx="4609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Vide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F7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3BA7-CB9E-E385-3B77-4DE54A3A6B09}"/>
              </a:ext>
            </a:extLst>
          </p:cNvPr>
          <p:cNvSpPr/>
          <p:nvPr userDrawn="1"/>
        </p:nvSpPr>
        <p:spPr>
          <a:xfrm>
            <a:off x="-25" y="489722"/>
            <a:ext cx="9144000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67953A-481C-B2C8-B207-4000594616DA}"/>
              </a:ext>
            </a:extLst>
          </p:cNvPr>
          <p:cNvSpPr/>
          <p:nvPr userDrawn="1"/>
        </p:nvSpPr>
        <p:spPr>
          <a:xfrm>
            <a:off x="0" y="0"/>
            <a:ext cx="9144000" cy="511173"/>
          </a:xfrm>
          <a:prstGeom prst="rect">
            <a:avLst/>
          </a:prstGeom>
          <a:solidFill>
            <a:srgbClr val="4D9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E5E8830-5D56-41C7-E1D2-BC55E5DF13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13738" y="4731699"/>
            <a:ext cx="861744" cy="337623"/>
          </a:xfrm>
          <a:prstGeom prst="rect">
            <a:avLst/>
          </a:prstGeom>
        </p:spPr>
      </p:pic>
      <p:sp>
        <p:nvSpPr>
          <p:cNvPr id="13" name="Espace réservé du titre 12">
            <a:extLst>
              <a:ext uri="{FF2B5EF4-FFF2-40B4-BE49-F238E27FC236}">
                <a16:creationId xmlns:a16="http://schemas.microsoft.com/office/drawing/2014/main" id="{A7EC4FC6-ADF4-39E4-E8CF-EA3DB15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574625"/>
            <a:ext cx="7717500" cy="524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4D61241-E8FA-C77C-0B1F-65A6BBDF4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25" y="1149250"/>
            <a:ext cx="7717550" cy="348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6FFD4-EF6C-5F04-AB33-3CF5DE14DA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57230" y="63451"/>
            <a:ext cx="818252" cy="3356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20D546-CB99-A90C-5F77-A2D3C99988E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461328" y="52329"/>
            <a:ext cx="2507254" cy="4094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300564-161C-AD51-C7D0-C51E5B78A3F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96163" y="6439"/>
            <a:ext cx="422975" cy="48972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7" r:id="rId4"/>
    <p:sldLayoutId id="2147483678" r:id="rId5"/>
    <p:sldLayoutId id="214748367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fr-FR" sz="2400" b="0" i="0" u="none" strike="noStrike" cap="none" dirty="0" smtClean="0">
          <a:solidFill>
            <a:schemeClr val="tx1"/>
          </a:solidFill>
          <a:latin typeface="+mj-lt"/>
          <a:ea typeface="Praktika ExtraBold Italic" panose="00000900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dirty="0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https://cdn.jamanetwork.com/ama/content_public/journal/jama/938025/joi190047f1.png?Expires=1756176047&amp;Signature=4AhEw8Q-sJHo-CDOE8QTyM~BW2QmG86WyOnosX5hu0LSxxl-Pdicxj05PhT0karOgTn0~Pvtsdcc3xUinng3IqSDXj0ln4kxOLrq4HcNddkjjmVr09SJpU-75siNEIDvTSbDGihJw88A1tvtcLBu8yadiQ9pFBrWLXucsWqOg8jtU14Qw4rVWoqQ48hL8RIqech3OZoYdogPXLyhJ1GIQ1~DeHiziHyeQ6aPKywjWD~vDci8DdwqEqfIvjqSwocpoEZLIa4xNDHLXAinLtfDHoh~Qao1dh7ZbBF2Q~QwAR4ZFa~c1uJcyUyBiPMqo~aXvGVAAlvEXwGfN4xftPSjGA__&amp;Key-Pair-Id=APKAIE5G5CRDK6RD3PG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>
            <a:spLocks noGrp="1"/>
          </p:cNvSpPr>
          <p:nvPr>
            <p:ph type="ctrTitle" idx="4294967295"/>
          </p:nvPr>
        </p:nvSpPr>
        <p:spPr>
          <a:xfrm>
            <a:off x="146649" y="2508461"/>
            <a:ext cx="8850702" cy="1072012"/>
          </a:xfrm>
          <a:prstGeom prst="rect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fr-FR" sz="3200" dirty="0">
                <a:solidFill>
                  <a:schemeClr val="bg1">
                    <a:lumMod val="10000"/>
                  </a:schemeClr>
                </a:solidFill>
              </a:rPr>
              <a:t>Biomarqueurs en médecine d’urgence : du signal à la décision clinique</a:t>
            </a:r>
            <a:endParaRPr sz="3200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307" name="Google Shape;307;p37"/>
          <p:cNvSpPr txBox="1">
            <a:spLocks noGrp="1"/>
          </p:cNvSpPr>
          <p:nvPr>
            <p:ph type="subTitle" idx="4294967295"/>
          </p:nvPr>
        </p:nvSpPr>
        <p:spPr>
          <a:xfrm>
            <a:off x="2509540" y="3820003"/>
            <a:ext cx="4114800" cy="63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2000" dirty="0">
                <a:solidFill>
                  <a:schemeClr val="bg1">
                    <a:lumMod val="10000"/>
                  </a:schemeClr>
                </a:solidFill>
              </a:rPr>
              <a:t>Pierrick Le Borgne </a:t>
            </a:r>
          </a:p>
          <a:p>
            <a:pPr lvl="0" algn="ctr"/>
            <a:r>
              <a:rPr lang="fr-FR" sz="2000" dirty="0">
                <a:solidFill>
                  <a:schemeClr val="bg1">
                    <a:lumMod val="10000"/>
                  </a:schemeClr>
                </a:solidFill>
              </a:rPr>
              <a:t>Hôpitaux Universitaires de Strasbourg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" name="Picture 4" descr="Molecular microbiology | Health Sciences">
            <a:extLst>
              <a:ext uri="{FF2B5EF4-FFF2-40B4-BE49-F238E27FC236}">
                <a16:creationId xmlns:a16="http://schemas.microsoft.com/office/drawing/2014/main" id="{0A1906FE-5AA1-D756-71C5-A7485C667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6" y="503781"/>
            <a:ext cx="2880000" cy="16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Molecular microbiology | Health Sciences">
            <a:extLst>
              <a:ext uri="{FF2B5EF4-FFF2-40B4-BE49-F238E27FC236}">
                <a16:creationId xmlns:a16="http://schemas.microsoft.com/office/drawing/2014/main" id="{B183BF1F-AA06-32B4-1C7F-6374D6137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06" y="512407"/>
            <a:ext cx="2880000" cy="16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B2D2E1A-6DA4-3F3A-0233-D02423CA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40" y="521033"/>
            <a:ext cx="2592000" cy="16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fr/thumb/5/5e/Logo_CHU_Strasbourg.svg/116px-Logo_CHU_Strasbourg.svg.png">
            <a:extLst>
              <a:ext uri="{FF2B5EF4-FFF2-40B4-BE49-F238E27FC236}">
                <a16:creationId xmlns:a16="http://schemas.microsoft.com/office/drawing/2014/main" id="{53DB3570-3D0A-D081-CDC1-5D9FF759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7" y="4453416"/>
            <a:ext cx="792000" cy="61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06FDDC00-1352-6197-9C02-3317FB0D2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4F8CB8E-7F94-D85D-B8F8-6EA3787D61D8}"/>
              </a:ext>
            </a:extLst>
          </p:cNvPr>
          <p:cNvSpPr txBox="1"/>
          <p:nvPr/>
        </p:nvSpPr>
        <p:spPr>
          <a:xfrm>
            <a:off x="1569499" y="678221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HOST RESPONSE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6E90BC-714D-C96C-4FE4-4D9EF34D770F}"/>
              </a:ext>
            </a:extLst>
          </p:cNvPr>
          <p:cNvSpPr txBox="1"/>
          <p:nvPr/>
        </p:nvSpPr>
        <p:spPr>
          <a:xfrm>
            <a:off x="705480" y="1812334"/>
            <a:ext cx="3690434" cy="584775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Sepsis </a:t>
            </a:r>
            <a:r>
              <a:rPr lang="fr-FR" sz="1600" dirty="0" err="1">
                <a:latin typeface="+mn-lt"/>
              </a:rPr>
              <a:t>is</a:t>
            </a:r>
            <a:r>
              <a:rPr lang="fr-FR" sz="1600" dirty="0">
                <a:latin typeface="+mn-lt"/>
              </a:rPr>
              <a:t> a life-</a:t>
            </a:r>
            <a:r>
              <a:rPr lang="fr-FR" sz="1600" dirty="0" err="1">
                <a:latin typeface="+mn-lt"/>
              </a:rPr>
              <a:t>threatening</a:t>
            </a:r>
            <a:r>
              <a:rPr lang="fr-FR" sz="1600" dirty="0">
                <a:latin typeface="+mn-lt"/>
              </a:rPr>
              <a:t>, </a:t>
            </a:r>
            <a:r>
              <a:rPr lang="fr-FR" sz="1600" dirty="0" err="1">
                <a:latin typeface="+mn-lt"/>
              </a:rPr>
              <a:t>heterogeneous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disorder</a:t>
            </a:r>
            <a:r>
              <a:rPr lang="fr-FR" sz="1600" dirty="0">
                <a:latin typeface="+mn-lt"/>
              </a:rPr>
              <a:t> </a:t>
            </a:r>
          </a:p>
          <a:p>
            <a:pPr algn="ctr"/>
            <a:r>
              <a:rPr lang="fr-FR" sz="1600" dirty="0" err="1">
                <a:latin typeface="+mn-lt"/>
              </a:rPr>
              <a:t>involving</a:t>
            </a:r>
            <a:r>
              <a:rPr lang="fr-FR" sz="1600" dirty="0">
                <a:latin typeface="+mn-lt"/>
              </a:rPr>
              <a:t> a </a:t>
            </a:r>
            <a:r>
              <a:rPr lang="fr-FR" sz="1600" dirty="0" err="1">
                <a:latin typeface="+mn-lt"/>
              </a:rPr>
              <a:t>dysregulated</a:t>
            </a:r>
            <a:r>
              <a:rPr lang="fr-FR" sz="1600" dirty="0">
                <a:latin typeface="+mn-lt"/>
              </a:rPr>
              <a:t> immune </a:t>
            </a:r>
            <a:r>
              <a:rPr lang="fr-FR" sz="1600" dirty="0" err="1">
                <a:latin typeface="+mn-lt"/>
              </a:rPr>
              <a:t>response</a:t>
            </a:r>
            <a:r>
              <a:rPr lang="fr-FR" sz="1600" dirty="0">
                <a:latin typeface="+mn-lt"/>
              </a:rPr>
              <a:t> to infection</a:t>
            </a:r>
          </a:p>
        </p:txBody>
      </p:sp>
      <p:pic>
        <p:nvPicPr>
          <p:cNvPr id="5122" name="Picture 2" descr="An illustrated diagram of the pathobiology of sepsis.">
            <a:extLst>
              <a:ext uri="{FF2B5EF4-FFF2-40B4-BE49-F238E27FC236}">
                <a16:creationId xmlns:a16="http://schemas.microsoft.com/office/drawing/2014/main" id="{1C58FA09-8244-F14D-EEA6-8CBAA58F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517506"/>
            <a:ext cx="4212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A5D19D8-104E-5A96-0F68-B39780ED3991}"/>
              </a:ext>
            </a:extLst>
          </p:cNvPr>
          <p:cNvSpPr txBox="1"/>
          <p:nvPr/>
        </p:nvSpPr>
        <p:spPr>
          <a:xfrm>
            <a:off x="4854663" y="4729506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n-lt"/>
                <a:cs typeface="Times New Roman" panose="02020603050405020304" pitchFamily="18" charset="0"/>
              </a:rPr>
              <a:t>Prescott</a:t>
            </a:r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 et al., </a:t>
            </a:r>
            <a:r>
              <a:rPr lang="fr-FR" i="1" dirty="0">
                <a:latin typeface="+mn-lt"/>
                <a:cs typeface="Times New Roman" panose="02020603050405020304" pitchFamily="18" charset="0"/>
              </a:rPr>
              <a:t>NEJM</a:t>
            </a:r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, 2024</a:t>
            </a:r>
            <a:r>
              <a:rPr lang="fr-FR" sz="1400" noProof="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E9D15A-33CF-0B6A-A1D2-739EF0364BD0}"/>
              </a:ext>
            </a:extLst>
          </p:cNvPr>
          <p:cNvSpPr txBox="1"/>
          <p:nvPr/>
        </p:nvSpPr>
        <p:spPr>
          <a:xfrm>
            <a:off x="636551" y="3014012"/>
            <a:ext cx="3828292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+mn-lt"/>
              </a:rPr>
              <a:t>Même germe, réponses différentes 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  <a:latin typeface="+mn-lt"/>
              </a:rPr>
              <a:t>c'est l'hôte qui détermine la survie</a:t>
            </a:r>
          </a:p>
        </p:txBody>
      </p:sp>
    </p:spTree>
    <p:extLst>
      <p:ext uri="{BB962C8B-B14F-4D97-AF65-F5344CB8AC3E}">
        <p14:creationId xmlns:p14="http://schemas.microsoft.com/office/powerpoint/2010/main" val="15555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AABD7458-D562-0652-8199-EFB14D378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B52D851-4BD5-F170-F446-E4D0C8FF81CB}"/>
              </a:ext>
            </a:extLst>
          </p:cNvPr>
          <p:cNvSpPr txBox="1"/>
          <p:nvPr/>
        </p:nvSpPr>
        <p:spPr>
          <a:xfrm>
            <a:off x="2919143" y="584942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DYSFONCTION IMMUNITAIRE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62BD2B-1F58-24F6-2841-BC3F59514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108162"/>
            <a:ext cx="7772400" cy="33012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A07554-0024-9D01-015B-A6B04945991B}"/>
              </a:ext>
            </a:extLst>
          </p:cNvPr>
          <p:cNvSpPr txBox="1"/>
          <p:nvPr/>
        </p:nvSpPr>
        <p:spPr>
          <a:xfrm>
            <a:off x="6786075" y="3231686"/>
            <a:ext cx="1829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Delano et al., JCI Insight 201</a:t>
            </a:r>
            <a:r>
              <a:rPr lang="fr-FR" i="1" dirty="0">
                <a:latin typeface="+mn-lt"/>
                <a:cs typeface="Times New Roman" panose="02020603050405020304" pitchFamily="18" charset="0"/>
              </a:rPr>
              <a:t>6</a:t>
            </a:r>
            <a:endParaRPr lang="fr-FR" sz="1400" noProof="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9ED72E7C-F23E-726E-3B0C-E422D4A88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4C2A477-32DA-9512-92AB-0E4C1EA0A221}"/>
              </a:ext>
            </a:extLst>
          </p:cNvPr>
          <p:cNvSpPr txBox="1"/>
          <p:nvPr/>
        </p:nvSpPr>
        <p:spPr>
          <a:xfrm>
            <a:off x="3125129" y="559063"/>
            <a:ext cx="2893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Dysfonction d’organes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4C8CBD-1966-50D5-8989-28A79D15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2" t="2271" r="2323" b="1301"/>
          <a:stretch>
            <a:fillRect/>
          </a:stretch>
        </p:blipFill>
        <p:spPr>
          <a:xfrm>
            <a:off x="58438" y="1082283"/>
            <a:ext cx="6133382" cy="3493699"/>
          </a:xfrm>
          <a:prstGeom prst="rect">
            <a:avLst/>
          </a:prstGeom>
          <a:ln w="28575">
            <a:solidFill>
              <a:schemeClr val="bg1">
                <a:lumMod val="10000"/>
              </a:schemeClr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AFD4AE-7C65-8C84-AD4C-F074EE5E2D4D}"/>
              </a:ext>
            </a:extLst>
          </p:cNvPr>
          <p:cNvSpPr txBox="1"/>
          <p:nvPr/>
        </p:nvSpPr>
        <p:spPr>
          <a:xfrm>
            <a:off x="0" y="4575982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+mn-lt"/>
                <a:cs typeface="Times New Roman" panose="02020603050405020304" pitchFamily="18" charset="0"/>
              </a:rPr>
              <a:t>Barichello</a:t>
            </a:r>
            <a:r>
              <a:rPr lang="fr-FR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et al., </a:t>
            </a:r>
            <a:r>
              <a:rPr lang="fr-FR" i="1" dirty="0">
                <a:latin typeface="+mn-lt"/>
                <a:cs typeface="Times New Roman" panose="02020603050405020304" pitchFamily="18" charset="0"/>
              </a:rPr>
              <a:t>Crit Care</a:t>
            </a:r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 2022</a:t>
            </a:r>
            <a:endParaRPr lang="fr-FR" sz="1400" noProof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CF811B-917B-4C3E-9024-06D88DB7D8BB}"/>
              </a:ext>
            </a:extLst>
          </p:cNvPr>
          <p:cNvSpPr txBox="1"/>
          <p:nvPr/>
        </p:nvSpPr>
        <p:spPr>
          <a:xfrm>
            <a:off x="6250258" y="2156251"/>
            <a:ext cx="2764763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  <a:latin typeface="+mn-lt"/>
              </a:rPr>
              <a:t>On mesure 3 biomarqueurs 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  <a:latin typeface="+mn-lt"/>
              </a:rPr>
              <a:t>La maladie en génère 300</a:t>
            </a:r>
            <a:endParaRPr lang="fr-FR" sz="1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33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3AF03D6B-D02D-E080-0439-E239726CA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921FCD7-CDCD-7ACC-64E8-E32405AED904}"/>
              </a:ext>
            </a:extLst>
          </p:cNvPr>
          <p:cNvGrpSpPr>
            <a:grpSpLocks noChangeAspect="1"/>
          </p:cNvGrpSpPr>
          <p:nvPr/>
        </p:nvGrpSpPr>
        <p:grpSpPr>
          <a:xfrm>
            <a:off x="5717433" y="863720"/>
            <a:ext cx="3096000" cy="3296845"/>
            <a:chOff x="7951674" y="1092524"/>
            <a:chExt cx="4154851" cy="442439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5F3DDABB-13A8-2749-FE23-D58036829B91}"/>
                </a:ext>
              </a:extLst>
            </p:cNvPr>
            <p:cNvSpPr txBox="1"/>
            <p:nvPr/>
          </p:nvSpPr>
          <p:spPr>
            <a:xfrm>
              <a:off x="9790982" y="5103877"/>
              <a:ext cx="2209754" cy="41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noProof="0" dirty="0">
                  <a:latin typeface="+mn-lt"/>
                  <a:cs typeface="Times New Roman" panose="02020603050405020304" pitchFamily="18" charset="0"/>
                </a:rPr>
                <a:t>Seymour et al., JAMA, 2019</a:t>
              </a:r>
              <a:r>
                <a:rPr lang="fr-FR" sz="1400" noProof="0" dirty="0">
                  <a:latin typeface="+mn-lt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" name="Image 1">
              <a:extLst>
                <a:ext uri="{FF2B5EF4-FFF2-40B4-BE49-F238E27FC236}">
                  <a16:creationId xmlns:a16="http://schemas.microsoft.com/office/drawing/2014/main" id="{FB1F3BC4-6883-ED71-BC6E-B980F7C4A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60" t="1924" r="28113" b="68193"/>
            <a:stretch>
              <a:fillRect/>
            </a:stretch>
          </p:blipFill>
          <p:spPr bwMode="auto">
            <a:xfrm>
              <a:off x="7951674" y="1092524"/>
              <a:ext cx="4154851" cy="402509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842753B-8217-F9AA-B060-9A4397EEE228}"/>
              </a:ext>
            </a:extLst>
          </p:cNvPr>
          <p:cNvSpPr txBox="1"/>
          <p:nvPr/>
        </p:nvSpPr>
        <p:spPr>
          <a:xfrm>
            <a:off x="241540" y="602110"/>
            <a:ext cx="530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De l’hétérogénéité clinique aux phénotypes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F1E8C5B-E6F2-DBF9-82EB-2A23AFDEC84A}"/>
              </a:ext>
            </a:extLst>
          </p:cNvPr>
          <p:cNvSpPr txBox="1"/>
          <p:nvPr/>
        </p:nvSpPr>
        <p:spPr>
          <a:xfrm>
            <a:off x="1391053" y="4254680"/>
            <a:ext cx="7050328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Phénotyper aux urgences : utopie en 2019 réalité en 2030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77FFCD-F9B6-1E70-EBB9-B7AF1FC572A5}"/>
              </a:ext>
            </a:extLst>
          </p:cNvPr>
          <p:cNvSpPr txBox="1"/>
          <p:nvPr/>
        </p:nvSpPr>
        <p:spPr>
          <a:xfrm>
            <a:off x="330567" y="1848475"/>
            <a:ext cx="4046301" cy="1446550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n-lt"/>
              </a:rPr>
              <a:t>Le sepsis n'est pas une maladie unique</a:t>
            </a:r>
          </a:p>
          <a:p>
            <a:r>
              <a:rPr lang="fr-FR" sz="1600" dirty="0">
                <a:latin typeface="+mn-lt"/>
              </a:rPr>
              <a:t>4 phénotypes (</a:t>
            </a:r>
            <a:r>
              <a:rPr lang="el-GR" sz="1600" dirty="0">
                <a:latin typeface="+mn-lt"/>
              </a:rPr>
              <a:t>α, β, γ, δ) </a:t>
            </a:r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Mortalité </a:t>
            </a:r>
            <a:r>
              <a:rPr lang="fr-FR" sz="1600" dirty="0"/>
              <a:t>≠ </a:t>
            </a:r>
            <a:r>
              <a:rPr lang="fr-FR" sz="1600" dirty="0">
                <a:latin typeface="+mn-lt"/>
              </a:rPr>
              <a:t>(</a:t>
            </a:r>
            <a:r>
              <a:rPr lang="el-GR" sz="1600" dirty="0">
                <a:latin typeface="+mn-lt"/>
              </a:rPr>
              <a:t>δ</a:t>
            </a:r>
            <a:r>
              <a:rPr lang="fr-FR" sz="1600" dirty="0">
                <a:latin typeface="+mn-lt"/>
              </a:rPr>
              <a:t> 40% vs </a:t>
            </a:r>
            <a:r>
              <a:rPr lang="el-GR" sz="1600" dirty="0">
                <a:latin typeface="+mn-lt"/>
              </a:rPr>
              <a:t>α</a:t>
            </a:r>
            <a:r>
              <a:rPr lang="fr-FR" sz="1600" dirty="0">
                <a:latin typeface="+mn-lt"/>
              </a:rPr>
              <a:t> 5%)</a:t>
            </a:r>
          </a:p>
          <a:p>
            <a:r>
              <a:rPr lang="fr-FR" sz="1600" dirty="0">
                <a:latin typeface="+mn-lt"/>
              </a:rPr>
              <a:t>Dysfonction d'organe dominante </a:t>
            </a:r>
          </a:p>
          <a:p>
            <a:r>
              <a:rPr lang="fr-FR" sz="1600" dirty="0">
                <a:latin typeface="+mn-lt"/>
              </a:rPr>
              <a:t>PEC et TTT </a:t>
            </a:r>
            <a:r>
              <a:rPr lang="fr-FR" sz="1600" dirty="0"/>
              <a:t>≠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DBBAE953-1072-F0C5-8702-CA68B6EF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4B015A-042B-B395-6B92-8DBFF10A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21" b="12165"/>
          <a:stretch>
            <a:fillRect/>
          </a:stretch>
        </p:blipFill>
        <p:spPr>
          <a:xfrm>
            <a:off x="1926000" y="560716"/>
            <a:ext cx="5292000" cy="13370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C20595-5B10-76FF-40E4-0BA2605BC8BF}"/>
              </a:ext>
            </a:extLst>
          </p:cNvPr>
          <p:cNvSpPr txBox="1"/>
          <p:nvPr/>
        </p:nvSpPr>
        <p:spPr>
          <a:xfrm>
            <a:off x="5739710" y="4792593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latin typeface="+mn-lt"/>
                <a:cs typeface="Times New Roman" panose="02020603050405020304" pitchFamily="18" charset="0"/>
              </a:rPr>
              <a:t>Contou</a:t>
            </a:r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 et al., </a:t>
            </a:r>
            <a:r>
              <a:rPr lang="fr-FR" i="1" dirty="0">
                <a:latin typeface="+mn-lt"/>
                <a:cs typeface="Times New Roman" panose="02020603050405020304" pitchFamily="18" charset="0"/>
              </a:rPr>
              <a:t>ICM</a:t>
            </a:r>
            <a:r>
              <a:rPr lang="fr-FR" sz="1400" i="1" noProof="0" dirty="0">
                <a:latin typeface="+mn-lt"/>
                <a:cs typeface="Times New Roman" panose="02020603050405020304" pitchFamily="18" charset="0"/>
              </a:rPr>
              <a:t>, 2026</a:t>
            </a:r>
            <a:r>
              <a:rPr lang="fr-FR" sz="1400" noProof="0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174336-7A8C-D799-7D71-5FC96687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00" y="1897729"/>
            <a:ext cx="5868000" cy="29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11DB81CF-9669-04CA-A5C6-D6A75242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. 2">
            <a:extLst>
              <a:ext uri="{FF2B5EF4-FFF2-40B4-BE49-F238E27FC236}">
                <a16:creationId xmlns:a16="http://schemas.microsoft.com/office/drawing/2014/main" id="{41AF558C-974F-F9E0-D77E-60D5B9CE3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3"/>
          <a:stretch>
            <a:fillRect/>
          </a:stretch>
        </p:blipFill>
        <p:spPr bwMode="auto">
          <a:xfrm>
            <a:off x="4968000" y="776758"/>
            <a:ext cx="4176000" cy="34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4F760D-3A90-3527-DC74-AF7966CC777F}"/>
              </a:ext>
            </a:extLst>
          </p:cNvPr>
          <p:cNvSpPr txBox="1"/>
          <p:nvPr/>
        </p:nvSpPr>
        <p:spPr>
          <a:xfrm>
            <a:off x="7543917" y="4058966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Zhang</a:t>
            </a:r>
            <a:r>
              <a:rPr lang="fr-FR" sz="1400" dirty="0">
                <a:latin typeface="+mn-lt"/>
              </a:rPr>
              <a:t>, AIC, 2026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09155D-A5AB-5A1E-4A71-07B888ABEE46}"/>
              </a:ext>
            </a:extLst>
          </p:cNvPr>
          <p:cNvSpPr txBox="1"/>
          <p:nvPr/>
        </p:nvSpPr>
        <p:spPr>
          <a:xfrm>
            <a:off x="1789828" y="4370671"/>
            <a:ext cx="556434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+mn-lt"/>
              </a:rPr>
              <a:t>Du bundle unique à la prescription personnalisée</a:t>
            </a:r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FAD8D1A-3226-E4D2-D3A8-49A7A007AEBB}"/>
              </a:ext>
            </a:extLst>
          </p:cNvPr>
          <p:cNvSpPr txBox="1"/>
          <p:nvPr/>
        </p:nvSpPr>
        <p:spPr>
          <a:xfrm>
            <a:off x="370958" y="1848475"/>
            <a:ext cx="4152099" cy="954107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n-lt"/>
              </a:rPr>
              <a:t>Le sepsis : une population, des maladies</a:t>
            </a:r>
          </a:p>
          <a:p>
            <a:r>
              <a:rPr lang="fr-FR" sz="1600" b="1" dirty="0">
                <a:latin typeface="+mn-lt"/>
              </a:rPr>
              <a:t>Evolution dans le temps</a:t>
            </a:r>
            <a:r>
              <a:rPr lang="fr-FR" sz="1600" dirty="0">
                <a:latin typeface="+mn-lt"/>
              </a:rPr>
              <a:t> (J1→J3→J7→J14)</a:t>
            </a:r>
          </a:p>
          <a:p>
            <a:r>
              <a:rPr lang="fr-FR" sz="1600" dirty="0" err="1">
                <a:latin typeface="+mn-lt"/>
              </a:rPr>
              <a:t>Targeted</a:t>
            </a:r>
            <a:r>
              <a:rPr lang="fr-FR" sz="1600" dirty="0">
                <a:latin typeface="+mn-lt"/>
              </a:rPr>
              <a:t> </a:t>
            </a:r>
            <a:r>
              <a:rPr lang="fr-FR" sz="1600" dirty="0" err="1">
                <a:latin typeface="+mn-lt"/>
              </a:rPr>
              <a:t>therapy</a:t>
            </a:r>
            <a:endParaRPr lang="fr-FR" sz="1600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445468-0E71-8489-E3BE-1DCD7ABF3ED5}"/>
              </a:ext>
            </a:extLst>
          </p:cNvPr>
          <p:cNvSpPr txBox="1"/>
          <p:nvPr/>
        </p:nvSpPr>
        <p:spPr>
          <a:xfrm>
            <a:off x="241540" y="602110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Du syndrome aux phénotypes</a:t>
            </a:r>
          </a:p>
        </p:txBody>
      </p:sp>
    </p:spTree>
    <p:extLst>
      <p:ext uri="{BB962C8B-B14F-4D97-AF65-F5344CB8AC3E}">
        <p14:creationId xmlns:p14="http://schemas.microsoft.com/office/powerpoint/2010/main" val="146572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FF0599BC-687A-C119-510A-9D227C7C5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04EB9D-19C7-A828-BCE6-791FA34B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82" r="9327"/>
          <a:stretch>
            <a:fillRect/>
          </a:stretch>
        </p:blipFill>
        <p:spPr>
          <a:xfrm>
            <a:off x="0" y="536412"/>
            <a:ext cx="4502988" cy="44776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1DF7AF-3BEA-9C87-8146-596EF222C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00" y="702428"/>
            <a:ext cx="4824000" cy="15280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3ABDA3-B023-F900-D8D6-18DB3FFFFA08}"/>
              </a:ext>
            </a:extLst>
          </p:cNvPr>
          <p:cNvSpPr txBox="1"/>
          <p:nvPr/>
        </p:nvSpPr>
        <p:spPr>
          <a:xfrm>
            <a:off x="4647935" y="3333727"/>
            <a:ext cx="4168129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</a:rPr>
              <a:t>Biomarqueur idéal aux urgences :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  <a:latin typeface="+mn-lt"/>
              </a:rPr>
              <a:t>Prédictif et précoce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6C45CE-8766-7D7B-6DE3-8AC0F39982A1}"/>
              </a:ext>
            </a:extLst>
          </p:cNvPr>
          <p:cNvSpPr txBox="1"/>
          <p:nvPr/>
        </p:nvSpPr>
        <p:spPr>
          <a:xfrm>
            <a:off x="7957983" y="215379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n-lt"/>
              </a:rPr>
              <a:t>Povoa</a:t>
            </a:r>
            <a:r>
              <a:rPr lang="fr-FR" sz="1400" dirty="0">
                <a:latin typeface="+mn-lt"/>
              </a:rPr>
              <a:t>, ICM, 2022</a:t>
            </a:r>
          </a:p>
        </p:txBody>
      </p:sp>
    </p:spTree>
    <p:extLst>
      <p:ext uri="{BB962C8B-B14F-4D97-AF65-F5344CB8AC3E}">
        <p14:creationId xmlns:p14="http://schemas.microsoft.com/office/powerpoint/2010/main" val="139931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AE49CDBE-0406-FDAF-2B4F-98CCB2649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2C55F8D-22DB-99D2-CC5C-45E6C3B0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9" t="16831" r="4074" b="6384"/>
          <a:stretch>
            <a:fillRect/>
          </a:stretch>
        </p:blipFill>
        <p:spPr>
          <a:xfrm>
            <a:off x="1270331" y="1000665"/>
            <a:ext cx="6603336" cy="3888000"/>
          </a:xfrm>
          <a:prstGeom prst="rect">
            <a:avLst/>
          </a:prstGeom>
          <a:ln w="28575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E0F0BB-AE62-390F-F993-4B0EB6B926B7}"/>
              </a:ext>
            </a:extLst>
          </p:cNvPr>
          <p:cNvSpPr txBox="1"/>
          <p:nvPr/>
        </p:nvSpPr>
        <p:spPr>
          <a:xfrm>
            <a:off x="5490830" y="4835723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+mn-lt"/>
              </a:rPr>
              <a:t>Llitjos</a:t>
            </a:r>
            <a:r>
              <a:rPr lang="fr-FR" sz="1400" dirty="0">
                <a:latin typeface="+mn-lt"/>
              </a:rPr>
              <a:t>, Crit Care,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160B7F-3848-4572-7CBA-68A8B84F1E9B}"/>
              </a:ext>
            </a:extLst>
          </p:cNvPr>
          <p:cNvSpPr txBox="1"/>
          <p:nvPr/>
        </p:nvSpPr>
        <p:spPr>
          <a:xfrm>
            <a:off x="3766330" y="477445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n-lt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9738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B12DDD64-8698-97EC-FA93-F54B4EF8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C977CCC-1BD1-B012-1E7A-969D7363C844}"/>
              </a:ext>
            </a:extLst>
          </p:cNvPr>
          <p:cNvSpPr txBox="1"/>
          <p:nvPr/>
        </p:nvSpPr>
        <p:spPr>
          <a:xfrm>
            <a:off x="153554" y="4149305"/>
            <a:ext cx="8712642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Le sepsis sera la première maladie aiguë gérée en médecine de précision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72FDA2-4331-1662-43E5-8438C5D9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87" y="550004"/>
            <a:ext cx="5602705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DB2954-7BE7-634B-885A-FC3B5CBBE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98" y="1450004"/>
            <a:ext cx="6266282" cy="252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D7ED5D-982F-1829-363D-68362A6AB9CE}"/>
              </a:ext>
            </a:extLst>
          </p:cNvPr>
          <p:cNvSpPr txBox="1"/>
          <p:nvPr/>
        </p:nvSpPr>
        <p:spPr>
          <a:xfrm>
            <a:off x="3290880" y="3726138"/>
            <a:ext cx="12811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</a:rPr>
              <a:t>Minieri, J Clin </a:t>
            </a:r>
            <a:r>
              <a:rPr lang="fr-FR" sz="1000" dirty="0" err="1">
                <a:latin typeface="+mn-lt"/>
              </a:rPr>
              <a:t>Lab</a:t>
            </a:r>
            <a:r>
              <a:rPr lang="fr-FR" sz="1000" dirty="0">
                <a:latin typeface="+mn-lt"/>
              </a:rPr>
              <a:t> Med, 2025</a:t>
            </a:r>
          </a:p>
        </p:txBody>
      </p:sp>
    </p:spTree>
    <p:extLst>
      <p:ext uri="{BB962C8B-B14F-4D97-AF65-F5344CB8AC3E}">
        <p14:creationId xmlns:p14="http://schemas.microsoft.com/office/powerpoint/2010/main" val="359991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313D4CFD-5961-14EA-6CA4-FB72748D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F12A230-D3C6-0913-4B73-FFB410C5276C}"/>
              </a:ext>
            </a:extLst>
          </p:cNvPr>
          <p:cNvSpPr txBox="1"/>
          <p:nvPr/>
        </p:nvSpPr>
        <p:spPr>
          <a:xfrm>
            <a:off x="2835759" y="4534991"/>
            <a:ext cx="3884237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+mn-lt"/>
              </a:rPr>
              <a:t>Déterminant pronostique majeur</a:t>
            </a:r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087786-3103-E14E-275E-72224A27A002}"/>
              </a:ext>
            </a:extLst>
          </p:cNvPr>
          <p:cNvSpPr txBox="1"/>
          <p:nvPr/>
        </p:nvSpPr>
        <p:spPr>
          <a:xfrm>
            <a:off x="7405777" y="1008617"/>
            <a:ext cx="14157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+mn-lt"/>
              </a:rPr>
              <a:t>Kaeppeli, Ann Emerg Med,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CE2C3E-5EB9-5C26-6DFB-D4A57F38E086}"/>
              </a:ext>
            </a:extLst>
          </p:cNvPr>
          <p:cNvSpPr txBox="1"/>
          <p:nvPr/>
        </p:nvSpPr>
        <p:spPr>
          <a:xfrm>
            <a:off x="3965103" y="580962"/>
            <a:ext cx="1213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n-lt"/>
              </a:rPr>
              <a:t>FRAGILITE</a:t>
            </a:r>
          </a:p>
        </p:txBody>
      </p:sp>
      <p:pic>
        <p:nvPicPr>
          <p:cNvPr id="2050" name="Picture 2" descr="Frailty - RCEMLearning">
            <a:extLst>
              <a:ext uri="{FF2B5EF4-FFF2-40B4-BE49-F238E27FC236}">
                <a16:creationId xmlns:a16="http://schemas.microsoft.com/office/drawing/2014/main" id="{D7DDFF71-6415-5CAE-D0BF-8F0B79BB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" y="1205804"/>
            <a:ext cx="4724079" cy="3132000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alidation of the Clinical Frailty Scale for Prediction of Thirty-Day  Mortality in the Emergency Department - ScienceDirect">
            <a:extLst>
              <a:ext uri="{FF2B5EF4-FFF2-40B4-BE49-F238E27FC236}">
                <a16:creationId xmlns:a16="http://schemas.microsoft.com/office/drawing/2014/main" id="{304F6637-7AE9-252E-3FA1-62EE3512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95" y="1205804"/>
            <a:ext cx="3390143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5A1C46CD-8767-6467-BDBC-A3829B798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CC79ECF-6FCF-9965-7A1F-3A45A0BECE10}"/>
              </a:ext>
            </a:extLst>
          </p:cNvPr>
          <p:cNvSpPr txBox="1"/>
          <p:nvPr/>
        </p:nvSpPr>
        <p:spPr>
          <a:xfrm>
            <a:off x="4017432" y="459907"/>
            <a:ext cx="91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Sepsis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A3B8A79-5DB4-781E-749E-EF05B22697B2}"/>
              </a:ext>
            </a:extLst>
          </p:cNvPr>
          <p:cNvGrpSpPr>
            <a:grpSpLocks noChangeAspect="1"/>
          </p:cNvGrpSpPr>
          <p:nvPr/>
        </p:nvGrpSpPr>
        <p:grpSpPr>
          <a:xfrm>
            <a:off x="112143" y="999467"/>
            <a:ext cx="2111404" cy="2736000"/>
            <a:chOff x="457200" y="1280160"/>
            <a:chExt cx="2681478" cy="34747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CBF63-B10D-B1A4-6126-29165E1E73A4}"/>
                </a:ext>
              </a:extLst>
            </p:cNvPr>
            <p:cNvSpPr/>
            <p:nvPr/>
          </p:nvSpPr>
          <p:spPr>
            <a:xfrm>
              <a:off x="457200" y="1280160"/>
              <a:ext cx="2681478" cy="3474720"/>
            </a:xfrm>
            <a:prstGeom prst="rect">
              <a:avLst/>
            </a:prstGeom>
            <a:solidFill>
              <a:srgbClr val="F4F6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E4ADB6-6140-77B6-EC6F-733B54EE19A0}"/>
                </a:ext>
              </a:extLst>
            </p:cNvPr>
            <p:cNvSpPr/>
            <p:nvPr/>
          </p:nvSpPr>
          <p:spPr>
            <a:xfrm>
              <a:off x="457200" y="1280160"/>
              <a:ext cx="2681478" cy="109728"/>
            </a:xfrm>
            <a:prstGeom prst="rect">
              <a:avLst/>
            </a:prstGeom>
            <a:solidFill>
              <a:srgbClr val="E83A3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683A3E6-F018-34A1-D894-11C81DC132E1}"/>
                </a:ext>
              </a:extLst>
            </p:cNvPr>
            <p:cNvSpPr txBox="1"/>
            <p:nvPr/>
          </p:nvSpPr>
          <p:spPr>
            <a:xfrm>
              <a:off x="457200" y="1828800"/>
              <a:ext cx="2681478" cy="899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sz="4000" b="1" i="0" dirty="0">
                  <a:solidFill>
                    <a:srgbClr val="E83A3A"/>
                  </a:solidFill>
                </a:rPr>
                <a:t>7</a:t>
              </a:r>
              <a:r>
                <a:rPr lang="fr-FR" sz="4000" b="1" i="0" dirty="0">
                  <a:solidFill>
                    <a:srgbClr val="E83A3A"/>
                  </a:solidFill>
                </a:rPr>
                <a:t>0</a:t>
              </a:r>
              <a:r>
                <a:rPr sz="4000" b="1" i="0" dirty="0">
                  <a:solidFill>
                    <a:srgbClr val="E83A3A"/>
                  </a:solidFill>
                </a:rPr>
                <a:t>0 000</a:t>
              </a: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5026A16-938D-23B2-B98F-1C80EBE2CAC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57200" y="3246714"/>
              <a:ext cx="2681478" cy="429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>
                  <a:solidFill>
                    <a:srgbClr val="2C2C2C"/>
                  </a:solidFill>
                  <a:latin typeface="+mn-lt"/>
                </a:rPr>
                <a:t>D</a:t>
              </a:r>
              <a:r>
                <a:rPr sz="1600" b="0" i="0" dirty="0" err="1">
                  <a:solidFill>
                    <a:srgbClr val="2C2C2C"/>
                  </a:solidFill>
                  <a:latin typeface="+mn-lt"/>
                </a:rPr>
                <a:t>écès</a:t>
              </a:r>
              <a:r>
                <a:rPr sz="1600" b="0" i="0" dirty="0">
                  <a:solidFill>
                    <a:srgbClr val="2C2C2C"/>
                  </a:solidFill>
                  <a:latin typeface="+mn-lt"/>
                </a:rPr>
                <a:t>/an </a:t>
              </a:r>
              <a:r>
                <a:rPr sz="1600" b="0" i="0" dirty="0" err="1">
                  <a:solidFill>
                    <a:srgbClr val="2C2C2C"/>
                  </a:solidFill>
                  <a:latin typeface="+mn-lt"/>
                </a:rPr>
                <a:t>en</a:t>
              </a:r>
              <a:r>
                <a:rPr sz="1600" b="0" i="0" dirty="0">
                  <a:solidFill>
                    <a:srgbClr val="2C2C2C"/>
                  </a:solidFill>
                  <a:latin typeface="+mn-lt"/>
                </a:rPr>
                <a:t> Europe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1297D53-5C02-10A0-0602-5801C351C67B}"/>
              </a:ext>
            </a:extLst>
          </p:cNvPr>
          <p:cNvGrpSpPr>
            <a:grpSpLocks noChangeAspect="1"/>
          </p:cNvGrpSpPr>
          <p:nvPr/>
        </p:nvGrpSpPr>
        <p:grpSpPr>
          <a:xfrm>
            <a:off x="2361437" y="999467"/>
            <a:ext cx="2111395" cy="2736000"/>
            <a:chOff x="3275837" y="1280160"/>
            <a:chExt cx="2681479" cy="34747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BEE749-408E-DD46-B289-F76A71F66395}"/>
                </a:ext>
              </a:extLst>
            </p:cNvPr>
            <p:cNvSpPr/>
            <p:nvPr/>
          </p:nvSpPr>
          <p:spPr>
            <a:xfrm>
              <a:off x="3275838" y="1280160"/>
              <a:ext cx="2681478" cy="3474720"/>
            </a:xfrm>
            <a:prstGeom prst="rect">
              <a:avLst/>
            </a:prstGeom>
            <a:solidFill>
              <a:srgbClr val="F4F6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CDD520-8EF9-84DB-13D5-6D9DE346170B}"/>
                </a:ext>
              </a:extLst>
            </p:cNvPr>
            <p:cNvSpPr/>
            <p:nvPr/>
          </p:nvSpPr>
          <p:spPr>
            <a:xfrm>
              <a:off x="3275838" y="1280160"/>
              <a:ext cx="2681478" cy="109728"/>
            </a:xfrm>
            <a:prstGeom prst="rect">
              <a:avLst/>
            </a:prstGeom>
            <a:solidFill>
              <a:srgbClr val="1E27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E4BC3650-BA9C-09F7-2EBB-8143F4B8E662}"/>
                </a:ext>
              </a:extLst>
            </p:cNvPr>
            <p:cNvSpPr txBox="1"/>
            <p:nvPr/>
          </p:nvSpPr>
          <p:spPr>
            <a:xfrm>
              <a:off x="3275838" y="1828800"/>
              <a:ext cx="2681478" cy="899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sz="4000" b="1" i="0" dirty="0">
                  <a:solidFill>
                    <a:srgbClr val="1E2761"/>
                  </a:solidFill>
                </a:rPr>
                <a:t>1h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5DA46E10-BE8C-9767-34C1-4A0B9C186CE6}"/>
                </a:ext>
              </a:extLst>
            </p:cNvPr>
            <p:cNvSpPr txBox="1"/>
            <p:nvPr/>
          </p:nvSpPr>
          <p:spPr>
            <a:xfrm>
              <a:off x="3275837" y="3129451"/>
              <a:ext cx="2681478" cy="664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2C2C2C"/>
                  </a:solidFill>
                  <a:latin typeface="+mn-lt"/>
                </a:rPr>
                <a:t>D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élai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 
pour 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initier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 les ATB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23F53C3-095B-74F0-376F-886CC08329ED}"/>
              </a:ext>
            </a:extLst>
          </p:cNvPr>
          <p:cNvGrpSpPr>
            <a:grpSpLocks noChangeAspect="1"/>
          </p:cNvGrpSpPr>
          <p:nvPr/>
        </p:nvGrpSpPr>
        <p:grpSpPr>
          <a:xfrm>
            <a:off x="4610723" y="999467"/>
            <a:ext cx="2111394" cy="2736000"/>
            <a:chOff x="6094476" y="1280160"/>
            <a:chExt cx="2681478" cy="34747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C00A0E-DB7B-B9B3-B2C4-EC1162F76403}"/>
                </a:ext>
              </a:extLst>
            </p:cNvPr>
            <p:cNvSpPr/>
            <p:nvPr/>
          </p:nvSpPr>
          <p:spPr>
            <a:xfrm>
              <a:off x="6094476" y="1280160"/>
              <a:ext cx="2681478" cy="3474720"/>
            </a:xfrm>
            <a:prstGeom prst="rect">
              <a:avLst/>
            </a:prstGeom>
            <a:solidFill>
              <a:srgbClr val="F4F6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9CBA9C-C1C8-F0BA-E220-BFFE3E0219B1}"/>
                </a:ext>
              </a:extLst>
            </p:cNvPr>
            <p:cNvSpPr/>
            <p:nvPr/>
          </p:nvSpPr>
          <p:spPr>
            <a:xfrm>
              <a:off x="6094476" y="1280160"/>
              <a:ext cx="2681478" cy="109728"/>
            </a:xfrm>
            <a:prstGeom prst="rect">
              <a:avLst/>
            </a:prstGeom>
            <a:solidFill>
              <a:srgbClr val="02809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8D199E49-9E99-46A3-385B-8AC21B9AD25B}"/>
                </a:ext>
              </a:extLst>
            </p:cNvPr>
            <p:cNvSpPr txBox="1"/>
            <p:nvPr/>
          </p:nvSpPr>
          <p:spPr>
            <a:xfrm>
              <a:off x="6094476" y="1828800"/>
              <a:ext cx="2681478" cy="1645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sz="4000" b="1" i="0">
                  <a:solidFill>
                    <a:srgbClr val="028090"/>
                  </a:solidFill>
                </a:rPr>
                <a:t>7%</a:t>
              </a: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9ED5EDC3-3F4F-6314-A6DE-9977FC060363}"/>
                </a:ext>
              </a:extLst>
            </p:cNvPr>
            <p:cNvSpPr txBox="1"/>
            <p:nvPr/>
          </p:nvSpPr>
          <p:spPr>
            <a:xfrm>
              <a:off x="6094476" y="3142475"/>
              <a:ext cx="2681478" cy="664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2C2C2C"/>
                  </a:solidFill>
                  <a:latin typeface="+mn-lt"/>
                </a:rPr>
                <a:t>M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ortalité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 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supplémentaire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
par 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heure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 de retard</a:t>
              </a:r>
              <a:r>
                <a:rPr lang="fr-FR" b="0" i="0" dirty="0">
                  <a:solidFill>
                    <a:srgbClr val="2C2C2C"/>
                  </a:solidFill>
                  <a:latin typeface="+mn-lt"/>
                </a:rPr>
                <a:t> ATB</a:t>
              </a:r>
              <a:endParaRPr b="0" i="0" dirty="0">
                <a:solidFill>
                  <a:srgbClr val="2C2C2C"/>
                </a:solidFill>
                <a:latin typeface="+mn-lt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54441C5-41B8-BD5F-9AEA-B680F5C71240}"/>
              </a:ext>
            </a:extLst>
          </p:cNvPr>
          <p:cNvGrpSpPr>
            <a:grpSpLocks noChangeAspect="1"/>
          </p:cNvGrpSpPr>
          <p:nvPr/>
        </p:nvGrpSpPr>
        <p:grpSpPr>
          <a:xfrm>
            <a:off x="6860007" y="999467"/>
            <a:ext cx="2088001" cy="2705685"/>
            <a:chOff x="8913113" y="1280160"/>
            <a:chExt cx="2681479" cy="34747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4804798-C230-CF49-61F8-9E4C8EADE30F}"/>
                </a:ext>
              </a:extLst>
            </p:cNvPr>
            <p:cNvSpPr/>
            <p:nvPr/>
          </p:nvSpPr>
          <p:spPr>
            <a:xfrm>
              <a:off x="8913114" y="1280160"/>
              <a:ext cx="2681478" cy="3474720"/>
            </a:xfrm>
            <a:prstGeom prst="rect">
              <a:avLst/>
            </a:prstGeom>
            <a:solidFill>
              <a:srgbClr val="F4F6F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C6CD78-5CAE-7F38-5971-B3C27D55D6EB}"/>
                </a:ext>
              </a:extLst>
            </p:cNvPr>
            <p:cNvSpPr/>
            <p:nvPr/>
          </p:nvSpPr>
          <p:spPr>
            <a:xfrm>
              <a:off x="8913114" y="1280160"/>
              <a:ext cx="2681478" cy="109728"/>
            </a:xfrm>
            <a:prstGeom prst="rect">
              <a:avLst/>
            </a:prstGeom>
            <a:solidFill>
              <a:srgbClr val="5E35B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390E4C9-453E-5390-CF0C-E6DDFA2985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13114" y="1828800"/>
              <a:ext cx="2681478" cy="1645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sz="4000" b="1" i="0" dirty="0">
                  <a:solidFill>
                    <a:srgbClr val="5E35B1"/>
                  </a:solidFill>
                </a:rPr>
                <a:t>30-50%</a:t>
              </a:r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BEDB9C97-7A68-3488-636E-51F67ADA6BEC}"/>
                </a:ext>
              </a:extLst>
            </p:cNvPr>
            <p:cNvSpPr txBox="1"/>
            <p:nvPr/>
          </p:nvSpPr>
          <p:spPr>
            <a:xfrm>
              <a:off x="8913113" y="3165659"/>
              <a:ext cx="2681478" cy="671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2C2C2C"/>
                  </a:solidFill>
                  <a:latin typeface="+mn-lt"/>
                </a:rPr>
                <a:t>P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atients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 </a:t>
              </a:r>
              <a:r>
                <a:rPr b="0" i="0" dirty="0" err="1">
                  <a:solidFill>
                    <a:srgbClr val="2C2C2C"/>
                  </a:solidFill>
                  <a:latin typeface="+mn-lt"/>
                </a:rPr>
                <a:t>septiques</a:t>
              </a:r>
              <a:r>
                <a:rPr b="0" i="0" dirty="0">
                  <a:solidFill>
                    <a:srgbClr val="2C2C2C"/>
                  </a:solidFill>
                  <a:latin typeface="+mn-lt"/>
                </a:rPr>
                <a:t>
aux urgences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4763D718-5952-5D20-BB2F-77E274A137F2}"/>
              </a:ext>
            </a:extLst>
          </p:cNvPr>
          <p:cNvSpPr txBox="1"/>
          <p:nvPr/>
        </p:nvSpPr>
        <p:spPr>
          <a:xfrm>
            <a:off x="587217" y="3746389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n-lt"/>
              </a:rPr>
              <a:t>Sepsis Alliance, 2023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5A2B9B8-554F-21A1-D37B-775B8284515F}"/>
              </a:ext>
            </a:extLst>
          </p:cNvPr>
          <p:cNvSpPr txBox="1"/>
          <p:nvPr/>
        </p:nvSpPr>
        <p:spPr>
          <a:xfrm>
            <a:off x="2673161" y="3746390"/>
            <a:ext cx="1555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SSC 2026 vs Freund, ICM 2025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5443546-CCF2-19D6-0608-A3F1221E1CF0}"/>
              </a:ext>
            </a:extLst>
          </p:cNvPr>
          <p:cNvSpPr txBox="1"/>
          <p:nvPr/>
        </p:nvSpPr>
        <p:spPr>
          <a:xfrm>
            <a:off x="5117997" y="3728118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Kumar, CCM 2006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E543067-CDCC-899C-D3EC-975C6A4708B5}"/>
              </a:ext>
            </a:extLst>
          </p:cNvPr>
          <p:cNvSpPr txBox="1"/>
          <p:nvPr/>
        </p:nvSpPr>
        <p:spPr>
          <a:xfrm>
            <a:off x="7405312" y="3719239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+mn-lt"/>
              </a:rPr>
              <a:t>Angus, NEJM 2013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CE54274-B68C-AE2B-39AF-245BBBCC0DDA}"/>
              </a:ext>
            </a:extLst>
          </p:cNvPr>
          <p:cNvSpPr txBox="1"/>
          <p:nvPr/>
        </p:nvSpPr>
        <p:spPr>
          <a:xfrm>
            <a:off x="1629528" y="4320412"/>
            <a:ext cx="5884944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Sepsis care starts in the Emergency </a:t>
            </a:r>
            <a:r>
              <a:rPr lang="fr-FR" sz="2800" b="1" dirty="0" err="1">
                <a:solidFill>
                  <a:srgbClr val="FF0000"/>
                </a:solidFill>
                <a:latin typeface="+mn-lt"/>
              </a:rPr>
              <a:t>Department</a:t>
            </a:r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28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33D65F8A-F75A-5289-DDBA-E2FEC02FE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BB5F97-AC87-4762-751D-06112C57DA33}"/>
              </a:ext>
            </a:extLst>
          </p:cNvPr>
          <p:cNvSpPr txBox="1"/>
          <p:nvPr/>
        </p:nvSpPr>
        <p:spPr>
          <a:xfrm>
            <a:off x="400308" y="572335"/>
            <a:ext cx="2425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n-lt"/>
              </a:rPr>
              <a:t>Marqueurs cliniques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2ECF8E-625A-80B0-565D-DD91D4ED6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0" y="1095555"/>
            <a:ext cx="2376000" cy="20496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7D3F0F-891A-F454-0334-077F9CF13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9" y="3145218"/>
            <a:ext cx="2304000" cy="18806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88BFDC-468F-B55B-3A93-857BE4E3749C}"/>
              </a:ext>
            </a:extLst>
          </p:cNvPr>
          <p:cNvSpPr txBox="1"/>
          <p:nvPr/>
        </p:nvSpPr>
        <p:spPr>
          <a:xfrm>
            <a:off x="6318030" y="572335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n-lt"/>
              </a:rPr>
              <a:t>Imagerie</a:t>
            </a:r>
          </a:p>
        </p:txBody>
      </p:sp>
      <p:pic>
        <p:nvPicPr>
          <p:cNvPr id="1026" name="Picture 2" descr="Chest CT Severity Score: An Imaging Tool for Assessing Severe COVID-19Radiology:  Cardiothoracic Imaging">
            <a:extLst>
              <a:ext uri="{FF2B5EF4-FFF2-40B4-BE49-F238E27FC236}">
                <a16:creationId xmlns:a16="http://schemas.microsoft.com/office/drawing/2014/main" id="{A5D78414-03E4-5385-B795-FF38595F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08" y="1095555"/>
            <a:ext cx="4428000" cy="24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3E3297-C859-B6B0-304A-77E7466EE1FF}"/>
              </a:ext>
            </a:extLst>
          </p:cNvPr>
          <p:cNvSpPr txBox="1"/>
          <p:nvPr/>
        </p:nvSpPr>
        <p:spPr>
          <a:xfrm>
            <a:off x="5887889" y="3528680"/>
            <a:ext cx="3207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Chest CT </a:t>
            </a:r>
            <a:r>
              <a:rPr lang="fr-FR" dirty="0" err="1">
                <a:latin typeface="+mn-lt"/>
              </a:rPr>
              <a:t>severity</a:t>
            </a:r>
            <a:r>
              <a:rPr lang="fr-FR" dirty="0">
                <a:latin typeface="+mn-lt"/>
              </a:rPr>
              <a:t> score Yang</a:t>
            </a:r>
            <a:r>
              <a:rPr lang="fr-FR" sz="1400" dirty="0">
                <a:latin typeface="+mn-lt"/>
              </a:rPr>
              <a:t>, </a:t>
            </a:r>
            <a:r>
              <a:rPr lang="fr-FR" sz="1400" dirty="0" err="1">
                <a:latin typeface="+mn-lt"/>
              </a:rPr>
              <a:t>Radiol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Cardiol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err="1">
                <a:latin typeface="+mn-lt"/>
              </a:rPr>
              <a:t>Imag</a:t>
            </a:r>
            <a:r>
              <a:rPr lang="fr-FR" sz="1400" dirty="0">
                <a:latin typeface="+mn-lt"/>
              </a:rPr>
              <a:t>, 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A9E6FF-5F98-801D-5F5A-0D55165E93F1}"/>
              </a:ext>
            </a:extLst>
          </p:cNvPr>
          <p:cNvSpPr txBox="1"/>
          <p:nvPr/>
        </p:nvSpPr>
        <p:spPr>
          <a:xfrm>
            <a:off x="0" y="483572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Haid </a:t>
            </a:r>
            <a:r>
              <a:rPr lang="fr-FR" dirty="0" err="1">
                <a:latin typeface="+mn-lt"/>
              </a:rPr>
              <a:t>Oufella</a:t>
            </a:r>
            <a:r>
              <a:rPr lang="fr-FR" sz="1400" dirty="0">
                <a:latin typeface="+mn-lt"/>
              </a:rPr>
              <a:t>, ICM, 2011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91869-7CDF-69EE-993B-B23A84A2087C}"/>
              </a:ext>
            </a:extLst>
          </p:cNvPr>
          <p:cNvSpPr txBox="1"/>
          <p:nvPr/>
        </p:nvSpPr>
        <p:spPr>
          <a:xfrm>
            <a:off x="3484775" y="4340332"/>
            <a:ext cx="3884397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+mn-lt"/>
              </a:rPr>
              <a:t>Biomarqueurs combinés </a:t>
            </a:r>
            <a:r>
              <a:rPr lang="fr-FR" sz="24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 décision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39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31FD9AC2-23F4-ABFD-BCFE-97FDA248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C3EE1C-C7A5-B67D-B58B-F0A73464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54553"/>
            <a:ext cx="7772400" cy="26343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F0D81D-9758-2F78-6A78-70C103AB9254}"/>
              </a:ext>
            </a:extLst>
          </p:cNvPr>
          <p:cNvSpPr txBox="1"/>
          <p:nvPr/>
        </p:nvSpPr>
        <p:spPr>
          <a:xfrm>
            <a:off x="6733034" y="3735058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n-lt"/>
              </a:rPr>
              <a:t>Papareddy</a:t>
            </a:r>
            <a:r>
              <a:rPr lang="fr-FR" sz="1400" dirty="0">
                <a:latin typeface="+mn-lt"/>
              </a:rPr>
              <a:t>, Crit Care,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F00E0A-FA1A-D82D-D3BE-DC65BCEFF48A}"/>
              </a:ext>
            </a:extLst>
          </p:cNvPr>
          <p:cNvSpPr txBox="1"/>
          <p:nvPr/>
        </p:nvSpPr>
        <p:spPr>
          <a:xfrm>
            <a:off x="3393632" y="580677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n-lt"/>
              </a:rPr>
              <a:t>Approches </a:t>
            </a:r>
            <a:r>
              <a:rPr lang="fr-FR" sz="2800" dirty="0" err="1">
                <a:latin typeface="+mn-lt"/>
              </a:rPr>
              <a:t>omiques</a:t>
            </a:r>
            <a:endParaRPr lang="fr-FR" sz="2800" b="1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854CE3-522C-5BBF-73EE-9F388DD26289}"/>
              </a:ext>
            </a:extLst>
          </p:cNvPr>
          <p:cNvSpPr txBox="1"/>
          <p:nvPr/>
        </p:nvSpPr>
        <p:spPr>
          <a:xfrm>
            <a:off x="2427020" y="4331990"/>
            <a:ext cx="4289957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+mn-lt"/>
              </a:rPr>
              <a:t>Mieux comprendre la réponse biologique</a:t>
            </a:r>
          </a:p>
        </p:txBody>
      </p:sp>
    </p:spTree>
    <p:extLst>
      <p:ext uri="{BB962C8B-B14F-4D97-AF65-F5344CB8AC3E}">
        <p14:creationId xmlns:p14="http://schemas.microsoft.com/office/powerpoint/2010/main" val="303212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58E1CE4F-981A-2A6D-FF69-10A1E8430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E14E11-8E8B-526F-8D9A-7522EDAC3A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68" b="3244"/>
          <a:stretch>
            <a:fillRect/>
          </a:stretch>
        </p:blipFill>
        <p:spPr>
          <a:xfrm>
            <a:off x="846000" y="638355"/>
            <a:ext cx="7452000" cy="404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2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DB5BB7F4-2102-064D-CA63-7EBF6E492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046500-1B59-5AD0-D5E0-E15C0D449C67}"/>
              </a:ext>
            </a:extLst>
          </p:cNvPr>
          <p:cNvSpPr txBox="1"/>
          <p:nvPr/>
        </p:nvSpPr>
        <p:spPr>
          <a:xfrm>
            <a:off x="3386419" y="580677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AI-</a:t>
            </a:r>
            <a:r>
              <a:rPr lang="fr-FR" sz="2800" b="1" dirty="0" err="1">
                <a:latin typeface="+mn-lt"/>
              </a:rPr>
              <a:t>Targeted</a:t>
            </a:r>
            <a:r>
              <a:rPr lang="fr-FR" sz="2800" b="1" dirty="0">
                <a:latin typeface="+mn-lt"/>
              </a:rPr>
              <a:t> Sepsis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C0C8656-DC44-1EF4-A090-8386ACCA8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07" y="1063273"/>
            <a:ext cx="3780000" cy="3499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416D4E-6B31-5E4A-8742-9461F7312FEF}"/>
              </a:ext>
            </a:extLst>
          </p:cNvPr>
          <p:cNvSpPr txBox="1"/>
          <p:nvPr/>
        </p:nvSpPr>
        <p:spPr>
          <a:xfrm>
            <a:off x="7017615" y="4408934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Abbara, </a:t>
            </a:r>
            <a:r>
              <a:rPr lang="fr-FR" dirty="0" err="1">
                <a:latin typeface="+mn-lt"/>
              </a:rPr>
              <a:t>Inf</a:t>
            </a:r>
            <a:r>
              <a:rPr lang="fr-FR" dirty="0">
                <a:latin typeface="+mn-lt"/>
              </a:rPr>
              <a:t> Dis Now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575B79-81D0-EB49-6530-4A106A3C4F6A}"/>
              </a:ext>
            </a:extLst>
          </p:cNvPr>
          <p:cNvSpPr txBox="1"/>
          <p:nvPr/>
        </p:nvSpPr>
        <p:spPr>
          <a:xfrm>
            <a:off x="593593" y="1879252"/>
            <a:ext cx="2945037" cy="1384995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n-lt"/>
              </a:rPr>
              <a:t>AI-</a:t>
            </a:r>
            <a:r>
              <a:rPr lang="fr-FR" sz="2400" b="1" dirty="0" err="1">
                <a:latin typeface="+mn-lt"/>
              </a:rPr>
              <a:t>Augmented</a:t>
            </a:r>
            <a:r>
              <a:rPr lang="fr-FR" sz="2400" b="1" dirty="0">
                <a:latin typeface="+mn-lt"/>
              </a:rPr>
              <a:t> Sepsis Care</a:t>
            </a:r>
          </a:p>
          <a:p>
            <a:r>
              <a:rPr lang="fr-FR" sz="2000" dirty="0">
                <a:latin typeface="+mn-lt"/>
              </a:rPr>
              <a:t>Intégration données multimodales</a:t>
            </a:r>
          </a:p>
          <a:p>
            <a:r>
              <a:rPr lang="fr-FR" sz="2000" dirty="0">
                <a:latin typeface="+mn-lt"/>
              </a:rPr>
              <a:t>Détection de Patterns complexes</a:t>
            </a:r>
          </a:p>
          <a:p>
            <a:r>
              <a:rPr lang="fr-FR" sz="2000" dirty="0">
                <a:latin typeface="+mn-lt"/>
              </a:rPr>
              <a:t>Modèles prédictifs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F143D9-1748-F9D4-7AE2-F4E36ACAB02D}"/>
              </a:ext>
            </a:extLst>
          </p:cNvPr>
          <p:cNvSpPr txBox="1"/>
          <p:nvPr/>
        </p:nvSpPr>
        <p:spPr>
          <a:xfrm>
            <a:off x="90673" y="4583754"/>
            <a:ext cx="6181500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+mn-lt"/>
              </a:rPr>
              <a:t>Transforme des signaux multiples en information décisionnelle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28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E95BE62C-7F0C-3EB5-F27C-998DE4F2E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982796-B23A-C3E0-0AB7-F14EED34EA4E}"/>
              </a:ext>
            </a:extLst>
          </p:cNvPr>
          <p:cNvSpPr txBox="1"/>
          <p:nvPr/>
        </p:nvSpPr>
        <p:spPr>
          <a:xfrm>
            <a:off x="3258179" y="589303"/>
            <a:ext cx="2627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+mn-lt"/>
              </a:rPr>
              <a:t>Post-sepsis syndrome</a:t>
            </a:r>
            <a:endParaRPr lang="fr-FR" sz="2800" b="1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8AF7D3-B5B1-8797-C67D-78E7E8B28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3" r="3155"/>
          <a:stretch>
            <a:fillRect/>
          </a:stretch>
        </p:blipFill>
        <p:spPr>
          <a:xfrm>
            <a:off x="4125342" y="1169199"/>
            <a:ext cx="4846130" cy="29636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F101C6-F52F-9695-E537-2EB1D6E575F6}"/>
              </a:ext>
            </a:extLst>
          </p:cNvPr>
          <p:cNvSpPr txBox="1"/>
          <p:nvPr/>
        </p:nvSpPr>
        <p:spPr>
          <a:xfrm>
            <a:off x="409322" y="2050877"/>
            <a:ext cx="2848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n-lt"/>
              </a:rPr>
              <a:t>Impact sepsis à distance</a:t>
            </a:r>
          </a:p>
          <a:p>
            <a:r>
              <a:rPr lang="fr-FR" sz="1600" b="1" dirty="0">
                <a:latin typeface="+mn-lt"/>
              </a:rPr>
              <a:t>Séquelles physiques, psy et cognitives</a:t>
            </a:r>
            <a:endParaRPr lang="fr-FR" sz="1600" dirty="0">
              <a:latin typeface="+mn-lt"/>
            </a:endParaRPr>
          </a:p>
          <a:p>
            <a:r>
              <a:rPr lang="fr-FR" sz="1600" dirty="0">
                <a:latin typeface="+mn-lt"/>
              </a:rPr>
              <a:t>Inflammation et dysfonction immunitaire</a:t>
            </a:r>
          </a:p>
          <a:p>
            <a:r>
              <a:rPr lang="fr-FR" sz="1600" dirty="0">
                <a:latin typeface="+mn-lt"/>
              </a:rPr>
              <a:t>Suivi et Biomarqueurs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4528F3-4A66-B998-F5D4-4952130B1E8E}"/>
              </a:ext>
            </a:extLst>
          </p:cNvPr>
          <p:cNvSpPr txBox="1"/>
          <p:nvPr/>
        </p:nvSpPr>
        <p:spPr>
          <a:xfrm>
            <a:off x="7518830" y="4030104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US Sepsis Alliance,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1B810C-02A9-C265-6F20-46A14CA70675}"/>
              </a:ext>
            </a:extLst>
          </p:cNvPr>
          <p:cNvSpPr txBox="1"/>
          <p:nvPr/>
        </p:nvSpPr>
        <p:spPr>
          <a:xfrm>
            <a:off x="2106421" y="4554197"/>
            <a:ext cx="493115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+mn-lt"/>
              </a:rPr>
              <a:t>Maladie dynamique aux conséquences prolongées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15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D9637528-BA7D-2C45-6369-A3518C546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B61BD4-98E1-151E-4154-57C53BB5A1BD}"/>
              </a:ext>
            </a:extLst>
          </p:cNvPr>
          <p:cNvSpPr txBox="1"/>
          <p:nvPr/>
        </p:nvSpPr>
        <p:spPr>
          <a:xfrm>
            <a:off x="898558" y="615182"/>
            <a:ext cx="7346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+mn-lt"/>
              </a:rPr>
              <a:t>Precision</a:t>
            </a:r>
            <a:r>
              <a:rPr lang="fr-FR" sz="2800" b="1" dirty="0">
                <a:latin typeface="+mn-lt"/>
              </a:rPr>
              <a:t> Medicine vs </a:t>
            </a:r>
            <a:r>
              <a:rPr lang="fr-FR" sz="2800" b="1" dirty="0" err="1">
                <a:latin typeface="+mn-lt"/>
              </a:rPr>
              <a:t>Polymathic</a:t>
            </a:r>
            <a:r>
              <a:rPr lang="fr-FR" sz="2800" b="1" dirty="0">
                <a:latin typeface="+mn-lt"/>
              </a:rPr>
              <a:t> </a:t>
            </a:r>
            <a:r>
              <a:rPr lang="fr-FR" sz="2800" b="1" dirty="0" err="1">
                <a:latin typeface="+mn-lt"/>
              </a:rPr>
              <a:t>Thinking</a:t>
            </a:r>
            <a:r>
              <a:rPr lang="fr-FR" sz="2800" b="1" dirty="0">
                <a:latin typeface="+mn-lt"/>
              </a:rPr>
              <a:t>: A </a:t>
            </a:r>
            <a:r>
              <a:rPr lang="fr-FR" sz="2800" b="1" dirty="0" err="1">
                <a:latin typeface="+mn-lt"/>
              </a:rPr>
              <a:t>Clinical</a:t>
            </a:r>
            <a:r>
              <a:rPr lang="fr-FR" sz="2800" b="1" dirty="0">
                <a:latin typeface="+mn-lt"/>
              </a:rPr>
              <a:t> </a:t>
            </a:r>
            <a:r>
              <a:rPr lang="fr-FR" sz="2800" b="1" dirty="0" err="1">
                <a:latin typeface="+mn-lt"/>
              </a:rPr>
              <a:t>Paradox</a:t>
            </a:r>
            <a:endParaRPr lang="fr-FR" sz="2800" b="1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5EE779-EBAD-172D-4D80-CF7E65CE7FA5}"/>
              </a:ext>
            </a:extLst>
          </p:cNvPr>
          <p:cNvSpPr txBox="1"/>
          <p:nvPr/>
        </p:nvSpPr>
        <p:spPr>
          <a:xfrm>
            <a:off x="66598" y="2280451"/>
            <a:ext cx="901080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+mn-lt"/>
              </a:rPr>
              <a:t>The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skill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is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in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knowing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enough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about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everything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while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keeping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the central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purpose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and </a:t>
            </a:r>
            <a:r>
              <a:rPr lang="fr-FR" sz="2000" b="1" dirty="0" err="1">
                <a:solidFill>
                  <a:srgbClr val="FF0000"/>
                </a:solidFill>
                <a:latin typeface="+mn-lt"/>
              </a:rPr>
              <a:t>humanity</a:t>
            </a:r>
            <a:r>
              <a:rPr lang="fr-FR" sz="2000" b="1" dirty="0">
                <a:solidFill>
                  <a:srgbClr val="FF0000"/>
                </a:solidFill>
                <a:latin typeface="+mn-lt"/>
              </a:rPr>
              <a:t> of care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6BDA70-BD29-BACD-ACE0-F0650FDD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91" y="1228786"/>
            <a:ext cx="4392000" cy="7241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4314E1-98B1-652C-CD31-5AB2BF7EB0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10" r="5521"/>
          <a:stretch>
            <a:fillRect/>
          </a:stretch>
        </p:blipFill>
        <p:spPr>
          <a:xfrm>
            <a:off x="5814203" y="1138402"/>
            <a:ext cx="1958197" cy="965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EB27D3-3ECB-2B8E-31BF-FDF21350F3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1" r="-1"/>
          <a:stretch>
            <a:fillRect/>
          </a:stretch>
        </p:blipFill>
        <p:spPr>
          <a:xfrm>
            <a:off x="2840296" y="2901575"/>
            <a:ext cx="3463403" cy="2026278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709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476AD93C-8F64-E389-245A-995EDDB85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sing AI to identify biomarkers that facilitate personalized medicine -  Proxzar">
            <a:extLst>
              <a:ext uri="{FF2B5EF4-FFF2-40B4-BE49-F238E27FC236}">
                <a16:creationId xmlns:a16="http://schemas.microsoft.com/office/drawing/2014/main" id="{AAE82A41-04B9-ABBB-85BB-1FABB3FF9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t="12334" r="3148"/>
          <a:stretch>
            <a:fillRect/>
          </a:stretch>
        </p:blipFill>
        <p:spPr bwMode="auto">
          <a:xfrm>
            <a:off x="2923952" y="2571750"/>
            <a:ext cx="3296094" cy="2376000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D0B3AC-42D4-EBD5-E104-36DBD5449AC6}"/>
              </a:ext>
            </a:extLst>
          </p:cNvPr>
          <p:cNvSpPr txBox="1"/>
          <p:nvPr/>
        </p:nvSpPr>
        <p:spPr>
          <a:xfrm>
            <a:off x="3234935" y="546171"/>
            <a:ext cx="2674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Take home messages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1277A9-26B0-0B27-0ACF-29EB27D56A19}"/>
              </a:ext>
            </a:extLst>
          </p:cNvPr>
          <p:cNvSpPr txBox="1"/>
          <p:nvPr/>
        </p:nvSpPr>
        <p:spPr>
          <a:xfrm>
            <a:off x="1401099" y="1220406"/>
            <a:ext cx="6341801" cy="1200329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sz="2400" b="1" dirty="0">
                <a:latin typeface="+mn-lt"/>
              </a:rPr>
              <a:t>Sepsis: maladie hétérogène et dynamique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>
                <a:latin typeface="+mn-lt"/>
              </a:rPr>
              <a:t>Intégration multimodale (ATCD, clinique, bio, imagerie, IA)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>
                <a:latin typeface="+mn-lt"/>
              </a:rPr>
              <a:t>Décision clinique: contexte, temporalité et des signaux</a:t>
            </a:r>
          </a:p>
        </p:txBody>
      </p:sp>
    </p:spTree>
    <p:extLst>
      <p:ext uri="{BB962C8B-B14F-4D97-AF65-F5344CB8AC3E}">
        <p14:creationId xmlns:p14="http://schemas.microsoft.com/office/powerpoint/2010/main" val="41986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D90F2FDC-FF87-3212-F787-66B512146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2F19BD-7EF3-3AB9-BE5F-5D5E0991A8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38"/>
          <a:stretch>
            <a:fillRect/>
          </a:stretch>
        </p:blipFill>
        <p:spPr>
          <a:xfrm>
            <a:off x="685800" y="620778"/>
            <a:ext cx="7772400" cy="11786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8F570A-994C-9937-7602-6031F808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517"/>
          <a:stretch>
            <a:fillRect/>
          </a:stretch>
        </p:blipFill>
        <p:spPr>
          <a:xfrm>
            <a:off x="129398" y="2203853"/>
            <a:ext cx="4569202" cy="1328040"/>
          </a:xfrm>
          <a:prstGeom prst="rect">
            <a:avLst/>
          </a:prstGeom>
        </p:spPr>
      </p:pic>
      <p:pic>
        <p:nvPicPr>
          <p:cNvPr id="1026" name="Picture 2" descr="Recent advances in biomarkers for detection and diagnosis of sepsis and  organ dysfunction: a comprehensive review | European Journal of Medical  Research | Springer Nature Link">
            <a:extLst>
              <a:ext uri="{FF2B5EF4-FFF2-40B4-BE49-F238E27FC236}">
                <a16:creationId xmlns:a16="http://schemas.microsoft.com/office/drawing/2014/main" id="{60880B46-1C6B-CC59-C323-3B65B239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69" y="1682394"/>
            <a:ext cx="3058616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E8DE86-A57E-6379-E4A6-842D65C96FEB}"/>
              </a:ext>
            </a:extLst>
          </p:cNvPr>
          <p:cNvSpPr txBox="1"/>
          <p:nvPr/>
        </p:nvSpPr>
        <p:spPr>
          <a:xfrm>
            <a:off x="6228823" y="3986636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Chen et al. </a:t>
            </a:r>
            <a:r>
              <a:rPr lang="fr-FR" dirty="0" err="1">
                <a:latin typeface="+mn-lt"/>
              </a:rPr>
              <a:t>Eur</a:t>
            </a:r>
            <a:r>
              <a:rPr lang="fr-FR" dirty="0">
                <a:latin typeface="+mn-lt"/>
              </a:rPr>
              <a:t> J Med </a:t>
            </a:r>
            <a:r>
              <a:rPr lang="fr-FR" dirty="0" err="1">
                <a:latin typeface="+mn-lt"/>
              </a:rPr>
              <a:t>Res</a:t>
            </a:r>
            <a:r>
              <a:rPr lang="fr-FR" dirty="0">
                <a:latin typeface="+mn-lt"/>
              </a:rPr>
              <a:t>,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24179B-CAF2-BB52-09F8-60BAC33DB5E1}"/>
              </a:ext>
            </a:extLst>
          </p:cNvPr>
          <p:cNvSpPr txBox="1"/>
          <p:nvPr/>
        </p:nvSpPr>
        <p:spPr>
          <a:xfrm>
            <a:off x="3914721" y="3498384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SSC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715146-45D2-6368-2DCF-A1FF7601E035}"/>
              </a:ext>
            </a:extLst>
          </p:cNvPr>
          <p:cNvSpPr txBox="1"/>
          <p:nvPr/>
        </p:nvSpPr>
        <p:spPr>
          <a:xfrm>
            <a:off x="2523165" y="4388206"/>
            <a:ext cx="4350871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+mn-lt"/>
              </a:rPr>
              <a:t>Treat the patient, not the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biomarker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!</a:t>
            </a:r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80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E1C401-9C33-46E1-60ED-B283A5327E73}"/>
              </a:ext>
            </a:extLst>
          </p:cNvPr>
          <p:cNvSpPr txBox="1"/>
          <p:nvPr/>
        </p:nvSpPr>
        <p:spPr>
          <a:xfrm>
            <a:off x="0" y="517585"/>
            <a:ext cx="611577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800" b="1" dirty="0">
                <a:latin typeface="+mn-lt"/>
              </a:rPr>
              <a:t>Biomarqueurs en MU</a:t>
            </a:r>
          </a:p>
          <a:p>
            <a:pPr lvl="2" algn="just"/>
            <a:r>
              <a:rPr lang="fr-FR" sz="2000" dirty="0">
                <a:latin typeface="+mn-lt"/>
              </a:rPr>
              <a:t>Paramètre biologique mesurable</a:t>
            </a:r>
          </a:p>
          <a:p>
            <a:pPr lvl="1" algn="just"/>
            <a:r>
              <a:rPr lang="fr-FR" sz="2000" dirty="0">
                <a:latin typeface="+mn-lt"/>
              </a:rPr>
              <a:t>Reflète un processus physiopathologique, une atteinte ou une réponse </a:t>
            </a:r>
          </a:p>
          <a:p>
            <a:pPr lvl="1" algn="ctr"/>
            <a:r>
              <a:rPr lang="fr-FR" sz="2000" b="1" dirty="0">
                <a:solidFill>
                  <a:srgbClr val="FF0000"/>
                </a:solidFill>
                <a:latin typeface="+mn-lt"/>
              </a:rPr>
              <a:t>Diagnostique, Pronostique , stratification du risque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fr-FR" sz="2800" b="1" dirty="0">
                <a:latin typeface="+mn-lt"/>
              </a:rPr>
              <a:t>Ce qu’un biomarqueur peut faire aux urgences</a:t>
            </a:r>
          </a:p>
          <a:p>
            <a:pPr lvl="1" algn="just"/>
            <a:r>
              <a:rPr lang="fr-FR" sz="2000" dirty="0">
                <a:latin typeface="+mn-lt"/>
              </a:rPr>
              <a:t>Réduire l’incertitude diagnostique</a:t>
            </a:r>
          </a:p>
          <a:p>
            <a:pPr lvl="1" algn="just"/>
            <a:r>
              <a:rPr lang="fr-FR" sz="2000" dirty="0">
                <a:latin typeface="+mn-lt"/>
              </a:rPr>
              <a:t>Stratifier le risque </a:t>
            </a:r>
          </a:p>
          <a:p>
            <a:pPr lvl="1" algn="just"/>
            <a:r>
              <a:rPr lang="fr-FR" sz="2000" dirty="0">
                <a:latin typeface="+mn-lt"/>
              </a:rPr>
              <a:t>Orienter la prise en charge + Suivi évolutif</a:t>
            </a:r>
          </a:p>
        </p:txBody>
      </p:sp>
      <p:pic>
        <p:nvPicPr>
          <p:cNvPr id="3" name="Picture 2" descr="Biomarkers process cycle explanation for patient healthcare outline diagram. Labeled educational blood or tissue specimen testing steps with identification and personal treatment vector illustration. Biomarkers vectors">
            <a:extLst>
              <a:ext uri="{FF2B5EF4-FFF2-40B4-BE49-F238E27FC236}">
                <a16:creationId xmlns:a16="http://schemas.microsoft.com/office/drawing/2014/main" id="{77C8B62C-F8F9-FEB8-9717-315B6C7A3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t="8997" r="4560" b="2897"/>
          <a:stretch>
            <a:fillRect/>
          </a:stretch>
        </p:blipFill>
        <p:spPr bwMode="auto">
          <a:xfrm>
            <a:off x="6084000" y="1436928"/>
            <a:ext cx="3060000" cy="29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7E8C97-A076-DB3C-5B1B-7131C5F98486}"/>
              </a:ext>
            </a:extLst>
          </p:cNvPr>
          <p:cNvSpPr txBox="1"/>
          <p:nvPr/>
        </p:nvSpPr>
        <p:spPr>
          <a:xfrm>
            <a:off x="755815" y="3820180"/>
            <a:ext cx="4604146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Intégration au raisonnement clinique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A1D3CB75-642A-07D3-5AAB-9C29023E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principal features of an ideal biomarker. | Download Scientific Diagram">
            <a:extLst>
              <a:ext uri="{FF2B5EF4-FFF2-40B4-BE49-F238E27FC236}">
                <a16:creationId xmlns:a16="http://schemas.microsoft.com/office/drawing/2014/main" id="{EAC00CE8-16FE-54F6-3188-2485F2D3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106" y="855788"/>
            <a:ext cx="3420000" cy="343192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122E7C5-C408-EAC5-31D5-0D434DFB51A3}"/>
              </a:ext>
            </a:extLst>
          </p:cNvPr>
          <p:cNvSpPr txBox="1"/>
          <p:nvPr/>
        </p:nvSpPr>
        <p:spPr>
          <a:xfrm>
            <a:off x="94894" y="621409"/>
            <a:ext cx="40879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Ce qu’un biomarqueur ne fait pas</a:t>
            </a:r>
          </a:p>
          <a:p>
            <a:endParaRPr lang="fr-FR" sz="2800" b="1" dirty="0">
              <a:latin typeface="+mn-lt"/>
            </a:endParaRPr>
          </a:p>
          <a:p>
            <a:endParaRPr lang="fr-FR" sz="2800" dirty="0"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57B32B-5B34-9C4A-95B6-A50EAF61C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94" y="1083074"/>
            <a:ext cx="5272597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 dirty="0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800" dirty="0">
                <a:solidFill>
                  <a:schemeClr val="bg1">
                    <a:lumMod val="10000"/>
                  </a:schemeClr>
                </a:solidFill>
              </a:rPr>
              <a:t>❌ Poser un diagnostic à lui seul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800" dirty="0">
                <a:solidFill>
                  <a:schemeClr val="bg1">
                    <a:lumMod val="10000"/>
                  </a:schemeClr>
                </a:solidFill>
              </a:rPr>
              <a:t>❌ Se substituer à l’examen clinique ou à l’ECG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800" dirty="0">
                <a:solidFill>
                  <a:schemeClr val="bg1">
                    <a:lumMod val="10000"/>
                  </a:schemeClr>
                </a:solidFill>
              </a:rPr>
              <a:t>❌ Décider automatiquement d’une hospitalisation ou d’un traitement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8BB62F-F2E3-8FBC-6BD3-98FEE23BD2A5}"/>
              </a:ext>
            </a:extLst>
          </p:cNvPr>
          <p:cNvSpPr txBox="1"/>
          <p:nvPr/>
        </p:nvSpPr>
        <p:spPr>
          <a:xfrm>
            <a:off x="3179631" y="4384298"/>
            <a:ext cx="2784737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  <a:latin typeface="+mn-lt"/>
              </a:rPr>
              <a:t>CLINICAL DECISION MAKING</a:t>
            </a:r>
          </a:p>
        </p:txBody>
      </p:sp>
      <p:pic>
        <p:nvPicPr>
          <p:cNvPr id="8" name="Picture 3" descr="3+ Thousand Clinical Decision Icon Royalty-Free Images, Stock Photos &amp;  Pictures | Shutterstock">
            <a:extLst>
              <a:ext uri="{FF2B5EF4-FFF2-40B4-BE49-F238E27FC236}">
                <a16:creationId xmlns:a16="http://schemas.microsoft.com/office/drawing/2014/main" id="{01869563-B637-3924-3321-965A9AD32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9918" r="10000" b="17912"/>
          <a:stretch>
            <a:fillRect/>
          </a:stretch>
        </p:blipFill>
        <p:spPr bwMode="auto">
          <a:xfrm>
            <a:off x="428883" y="2337370"/>
            <a:ext cx="3420000" cy="112476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94B8930F-BD9D-28F9-0AF7-BB6F52BA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omarkers in the clinical management timeframe: key requirements &amp;... |  Download Scientific Diagram">
            <a:extLst>
              <a:ext uri="{FF2B5EF4-FFF2-40B4-BE49-F238E27FC236}">
                <a16:creationId xmlns:a16="http://schemas.microsoft.com/office/drawing/2014/main" id="{F209B237-7287-CB2A-E983-B6E5425B3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t="10040" r="9648"/>
          <a:stretch>
            <a:fillRect/>
          </a:stretch>
        </p:blipFill>
        <p:spPr bwMode="auto">
          <a:xfrm>
            <a:off x="104606" y="1095555"/>
            <a:ext cx="7272000" cy="320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E09C57-CEDE-601A-9C4E-682739481058}"/>
              </a:ext>
            </a:extLst>
          </p:cNvPr>
          <p:cNvSpPr txBox="1"/>
          <p:nvPr/>
        </p:nvSpPr>
        <p:spPr>
          <a:xfrm>
            <a:off x="6016464" y="4262686"/>
            <a:ext cx="136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+mn-lt"/>
              </a:rPr>
              <a:t>Llitjos</a:t>
            </a:r>
            <a:r>
              <a:rPr lang="fr-FR" sz="1400" dirty="0">
                <a:latin typeface="+mn-lt"/>
              </a:rPr>
              <a:t>, Crit Care, 2024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E6308D-FF7F-8B95-61FE-840D9C67B19C}"/>
              </a:ext>
            </a:extLst>
          </p:cNvPr>
          <p:cNvSpPr txBox="1"/>
          <p:nvPr/>
        </p:nvSpPr>
        <p:spPr>
          <a:xfrm>
            <a:off x="3085853" y="452259"/>
            <a:ext cx="29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n-lt"/>
              </a:rPr>
              <a:t>Trajectoire hospitalière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E92425-0BD3-5613-FA50-08375054BEE7}"/>
              </a:ext>
            </a:extLst>
          </p:cNvPr>
          <p:cNvSpPr txBox="1"/>
          <p:nvPr/>
        </p:nvSpPr>
        <p:spPr>
          <a:xfrm>
            <a:off x="7673314" y="1833086"/>
            <a:ext cx="1186542" cy="1477328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>
                <a:latin typeface="+mn-lt"/>
              </a:rPr>
              <a:t>Biomarkers</a:t>
            </a:r>
            <a:endParaRPr lang="fr-FR" sz="2000" b="1" dirty="0">
              <a:latin typeface="+mn-lt"/>
            </a:endParaRPr>
          </a:p>
          <a:p>
            <a:pPr algn="ctr"/>
            <a:r>
              <a:rPr lang="fr-FR" dirty="0">
                <a:latin typeface="+mn-lt"/>
              </a:rPr>
              <a:t>Triage - screening</a:t>
            </a:r>
          </a:p>
          <a:p>
            <a:pPr algn="ctr"/>
            <a:r>
              <a:rPr lang="fr-FR" dirty="0">
                <a:latin typeface="+mn-lt"/>
              </a:rPr>
              <a:t>Prédire la gravité</a:t>
            </a:r>
          </a:p>
          <a:p>
            <a:pPr algn="ctr"/>
            <a:r>
              <a:rPr lang="fr-FR" dirty="0">
                <a:latin typeface="+mn-lt"/>
              </a:rPr>
              <a:t>Profiling</a:t>
            </a:r>
          </a:p>
          <a:p>
            <a:pPr algn="ctr"/>
            <a:r>
              <a:rPr lang="fr-FR" dirty="0">
                <a:latin typeface="+mn-lt"/>
              </a:rPr>
              <a:t>Complications</a:t>
            </a:r>
          </a:p>
          <a:p>
            <a:pPr algn="ctr"/>
            <a:r>
              <a:rPr lang="fr-FR" dirty="0">
                <a:latin typeface="+mn-lt"/>
              </a:rPr>
              <a:t>Suivi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67D4B6-F528-817B-183D-084AA8BB5E13}"/>
              </a:ext>
            </a:extLst>
          </p:cNvPr>
          <p:cNvSpPr txBox="1"/>
          <p:nvPr/>
        </p:nvSpPr>
        <p:spPr>
          <a:xfrm>
            <a:off x="3127532" y="4536650"/>
            <a:ext cx="288893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+mn-lt"/>
              </a:rPr>
              <a:t>Indissociable de sa cinétique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05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CC06F239-410A-5AC8-6C7F-C4CE780D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484CEDF-3DF7-680A-59FF-A8AAAD1C71D2}"/>
              </a:ext>
            </a:extLst>
          </p:cNvPr>
          <p:cNvSpPr txBox="1"/>
          <p:nvPr/>
        </p:nvSpPr>
        <p:spPr>
          <a:xfrm>
            <a:off x="2078366" y="4404961"/>
            <a:ext cx="498726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+mn-lt"/>
              </a:rPr>
              <a:t>From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clinical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reasoning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to </a:t>
            </a:r>
            <a:r>
              <a:rPr lang="fr-FR" sz="2800" dirty="0" err="1">
                <a:solidFill>
                  <a:srgbClr val="FF0000"/>
                </a:solidFill>
                <a:latin typeface="+mn-lt"/>
              </a:rPr>
              <a:t>biomarker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 reflex</a:t>
            </a:r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8CA6C8-85A9-E83A-2B8B-EBA9B30BE5E3}"/>
              </a:ext>
            </a:extLst>
          </p:cNvPr>
          <p:cNvSpPr txBox="1"/>
          <p:nvPr/>
        </p:nvSpPr>
        <p:spPr>
          <a:xfrm>
            <a:off x="2848610" y="543465"/>
            <a:ext cx="344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err="1">
                <a:latin typeface="+mn-lt"/>
              </a:rPr>
              <a:t>Biomarker-driven</a:t>
            </a:r>
            <a:r>
              <a:rPr lang="fr-FR" sz="2800" b="1" dirty="0">
                <a:latin typeface="+mn-lt"/>
              </a:rPr>
              <a:t> </a:t>
            </a:r>
            <a:r>
              <a:rPr lang="fr-FR" sz="2800" b="1" dirty="0" err="1">
                <a:latin typeface="+mn-lt"/>
              </a:rPr>
              <a:t>medicine</a:t>
            </a:r>
            <a:endParaRPr lang="fr-FR" sz="2800" b="1" dirty="0">
              <a:latin typeface="+mn-lt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0556A03-1F23-21F5-286C-5856D2BABA14}"/>
              </a:ext>
            </a:extLst>
          </p:cNvPr>
          <p:cNvSpPr txBox="1">
            <a:spLocks/>
          </p:cNvSpPr>
          <p:nvPr/>
        </p:nvSpPr>
        <p:spPr>
          <a:xfrm>
            <a:off x="286610" y="1287835"/>
            <a:ext cx="5631111" cy="28959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 dirty="0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400" b="1" dirty="0">
                <a:solidFill>
                  <a:schemeClr val="bg1">
                    <a:lumMod val="10000"/>
                  </a:schemeClr>
                </a:solidFill>
              </a:rPr>
              <a:t>Biomarqueur déclenche à lui seul la décision</a:t>
            </a:r>
          </a:p>
          <a:p>
            <a:pPr lvl="1"/>
            <a:r>
              <a:rPr lang="fr-FR" sz="1600" dirty="0">
                <a:solidFill>
                  <a:schemeClr val="bg1">
                    <a:lumMod val="10000"/>
                  </a:schemeClr>
                </a:solidFill>
              </a:rPr>
              <a:t>CRP élevé 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 BU , RXT +/- TDM mais pas d’ATB</a:t>
            </a:r>
          </a:p>
          <a:p>
            <a:pPr lvl="1"/>
            <a:r>
              <a:rPr lang="fr-FR" sz="1600" dirty="0" err="1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Tropo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 1+  </a:t>
            </a:r>
            <a:r>
              <a:rPr lang="fr-FR" sz="1600" dirty="0" err="1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tropo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 2</a:t>
            </a:r>
          </a:p>
          <a:p>
            <a:pPr lvl="1"/>
            <a:endParaRPr lang="fr-FR" sz="1600" b="1" dirty="0">
              <a:solidFill>
                <a:schemeClr val="bg1">
                  <a:lumMod val="10000"/>
                </a:schemeClr>
              </a:solidFill>
              <a:sym typeface="Wingdings" pitchFamily="2" charset="2"/>
            </a:endParaRPr>
          </a:p>
          <a:p>
            <a:pPr lvl="1"/>
            <a:r>
              <a:rPr lang="fr-FR" sz="2400" b="1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Inversion du raisonnement clinique</a:t>
            </a:r>
          </a:p>
          <a:p>
            <a:r>
              <a:rPr lang="fr-FR" sz="1600" dirty="0">
                <a:solidFill>
                  <a:schemeClr val="bg1">
                    <a:lumMod val="10000"/>
                  </a:schemeClr>
                </a:solidFill>
              </a:rPr>
              <a:t>Excuses de la médecine de précision </a:t>
            </a:r>
          </a:p>
          <a:p>
            <a:r>
              <a:rPr lang="fr-FR" sz="1600" dirty="0">
                <a:solidFill>
                  <a:schemeClr val="bg1">
                    <a:lumMod val="10000"/>
                  </a:schemeClr>
                </a:solidFill>
              </a:rPr>
              <a:t>Accessibilité, pression médico-légale, pression du flux, peur de « passer à coté »</a:t>
            </a:r>
          </a:p>
          <a:p>
            <a:r>
              <a:rPr lang="fr-FR" sz="2000" b="1" dirty="0">
                <a:solidFill>
                  <a:schemeClr val="bg1">
                    <a:lumMod val="10000"/>
                  </a:schemeClr>
                </a:solidFill>
              </a:rPr>
              <a:t>Conséquences</a:t>
            </a:r>
          </a:p>
          <a:p>
            <a:r>
              <a:rPr lang="fr-FR" sz="1600" dirty="0">
                <a:solidFill>
                  <a:schemeClr val="bg1">
                    <a:lumMod val="10000"/>
                  </a:schemeClr>
                </a:solidFill>
              </a:rPr>
              <a:t>Surdiagnostics, Examens inutiles, irradiations, EI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C0C3F5-0564-DBDE-BA37-AD2FA43EACDD}"/>
              </a:ext>
            </a:extLst>
          </p:cNvPr>
          <p:cNvSpPr txBox="1"/>
          <p:nvPr/>
        </p:nvSpPr>
        <p:spPr>
          <a:xfrm>
            <a:off x="4389500" y="2094629"/>
            <a:ext cx="446789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+mn-lt"/>
              </a:rPr>
              <a:t>Biomarqueurs → diagnostic → Imagerie → prise en charge</a:t>
            </a:r>
          </a:p>
          <a:p>
            <a:pPr algn="ctr"/>
            <a:r>
              <a:rPr lang="fr-FR" sz="1600" b="1" dirty="0">
                <a:solidFill>
                  <a:srgbClr val="FF0000"/>
                </a:solidFill>
                <a:latin typeface="+mn-lt"/>
              </a:rPr>
              <a:t>vs</a:t>
            </a:r>
          </a:p>
          <a:p>
            <a:r>
              <a:rPr lang="fr-FR" sz="1600" b="1" dirty="0">
                <a:solidFill>
                  <a:srgbClr val="FF0000"/>
                </a:solidFill>
                <a:latin typeface="+mn-lt"/>
              </a:rPr>
              <a:t>Ex clinique → Hypothèses Diag → Examens → prise en charge</a:t>
            </a:r>
          </a:p>
        </p:txBody>
      </p:sp>
      <p:pic>
        <p:nvPicPr>
          <p:cNvPr id="1026" name="Picture 2" descr="Panneau De Signalisation A14 Autres Dangers - Lacroix">
            <a:extLst>
              <a:ext uri="{FF2B5EF4-FFF2-40B4-BE49-F238E27FC236}">
                <a16:creationId xmlns:a16="http://schemas.microsoft.com/office/drawing/2014/main" id="{4A2FB1CC-8249-CBFE-C54C-28A0C1F7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62507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9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8DB6569D-7BD2-71BA-BA96-272EF43D2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A945CE9-E7BB-87A6-112C-35ED19CCF936}"/>
              </a:ext>
            </a:extLst>
          </p:cNvPr>
          <p:cNvSpPr txBox="1"/>
          <p:nvPr/>
        </p:nvSpPr>
        <p:spPr>
          <a:xfrm>
            <a:off x="1567023" y="543465"/>
            <a:ext cx="600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latin typeface="+mn-lt"/>
              </a:rPr>
              <a:t>Utilisation des biomarqueurs dans le sepsis en MU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3E1214-59EA-EC0E-9456-625456619B5A}"/>
              </a:ext>
            </a:extLst>
          </p:cNvPr>
          <p:cNvSpPr txBox="1"/>
          <p:nvPr/>
        </p:nvSpPr>
        <p:spPr>
          <a:xfrm>
            <a:off x="1603078" y="4520255"/>
            <a:ext cx="593784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+mn-lt"/>
              </a:rPr>
              <a:t>Outils complémentaires à intégrer au raisonnement clinique</a:t>
            </a:r>
            <a:endParaRPr lang="fr-FR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89F578C-73EE-E3C4-021F-C9A38D8B835F}"/>
              </a:ext>
            </a:extLst>
          </p:cNvPr>
          <p:cNvSpPr txBox="1">
            <a:spLocks/>
          </p:cNvSpPr>
          <p:nvPr/>
        </p:nvSpPr>
        <p:spPr>
          <a:xfrm>
            <a:off x="157214" y="856620"/>
            <a:ext cx="5631111" cy="28010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 dirty="0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+mn-lt"/>
                <a:ea typeface="Praktika Medium Condensed" panose="00000606000000000000" pitchFamily="50" charset="0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fr-FR" sz="2400" b="1" dirty="0">
                <a:solidFill>
                  <a:schemeClr val="bg1">
                    <a:lumMod val="10000"/>
                  </a:schemeClr>
                </a:solidFill>
              </a:rPr>
              <a:t>CRP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Délai: 6-12h après début de l'infection / Pic entre 24-72h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CRP &gt;100 mg/L: Se ~75%, Spé ~67% pour sepsis / CRP seule : AUC ~0.70 SIRS vs sepsis</a:t>
            </a:r>
          </a:p>
          <a:p>
            <a:pPr marL="342900" indent="-342900">
              <a:spcAft>
                <a:spcPts val="300"/>
              </a:spcAft>
              <a:buFont typeface="Wingdings" pitchFamily="2" charset="2"/>
              <a:buChar char="§"/>
            </a:pPr>
            <a:r>
              <a:rPr lang="fr-FR" sz="2400" b="1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PCT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Libérée en réponse aux toxines bactériennes dans les 2–4h / Demi-vie : 22–26h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Méta-analyse 2023: PCT-</a:t>
            </a:r>
            <a:r>
              <a:rPr lang="fr-FR" dirty="0" err="1">
                <a:solidFill>
                  <a:srgbClr val="2C2C2C"/>
                </a:solidFill>
              </a:rPr>
              <a:t>guided</a:t>
            </a:r>
            <a:r>
              <a:rPr lang="fr-FR" dirty="0">
                <a:solidFill>
                  <a:srgbClr val="2C2C2C"/>
                </a:solidFill>
              </a:rPr>
              <a:t> </a:t>
            </a:r>
            <a:r>
              <a:rPr lang="fr-FR" dirty="0" err="1">
                <a:solidFill>
                  <a:srgbClr val="2C2C2C"/>
                </a:solidFill>
              </a:rPr>
              <a:t>therapy</a:t>
            </a:r>
            <a:r>
              <a:rPr lang="fr-FR" dirty="0">
                <a:solidFill>
                  <a:srgbClr val="2C2C2C"/>
                </a:solidFill>
              </a:rPr>
              <a:t> = réduction ATB de 2,4 jours vs NEJM NS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Réduction mortalité à 28j (OR=0,83 IC95%: 0,70–0,99)</a:t>
            </a:r>
            <a:endParaRPr lang="fr-FR" sz="2400" b="1" dirty="0">
              <a:solidFill>
                <a:schemeClr val="bg1">
                  <a:lumMod val="10000"/>
                </a:schemeClr>
              </a:solidFill>
              <a:sym typeface="Wingdings" pitchFamily="2" charset="2"/>
            </a:endParaRPr>
          </a:p>
          <a:p>
            <a:pPr marL="342900" lvl="1" indent="-342900">
              <a:buFont typeface="Wingdings" pitchFamily="2" charset="2"/>
              <a:buChar char="§"/>
            </a:pPr>
            <a:r>
              <a:rPr lang="fr-FR" sz="2400" b="1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Lactate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Dysfonction tissulaire / veineux= art (r=0.97), clairance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fr-FR" sz="2400" b="1" dirty="0">
                <a:solidFill>
                  <a:schemeClr val="bg1">
                    <a:lumMod val="10000"/>
                  </a:schemeClr>
                </a:solidFill>
                <a:sym typeface="Wingdings" pitchFamily="2" charset="2"/>
              </a:rPr>
              <a:t>Autres biomarqueurs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Old: NLR, éosinophiles</a:t>
            </a:r>
          </a:p>
          <a:p>
            <a:pPr>
              <a:spcAft>
                <a:spcPts val="300"/>
              </a:spcAft>
              <a:buChar char="▸"/>
            </a:pPr>
            <a:r>
              <a:rPr lang="fr-FR" dirty="0">
                <a:solidFill>
                  <a:srgbClr val="2C2C2C"/>
                </a:solidFill>
              </a:rPr>
              <a:t>Biomarqueurs émergents (</a:t>
            </a:r>
            <a:r>
              <a:rPr lang="fr-FR" dirty="0" err="1">
                <a:solidFill>
                  <a:srgbClr val="2C2C2C"/>
                </a:solidFill>
              </a:rPr>
              <a:t>suPAR</a:t>
            </a:r>
            <a:r>
              <a:rPr lang="fr-FR" dirty="0">
                <a:solidFill>
                  <a:srgbClr val="2C2C2C"/>
                </a:solidFill>
              </a:rPr>
              <a:t>, </a:t>
            </a:r>
            <a:r>
              <a:rPr lang="fr-FR" dirty="0" err="1">
                <a:solidFill>
                  <a:srgbClr val="2C2C2C"/>
                </a:solidFill>
              </a:rPr>
              <a:t>Présepsine</a:t>
            </a:r>
            <a:r>
              <a:rPr lang="fr-FR" dirty="0">
                <a:solidFill>
                  <a:srgbClr val="2C2C2C"/>
                </a:solidFill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C902B4-B612-A186-10A5-CCBDF39D79C6}"/>
              </a:ext>
            </a:extLst>
          </p:cNvPr>
          <p:cNvSpPr txBox="1"/>
          <p:nvPr/>
        </p:nvSpPr>
        <p:spPr>
          <a:xfrm>
            <a:off x="6026804" y="1256108"/>
            <a:ext cx="1994457" cy="307777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Performance moyenne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B616A62-FF3D-65A5-E19C-52037B13E76C}"/>
              </a:ext>
            </a:extLst>
          </p:cNvPr>
          <p:cNvSpPr txBox="1"/>
          <p:nvPr/>
        </p:nvSpPr>
        <p:spPr>
          <a:xfrm>
            <a:off x="5986728" y="2234612"/>
            <a:ext cx="2074607" cy="523220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Sortie des guidelines</a:t>
            </a:r>
          </a:p>
          <a:p>
            <a:pPr algn="ctr"/>
            <a:r>
              <a:rPr lang="fr-FR" dirty="0"/>
              <a:t>Dinh et al. Lancet, 2021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BBCBD5-3A01-B164-6A10-9D4A2AE17D77}"/>
              </a:ext>
            </a:extLst>
          </p:cNvPr>
          <p:cNvSpPr txBox="1"/>
          <p:nvPr/>
        </p:nvSpPr>
        <p:spPr>
          <a:xfrm>
            <a:off x="5687768" y="3198214"/>
            <a:ext cx="2672526" cy="307777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Non spécifique, preuves faibles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EBD0814-6BEC-D73F-B644-0F6452CBC2EF}"/>
              </a:ext>
            </a:extLst>
          </p:cNvPr>
          <p:cNvSpPr txBox="1"/>
          <p:nvPr/>
        </p:nvSpPr>
        <p:spPr>
          <a:xfrm>
            <a:off x="6130998" y="3851241"/>
            <a:ext cx="1786066" cy="307777"/>
          </a:xfrm>
          <a:prstGeom prst="rect">
            <a:avLst/>
          </a:prstGeom>
          <a:noFill/>
          <a:ln w="28575">
            <a:solidFill>
              <a:schemeClr val="bg1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Recherche en cours</a:t>
            </a:r>
          </a:p>
        </p:txBody>
      </p:sp>
    </p:spTree>
    <p:extLst>
      <p:ext uri="{BB962C8B-B14F-4D97-AF65-F5344CB8AC3E}">
        <p14:creationId xmlns:p14="http://schemas.microsoft.com/office/powerpoint/2010/main" val="13887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>
          <a:extLst>
            <a:ext uri="{FF2B5EF4-FFF2-40B4-BE49-F238E27FC236}">
              <a16:creationId xmlns:a16="http://schemas.microsoft.com/office/drawing/2014/main" id="{7FCE87ED-04AA-EF23-01F8-634E2411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4CDEA5-6AF4-F0CC-2BB5-3C148C75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243"/>
            <a:ext cx="9144000" cy="37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01398"/>
      </p:ext>
    </p:extLst>
  </p:cSld>
  <p:clrMapOvr>
    <a:masterClrMapping/>
  </p:clrMapOvr>
</p:sld>
</file>

<file path=ppt/theme/theme1.xml><?xml version="1.0" encoding="utf-8"?>
<a:theme xmlns:a="http://schemas.openxmlformats.org/drawingml/2006/main" name="Mental Health and Well-being - Health - 10th Grade by Slidesgo">
  <a:themeElements>
    <a:clrScheme name="COMUGE - JMUGE 2026">
      <a:dk1>
        <a:srgbClr val="04487C"/>
      </a:dk1>
      <a:lt1>
        <a:srgbClr val="EFEFEF"/>
      </a:lt1>
      <a:dk2>
        <a:srgbClr val="5393CF"/>
      </a:dk2>
      <a:lt2>
        <a:srgbClr val="EFEFEF"/>
      </a:lt2>
      <a:accent1>
        <a:srgbClr val="D5ECFC"/>
      </a:accent1>
      <a:accent2>
        <a:srgbClr val="7FCBED"/>
      </a:accent2>
      <a:accent3>
        <a:srgbClr val="ACC917"/>
      </a:accent3>
      <a:accent4>
        <a:srgbClr val="FCD619"/>
      </a:accent4>
      <a:accent5>
        <a:srgbClr val="FFFFFF"/>
      </a:accent5>
      <a:accent6>
        <a:srgbClr val="FFFFFF"/>
      </a:accent6>
      <a:hlink>
        <a:srgbClr val="342520"/>
      </a:hlink>
      <a:folHlink>
        <a:srgbClr val="FFC000"/>
      </a:folHlink>
    </a:clrScheme>
    <a:fontScheme name="JMUGE">
      <a:majorFont>
        <a:latin typeface="Praktika Black Italic"/>
        <a:ea typeface=""/>
        <a:cs typeface=""/>
      </a:majorFont>
      <a:minorFont>
        <a:latin typeface="Praktika Medium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35F13251-8764-40E7-B475-A166F91D745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Mental Health and Well-being - Health - 10th Grade by Slidesgo</Template>
  <TotalTime>383</TotalTime>
  <Words>801</Words>
  <Application>Microsoft Macintosh PowerPoint</Application>
  <PresentationFormat>Affichage à l'écran (16:9)</PresentationFormat>
  <Paragraphs>141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Praktika Medium Condensed</vt:lpstr>
      <vt:lpstr>Praktika ExtraBold Italic</vt:lpstr>
      <vt:lpstr>Praktika Black Italic</vt:lpstr>
      <vt:lpstr>Wingdings</vt:lpstr>
      <vt:lpstr>Mental Health and Well-being - Health - 10th Grade by Slidesgo</vt:lpstr>
      <vt:lpstr>Biomarqueurs en médecine d’urgence : du signal à la décision clinique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Pierrick Le Borgne</dc:creator>
  <cp:lastModifiedBy>Pierrick Le Borgne</cp:lastModifiedBy>
  <cp:revision>165</cp:revision>
  <dcterms:created xsi:type="dcterms:W3CDTF">2026-04-27T14:37:21Z</dcterms:created>
  <dcterms:modified xsi:type="dcterms:W3CDTF">2026-05-01T09:30:27Z</dcterms:modified>
</cp:coreProperties>
</file>