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1"/>
    <p:sldMasterId id="2147483693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embeddedFontLst>
    <p:embeddedFont>
      <p:font typeface="Century Gothic" panose="020B0502020202020204" pitchFamily="34" charset="0"/>
      <p:regular r:id="rId40"/>
      <p:bold r:id="rId41"/>
      <p:italic r:id="rId42"/>
      <p:boldItalic r:id="rId43"/>
    </p:embeddedFont>
    <p:embeddedFont>
      <p:font typeface="DM Sans" pitchFamily="2" charset="77"/>
      <p:regular r:id="rId44"/>
      <p:bold r:id="rId45"/>
      <p:italic r:id="rId46"/>
      <p:boldItalic r:id="rId47"/>
    </p:embeddedFont>
    <p:embeddedFont>
      <p:font typeface="Praktika Black Italic" pitchFamily="2" charset="77"/>
      <p:regular r:id="rId48"/>
      <p:bold r:id="rId49"/>
      <p:italic r:id="rId50"/>
      <p:boldItalic r:id="rId51"/>
    </p:embeddedFont>
    <p:embeddedFont>
      <p:font typeface="Praktika ExtraBold Italic" pitchFamily="2" charset="77"/>
      <p:regular r:id="rId52"/>
      <p:bold r:id="rId53"/>
      <p:italic r:id="rId54"/>
      <p:boldItalic r:id="rId55"/>
    </p:embeddedFont>
    <p:embeddedFont>
      <p:font typeface="Praktika Medium Condensed" pitchFamily="2" charset="77"/>
      <p:regular r:id="rId56"/>
      <p:bold r:id="rId57"/>
      <p:italic r:id="rId58"/>
      <p:boldItalic r:id="rId59"/>
    </p:embeddedFont>
    <p:embeddedFont>
      <p:font typeface="Proxima Nova" panose="02000506030000020004" pitchFamily="2" charset="0"/>
      <p:regular r:id="rId60"/>
      <p:bold r:id="rId61"/>
      <p:italic r:id="rId62"/>
      <p:boldItalic r:id="rId6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4" roundtripDataSignature="AMtx7mjIaKG5D4vHm6Y816LGVtz2Y+WM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5"/>
    <p:restoredTop sz="94658"/>
  </p:normalViewPr>
  <p:slideViewPr>
    <p:cSldViewPr snapToGrid="0">
      <p:cViewPr varScale="1">
        <p:scale>
          <a:sx n="120" d="100"/>
          <a:sy n="120" d="100"/>
        </p:scale>
        <p:origin x="19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font" Target="fonts/font24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2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011300"/>
            <a:ext cx="5485200" cy="214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967" y="4212300"/>
            <a:ext cx="54852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+mn-l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82928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64001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960000" y="7864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1"/>
          </p:nvPr>
        </p:nvSpPr>
        <p:spPr>
          <a:xfrm>
            <a:off x="950900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2"/>
          </p:nvPr>
        </p:nvSpPr>
        <p:spPr>
          <a:xfrm>
            <a:off x="4526379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3"/>
          </p:nvPr>
        </p:nvSpPr>
        <p:spPr>
          <a:xfrm>
            <a:off x="273864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4"/>
          </p:nvPr>
        </p:nvSpPr>
        <p:spPr>
          <a:xfrm>
            <a:off x="6314224" y="5446645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5"/>
          </p:nvPr>
        </p:nvSpPr>
        <p:spPr>
          <a:xfrm>
            <a:off x="8101835" y="3135732"/>
            <a:ext cx="313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6" hasCustomPrompt="1"/>
          </p:nvPr>
        </p:nvSpPr>
        <p:spPr>
          <a:xfrm>
            <a:off x="1707455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7" hasCustomPrompt="1"/>
          </p:nvPr>
        </p:nvSpPr>
        <p:spPr>
          <a:xfrm>
            <a:off x="349519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8" hasCustomPrompt="1"/>
          </p:nvPr>
        </p:nvSpPr>
        <p:spPr>
          <a:xfrm>
            <a:off x="5282933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9" hasCustomPrompt="1"/>
          </p:nvPr>
        </p:nvSpPr>
        <p:spPr>
          <a:xfrm>
            <a:off x="7070779" y="4028960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3" hasCustomPrompt="1"/>
          </p:nvPr>
        </p:nvSpPr>
        <p:spPr>
          <a:xfrm>
            <a:off x="8858390" y="1718827"/>
            <a:ext cx="1626181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33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dirty="0"/>
              <a:t>xx%</a:t>
            </a:r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14"/>
          </p:nvPr>
        </p:nvSpPr>
        <p:spPr>
          <a:xfrm>
            <a:off x="950900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5"/>
          </p:nvPr>
        </p:nvSpPr>
        <p:spPr>
          <a:xfrm>
            <a:off x="4526379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6"/>
          </p:nvPr>
        </p:nvSpPr>
        <p:spPr>
          <a:xfrm>
            <a:off x="8101835" y="2340025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7"/>
          </p:nvPr>
        </p:nvSpPr>
        <p:spPr>
          <a:xfrm>
            <a:off x="273864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8"/>
          </p:nvPr>
        </p:nvSpPr>
        <p:spPr>
          <a:xfrm>
            <a:off x="6314224" y="4650248"/>
            <a:ext cx="3139200" cy="946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995310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4"/>
          <p:cNvSpPr txBox="1">
            <a:spLocks noGrp="1"/>
          </p:cNvSpPr>
          <p:nvPr>
            <p:ph type="title"/>
          </p:nvPr>
        </p:nvSpPr>
        <p:spPr>
          <a:xfrm>
            <a:off x="950967" y="5024000"/>
            <a:ext cx="5822000" cy="6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07" name="Google Shape;107;p14"/>
          <p:cNvSpPr txBox="1">
            <a:spLocks noGrp="1"/>
          </p:cNvSpPr>
          <p:nvPr>
            <p:ph type="subTitle" idx="1"/>
          </p:nvPr>
        </p:nvSpPr>
        <p:spPr>
          <a:xfrm>
            <a:off x="950967" y="1226800"/>
            <a:ext cx="5822000" cy="365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932251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5"/>
          <p:cNvSpPr txBox="1">
            <a:spLocks noGrp="1"/>
          </p:cNvSpPr>
          <p:nvPr>
            <p:ph type="title"/>
          </p:nvPr>
        </p:nvSpPr>
        <p:spPr>
          <a:xfrm>
            <a:off x="960000" y="77367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41958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960000" y="8166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89325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6270400" y="1539584"/>
            <a:ext cx="4970800" cy="21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1"/>
          </p:nvPr>
        </p:nvSpPr>
        <p:spPr>
          <a:xfrm>
            <a:off x="6270400" y="3695217"/>
            <a:ext cx="4970800" cy="1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44" name="Google Shape;144;p18"/>
          <p:cNvSpPr>
            <a:spLocks noGrp="1"/>
          </p:cNvSpPr>
          <p:nvPr>
            <p:ph type="pic" idx="2"/>
          </p:nvPr>
        </p:nvSpPr>
        <p:spPr>
          <a:xfrm>
            <a:off x="950967" y="996000"/>
            <a:ext cx="4252000" cy="486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505590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960000" y="886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66" name="Google Shape;166;p22"/>
          <p:cNvSpPr txBox="1">
            <a:spLocks noGrp="1"/>
          </p:cNvSpPr>
          <p:nvPr>
            <p:ph type="subTitle" idx="1"/>
          </p:nvPr>
        </p:nvSpPr>
        <p:spPr>
          <a:xfrm>
            <a:off x="6497325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7" name="Google Shape;167;p22"/>
          <p:cNvSpPr txBox="1">
            <a:spLocks noGrp="1"/>
          </p:cNvSpPr>
          <p:nvPr>
            <p:ph type="subTitle" idx="2"/>
          </p:nvPr>
        </p:nvSpPr>
        <p:spPr>
          <a:xfrm>
            <a:off x="1912267" y="4087867"/>
            <a:ext cx="3782400" cy="15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8" name="Google Shape;168;p22"/>
          <p:cNvSpPr txBox="1">
            <a:spLocks noGrp="1"/>
          </p:cNvSpPr>
          <p:nvPr>
            <p:ph type="subTitle" idx="3"/>
          </p:nvPr>
        </p:nvSpPr>
        <p:spPr>
          <a:xfrm>
            <a:off x="1912267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69" name="Google Shape;169;p22"/>
          <p:cNvSpPr txBox="1">
            <a:spLocks noGrp="1"/>
          </p:cNvSpPr>
          <p:nvPr>
            <p:ph type="subTitle" idx="4"/>
          </p:nvPr>
        </p:nvSpPr>
        <p:spPr>
          <a:xfrm>
            <a:off x="6497339" y="3438100"/>
            <a:ext cx="3782400" cy="64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4908387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rgbClr val="EFF7FF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3"/>
          <p:cNvSpPr txBox="1">
            <a:spLocks noGrp="1"/>
          </p:cNvSpPr>
          <p:nvPr>
            <p:ph type="title"/>
          </p:nvPr>
        </p:nvSpPr>
        <p:spPr>
          <a:xfrm>
            <a:off x="960000" y="86768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77" name="Google Shape;177;p23"/>
          <p:cNvSpPr txBox="1">
            <a:spLocks noGrp="1"/>
          </p:cNvSpPr>
          <p:nvPr>
            <p:ph type="subTitle" idx="1"/>
          </p:nvPr>
        </p:nvSpPr>
        <p:spPr>
          <a:xfrm>
            <a:off x="6324305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78" name="Google Shape;178;p23"/>
          <p:cNvSpPr txBox="1">
            <a:spLocks noGrp="1"/>
          </p:cNvSpPr>
          <p:nvPr>
            <p:ph type="subTitle" idx="2"/>
          </p:nvPr>
        </p:nvSpPr>
        <p:spPr>
          <a:xfrm>
            <a:off x="1103300" y="2426700"/>
            <a:ext cx="4764400" cy="261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9998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960000" y="816012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196" name="Google Shape;196;p25"/>
          <p:cNvSpPr txBox="1">
            <a:spLocks noGrp="1"/>
          </p:cNvSpPr>
          <p:nvPr>
            <p:ph type="subTitle" idx="1"/>
          </p:nvPr>
        </p:nvSpPr>
        <p:spPr>
          <a:xfrm>
            <a:off x="1700833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7" name="Google Shape;197;p25"/>
          <p:cNvSpPr txBox="1">
            <a:spLocks noGrp="1"/>
          </p:cNvSpPr>
          <p:nvPr>
            <p:ph type="subTitle" idx="2"/>
          </p:nvPr>
        </p:nvSpPr>
        <p:spPr>
          <a:xfrm>
            <a:off x="4766432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8" name="Google Shape;198;p25"/>
          <p:cNvSpPr txBox="1">
            <a:spLocks noGrp="1"/>
          </p:cNvSpPr>
          <p:nvPr>
            <p:ph type="subTitle" idx="3"/>
          </p:nvPr>
        </p:nvSpPr>
        <p:spPr>
          <a:xfrm>
            <a:off x="7832037" y="3759988"/>
            <a:ext cx="2659200" cy="15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199" name="Google Shape;199;p25"/>
          <p:cNvSpPr txBox="1">
            <a:spLocks noGrp="1"/>
          </p:cNvSpPr>
          <p:nvPr>
            <p:ph type="subTitle" idx="4"/>
          </p:nvPr>
        </p:nvSpPr>
        <p:spPr>
          <a:xfrm>
            <a:off x="1700833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0" name="Google Shape;200;p25"/>
          <p:cNvSpPr txBox="1">
            <a:spLocks noGrp="1"/>
          </p:cNvSpPr>
          <p:nvPr>
            <p:ph type="subTitle" idx="5"/>
          </p:nvPr>
        </p:nvSpPr>
        <p:spPr>
          <a:xfrm>
            <a:off x="4766436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01" name="Google Shape;201;p25"/>
          <p:cNvSpPr txBox="1">
            <a:spLocks noGrp="1"/>
          </p:cNvSpPr>
          <p:nvPr>
            <p:ph type="subTitle" idx="6"/>
          </p:nvPr>
        </p:nvSpPr>
        <p:spPr>
          <a:xfrm>
            <a:off x="7832048" y="3268385"/>
            <a:ext cx="26592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3624693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5393100" y="784561"/>
            <a:ext cx="5838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10" name="Google Shape;210;p26"/>
          <p:cNvSpPr txBox="1">
            <a:spLocks noGrp="1"/>
          </p:cNvSpPr>
          <p:nvPr>
            <p:ph type="subTitle" idx="1"/>
          </p:nvPr>
        </p:nvSpPr>
        <p:spPr>
          <a:xfrm>
            <a:off x="53931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1" name="Google Shape;211;p26"/>
          <p:cNvSpPr txBox="1">
            <a:spLocks noGrp="1"/>
          </p:cNvSpPr>
          <p:nvPr>
            <p:ph type="subTitle" idx="2"/>
          </p:nvPr>
        </p:nvSpPr>
        <p:spPr>
          <a:xfrm>
            <a:off x="8482416" y="31828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2" name="Google Shape;212;p26"/>
          <p:cNvSpPr txBox="1">
            <a:spLocks noGrp="1"/>
          </p:cNvSpPr>
          <p:nvPr>
            <p:ph type="subTitle" idx="3"/>
          </p:nvPr>
        </p:nvSpPr>
        <p:spPr>
          <a:xfrm>
            <a:off x="53931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3" name="Google Shape;213;p26"/>
          <p:cNvSpPr txBox="1">
            <a:spLocks noGrp="1"/>
          </p:cNvSpPr>
          <p:nvPr>
            <p:ph type="subTitle" idx="4"/>
          </p:nvPr>
        </p:nvSpPr>
        <p:spPr>
          <a:xfrm>
            <a:off x="8482416" y="5068599"/>
            <a:ext cx="2749600" cy="8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4" name="Google Shape;214;p26"/>
          <p:cNvSpPr txBox="1">
            <a:spLocks noGrp="1"/>
          </p:cNvSpPr>
          <p:nvPr>
            <p:ph type="subTitle" idx="5"/>
          </p:nvPr>
        </p:nvSpPr>
        <p:spPr>
          <a:xfrm>
            <a:off x="5393100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5" name="Google Shape;215;p26"/>
          <p:cNvSpPr txBox="1">
            <a:spLocks noGrp="1"/>
          </p:cNvSpPr>
          <p:nvPr>
            <p:ph type="subTitle" idx="6"/>
          </p:nvPr>
        </p:nvSpPr>
        <p:spPr>
          <a:xfrm>
            <a:off x="5393100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6" name="Google Shape;216;p26"/>
          <p:cNvSpPr txBox="1">
            <a:spLocks noGrp="1"/>
          </p:cNvSpPr>
          <p:nvPr>
            <p:ph type="subTitle" idx="7"/>
          </p:nvPr>
        </p:nvSpPr>
        <p:spPr>
          <a:xfrm>
            <a:off x="8482396" y="26846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17" name="Google Shape;217;p26"/>
          <p:cNvSpPr txBox="1">
            <a:spLocks noGrp="1"/>
          </p:cNvSpPr>
          <p:nvPr>
            <p:ph type="subTitle" idx="8"/>
          </p:nvPr>
        </p:nvSpPr>
        <p:spPr>
          <a:xfrm>
            <a:off x="8482396" y="4570560"/>
            <a:ext cx="2749600" cy="6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105280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5095100" y="3231300"/>
            <a:ext cx="6146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8500124" y="1332768"/>
            <a:ext cx="2740977" cy="122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lang="fr-FR" dirty="0"/>
              <a:t>xx</a:t>
            </a: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5095100" y="4286035"/>
            <a:ext cx="6146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8384148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 txBox="1">
            <a:spLocks noGrp="1"/>
          </p:cNvSpPr>
          <p:nvPr>
            <p:ph type="title"/>
          </p:nvPr>
        </p:nvSpPr>
        <p:spPr>
          <a:xfrm>
            <a:off x="960000" y="794196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"/>
          </p:nvPr>
        </p:nvSpPr>
        <p:spPr>
          <a:xfrm>
            <a:off x="14284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3" name="Google Shape;223;p27"/>
          <p:cNvSpPr txBox="1">
            <a:spLocks noGrp="1"/>
          </p:cNvSpPr>
          <p:nvPr>
            <p:ph type="subTitle" idx="2"/>
          </p:nvPr>
        </p:nvSpPr>
        <p:spPr>
          <a:xfrm>
            <a:off x="47772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4" name="Google Shape;224;p27"/>
          <p:cNvSpPr txBox="1">
            <a:spLocks noGrp="1"/>
          </p:cNvSpPr>
          <p:nvPr>
            <p:ph type="subTitle" idx="3"/>
          </p:nvPr>
        </p:nvSpPr>
        <p:spPr>
          <a:xfrm>
            <a:off x="14284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5" name="Google Shape;225;p27"/>
          <p:cNvSpPr txBox="1">
            <a:spLocks noGrp="1"/>
          </p:cNvSpPr>
          <p:nvPr>
            <p:ph type="subTitle" idx="4"/>
          </p:nvPr>
        </p:nvSpPr>
        <p:spPr>
          <a:xfrm>
            <a:off x="47772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6" name="Google Shape;226;p27"/>
          <p:cNvSpPr txBox="1">
            <a:spLocks noGrp="1"/>
          </p:cNvSpPr>
          <p:nvPr>
            <p:ph type="subTitle" idx="5"/>
          </p:nvPr>
        </p:nvSpPr>
        <p:spPr>
          <a:xfrm>
            <a:off x="8126000" y="3053927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7" name="Google Shape;227;p27"/>
          <p:cNvSpPr txBox="1">
            <a:spLocks noGrp="1"/>
          </p:cNvSpPr>
          <p:nvPr>
            <p:ph type="subTitle" idx="6"/>
          </p:nvPr>
        </p:nvSpPr>
        <p:spPr>
          <a:xfrm>
            <a:off x="8126000" y="5221744"/>
            <a:ext cx="2637600" cy="11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8" name="Google Shape;228;p27"/>
          <p:cNvSpPr txBox="1">
            <a:spLocks noGrp="1"/>
          </p:cNvSpPr>
          <p:nvPr>
            <p:ph type="subTitle" idx="7"/>
          </p:nvPr>
        </p:nvSpPr>
        <p:spPr>
          <a:xfrm>
            <a:off x="1428403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29" name="Google Shape;229;p27"/>
          <p:cNvSpPr txBox="1">
            <a:spLocks noGrp="1"/>
          </p:cNvSpPr>
          <p:nvPr>
            <p:ph type="subTitle" idx="8"/>
          </p:nvPr>
        </p:nvSpPr>
        <p:spPr>
          <a:xfrm>
            <a:off x="4777200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0" name="Google Shape;230;p27"/>
          <p:cNvSpPr txBox="1">
            <a:spLocks noGrp="1"/>
          </p:cNvSpPr>
          <p:nvPr>
            <p:ph type="subTitle" idx="9"/>
          </p:nvPr>
        </p:nvSpPr>
        <p:spPr>
          <a:xfrm>
            <a:off x="8125997" y="2600325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1" name="Google Shape;231;p27"/>
          <p:cNvSpPr txBox="1">
            <a:spLocks noGrp="1"/>
          </p:cNvSpPr>
          <p:nvPr>
            <p:ph type="subTitle" idx="13"/>
          </p:nvPr>
        </p:nvSpPr>
        <p:spPr>
          <a:xfrm>
            <a:off x="1428403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2" name="Google Shape;232;p27"/>
          <p:cNvSpPr txBox="1">
            <a:spLocks noGrp="1"/>
          </p:cNvSpPr>
          <p:nvPr>
            <p:ph type="subTitle" idx="14"/>
          </p:nvPr>
        </p:nvSpPr>
        <p:spPr>
          <a:xfrm>
            <a:off x="4777200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33" name="Google Shape;233;p27"/>
          <p:cNvSpPr txBox="1">
            <a:spLocks noGrp="1"/>
          </p:cNvSpPr>
          <p:nvPr>
            <p:ph type="subTitle" idx="15"/>
          </p:nvPr>
        </p:nvSpPr>
        <p:spPr>
          <a:xfrm>
            <a:off x="8125997" y="4768111"/>
            <a:ext cx="2637600" cy="6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933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6743804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 txBox="1">
            <a:spLocks noGrp="1"/>
          </p:cNvSpPr>
          <p:nvPr>
            <p:ph type="title" hasCustomPrompt="1"/>
          </p:nvPr>
        </p:nvSpPr>
        <p:spPr>
          <a:xfrm>
            <a:off x="950967" y="117625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1" name="Google Shape;241;p28"/>
          <p:cNvSpPr txBox="1">
            <a:spLocks noGrp="1"/>
          </p:cNvSpPr>
          <p:nvPr>
            <p:ph type="subTitle" idx="1"/>
          </p:nvPr>
        </p:nvSpPr>
        <p:spPr>
          <a:xfrm>
            <a:off x="950967" y="2073576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2" name="Google Shape;242;p28"/>
          <p:cNvSpPr txBox="1">
            <a:spLocks noGrp="1"/>
          </p:cNvSpPr>
          <p:nvPr>
            <p:ph type="title" idx="2" hasCustomPrompt="1"/>
          </p:nvPr>
        </p:nvSpPr>
        <p:spPr>
          <a:xfrm>
            <a:off x="950967" y="3042403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rgbClr val="4D92CE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3"/>
          </p:nvPr>
        </p:nvSpPr>
        <p:spPr>
          <a:xfrm>
            <a:off x="950967" y="3939753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244" name="Google Shape;244;p28"/>
          <p:cNvSpPr txBox="1">
            <a:spLocks noGrp="1"/>
          </p:cNvSpPr>
          <p:nvPr>
            <p:ph type="title" idx="4" hasCustomPrompt="1"/>
          </p:nvPr>
        </p:nvSpPr>
        <p:spPr>
          <a:xfrm>
            <a:off x="950967" y="4908519"/>
            <a:ext cx="54084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bg2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rPr dirty="0"/>
              <a:t>xx%</a:t>
            </a:r>
          </a:p>
        </p:txBody>
      </p:sp>
      <p:sp>
        <p:nvSpPr>
          <p:cNvPr id="245" name="Google Shape;245;p28"/>
          <p:cNvSpPr txBox="1">
            <a:spLocks noGrp="1"/>
          </p:cNvSpPr>
          <p:nvPr>
            <p:ph type="subTitle" idx="5"/>
          </p:nvPr>
        </p:nvSpPr>
        <p:spPr>
          <a:xfrm>
            <a:off x="950967" y="5805884"/>
            <a:ext cx="5408400" cy="4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133">
                <a:solidFill>
                  <a:schemeClr val="dk1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611115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30980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97527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71700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Titre et contenu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8250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Deux contenu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1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7" name="Google Shape;37;p4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19934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Title only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6"/>
          <p:cNvSpPr txBox="1">
            <a:spLocks noGrp="1"/>
          </p:cNvSpPr>
          <p:nvPr>
            <p:ph type="title"/>
          </p:nvPr>
        </p:nvSpPr>
        <p:spPr>
          <a:xfrm>
            <a:off x="955700" y="681200"/>
            <a:ext cx="102808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5664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>
            <a:spLocks noGrp="1"/>
          </p:cNvSpPr>
          <p:nvPr>
            <p:ph type="title"/>
          </p:nvPr>
        </p:nvSpPr>
        <p:spPr>
          <a:xfrm>
            <a:off x="960000" y="83720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1"/>
          </p:nvPr>
        </p:nvSpPr>
        <p:spPr>
          <a:xfrm>
            <a:off x="6740373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2"/>
          </p:nvPr>
        </p:nvSpPr>
        <p:spPr>
          <a:xfrm>
            <a:off x="2110917" y="5375061"/>
            <a:ext cx="33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1" name="Google Shape;41;p5"/>
          <p:cNvSpPr txBox="1">
            <a:spLocks noGrp="1"/>
          </p:cNvSpPr>
          <p:nvPr>
            <p:ph type="subTitle" idx="3"/>
          </p:nvPr>
        </p:nvSpPr>
        <p:spPr>
          <a:xfrm>
            <a:off x="6740373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  <p:sp>
        <p:nvSpPr>
          <p:cNvPr id="42" name="Google Shape;42;p5"/>
          <p:cNvSpPr txBox="1">
            <a:spLocks noGrp="1"/>
          </p:cNvSpPr>
          <p:nvPr>
            <p:ph type="subTitle" idx="4"/>
          </p:nvPr>
        </p:nvSpPr>
        <p:spPr>
          <a:xfrm>
            <a:off x="2110917" y="4914667"/>
            <a:ext cx="3340800" cy="6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solidFill>
                  <a:schemeClr val="dk1"/>
                </a:solidFill>
                <a:latin typeface="Praktika ExtraBold Italic" panose="00000900000000000000" pitchFamily="50" charset="0"/>
                <a:ea typeface="Praktika ExtraBold Italic" panose="00000900000000000000" pitchFamily="50" charset="0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32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18891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960000" y="842359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737686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960000" y="847276"/>
            <a:ext cx="1028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Praktika ExtraBold Italic" panose="00000900000000000000" pitchFamily="50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0" name="Google Shape;70;p7"/>
          <p:cNvSpPr txBox="1">
            <a:spLocks noGrp="1"/>
          </p:cNvSpPr>
          <p:nvPr>
            <p:ph type="body" idx="1"/>
          </p:nvPr>
        </p:nvSpPr>
        <p:spPr>
          <a:xfrm>
            <a:off x="960000" y="2335600"/>
            <a:ext cx="5495600" cy="2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latin typeface="Praktika Medium Condensed" panose="00000606000000000000" pitchFamily="50" charset="0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45187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>
            <a:spLocks noGrp="1"/>
          </p:cNvSpPr>
          <p:nvPr>
            <p:ph type="title"/>
          </p:nvPr>
        </p:nvSpPr>
        <p:spPr>
          <a:xfrm>
            <a:off x="2358000" y="2021600"/>
            <a:ext cx="7476000" cy="2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latin typeface="Praktika ExtraBold Italic" panose="00000900000000000000" pitchFamily="50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108739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499810" y="3429000"/>
            <a:ext cx="9192381" cy="1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8666"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2847400" y="4977587"/>
            <a:ext cx="6497200" cy="10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bg2"/>
                </a:solidFill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3998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>
            <a:spLocks noGrp="1"/>
          </p:cNvSpPr>
          <p:nvPr>
            <p:ph type="pic" idx="2"/>
          </p:nvPr>
        </p:nvSpPr>
        <p:spPr>
          <a:xfrm>
            <a:off x="-33" y="-18300"/>
            <a:ext cx="12192000" cy="68764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78" name="Google Shape;78;p10"/>
          <p:cNvSpPr txBox="1">
            <a:spLocks noGrp="1"/>
          </p:cNvSpPr>
          <p:nvPr>
            <p:ph type="title"/>
          </p:nvPr>
        </p:nvSpPr>
        <p:spPr>
          <a:xfrm>
            <a:off x="960000" y="4594000"/>
            <a:ext cx="4822400" cy="1522400"/>
          </a:xfrm>
          <a:prstGeom prst="rect">
            <a:avLst/>
          </a:prstGeom>
          <a:solidFill>
            <a:schemeClr val="bg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5"/>
                </a:solidFill>
                <a:latin typeface="Praktika ExtraBold Italic" panose="00000900000000000000" pitchFamily="50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rPr lang="fr-FR"/>
              <a:t>Modifiez le style du titre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03472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536067"/>
            <a:ext cx="8768000" cy="12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8000">
                <a:solidFill>
                  <a:schemeClr val="accent2"/>
                </a:solidFill>
                <a:latin typeface="Praktika ExtraBold Italic" panose="00000900000000000000" pitchFamily="50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rPr dirty="0"/>
              <a:t>xx%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ubTitle" idx="1"/>
          </p:nvPr>
        </p:nvSpPr>
        <p:spPr>
          <a:xfrm>
            <a:off x="1712000" y="3794333"/>
            <a:ext cx="8768000" cy="5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Praktika Medium Condensed" panose="00000606000000000000" pitchFamily="50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fr-FR"/>
              <a:t>Modifiez le style des sous-titres du masque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308215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FF7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0C3BA7-CB9E-E385-3B77-4DE54A3A6B09}"/>
              </a:ext>
            </a:extLst>
          </p:cNvPr>
          <p:cNvSpPr/>
          <p:nvPr/>
        </p:nvSpPr>
        <p:spPr>
          <a:xfrm>
            <a:off x="-33" y="652963"/>
            <a:ext cx="12192000" cy="609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67953A-481C-B2C8-B207-4000594616DA}"/>
              </a:ext>
            </a:extLst>
          </p:cNvPr>
          <p:cNvSpPr/>
          <p:nvPr/>
        </p:nvSpPr>
        <p:spPr>
          <a:xfrm>
            <a:off x="0" y="1"/>
            <a:ext cx="12192000" cy="681564"/>
          </a:xfrm>
          <a:prstGeom prst="rect">
            <a:avLst/>
          </a:prstGeom>
          <a:solidFill>
            <a:srgbClr val="4D92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67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E5E8830-5D56-41C7-E1D2-BC55E5DF13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684984" y="6308933"/>
            <a:ext cx="1148992" cy="450164"/>
          </a:xfrm>
          <a:prstGeom prst="rect">
            <a:avLst/>
          </a:prstGeom>
        </p:spPr>
      </p:pic>
      <p:sp>
        <p:nvSpPr>
          <p:cNvPr id="13" name="Espace réservé du titre 12">
            <a:extLst>
              <a:ext uri="{FF2B5EF4-FFF2-40B4-BE49-F238E27FC236}">
                <a16:creationId xmlns:a16="http://schemas.microsoft.com/office/drawing/2014/main" id="{A7EC4FC6-ADF4-39E4-E8CF-EA3DB15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67" y="766167"/>
            <a:ext cx="10290000" cy="698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4D61241-E8FA-C77C-0B1F-65A6BBDF4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967" y="1532334"/>
            <a:ext cx="10290067" cy="4644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6FFD4-EF6C-5F04-AB33-3CF5DE14DA7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742973" y="84602"/>
            <a:ext cx="1091003" cy="4475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620D546-CB99-A90C-5F77-A2D3C99988EC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615104" y="69772"/>
            <a:ext cx="3343005" cy="54593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300564-161C-AD51-C7D0-C51E5B78A3F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28218" y="8586"/>
            <a:ext cx="563967" cy="6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83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lang="fr-FR" sz="3200" b="0" i="0" u="none" strike="noStrike" cap="none" dirty="0" smtClean="0">
          <a:solidFill>
            <a:schemeClr val="tx1"/>
          </a:solidFill>
          <a:latin typeface="+mj-lt"/>
          <a:ea typeface="Praktika ExtraBold Italic" panose="00000900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 dirty="0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+mn-lt"/>
          <a:ea typeface="Praktika Medium Condensed" panose="00000606000000000000" pitchFamily="50" charset="0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E2A47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298" name="Google Shape;298;p34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3043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Praktika Medium Condensed" panose="00000606000000000000" pitchFamily="50" charset="0"/>
          <a:ea typeface="Praktika Medium Condensed" panose="00000606000000000000" pitchFamily="50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pediadol.org/wp-content/uploads/2019/02/guide_essentiel_interactif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adrap.org/boutique/produit/film-vous-de-jouer-la-distraction-des-enfants-lors-des-soins" TargetMode="External"/><Relationship Id="rId7" Type="http://schemas.openxmlformats.org/officeDocument/2006/relationships/hyperlink" Target="https://www.has-sante.fr/upload/docs/application/pdf/doulenf4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base-donnees-publique.medicaments.gouv.fr/medicament/60607503/extrait#tab-rcp" TargetMode="External"/><Relationship Id="rId5" Type="http://schemas.openxmlformats.org/officeDocument/2006/relationships/hyperlink" Target="https://pediadol.org/wp-content/uploads/2019/02/guide_essentiel_interactif.pdf" TargetMode="External"/><Relationship Id="rId4" Type="http://schemas.openxmlformats.org/officeDocument/2006/relationships/hyperlink" Target="https://pediadol.org/la-douleur-de-lenfant-strategies-soignantes-de-prevention-et-de-prise-en-charge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/>
          </p:nvPr>
        </p:nvSpPr>
        <p:spPr>
          <a:xfrm>
            <a:off x="1125279" y="1879078"/>
            <a:ext cx="9941442" cy="21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600"/>
              <a:buFont typeface="Century Gothic"/>
              <a:buNone/>
            </a:pPr>
            <a:r>
              <a:rPr lang="fr-FR" sz="7200" b="1" dirty="0"/>
              <a:t>LA DOULEUR DE L’ENFANT EN SITUATION D’URGENCE</a:t>
            </a:r>
            <a:endParaRPr sz="6000" dirty="0"/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521860" y="4978922"/>
            <a:ext cx="8825658" cy="158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dirty="0"/>
              <a:t>JMUGE 2026 – SELESTAT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fr-FR" dirty="0"/>
              <a:t>DR BERLENGI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fr-FR" dirty="0"/>
              <a:t>DR ADRIEN BASSAND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r>
              <a:rPr lang="fr-FR" dirty="0"/>
              <a:t>ARNAUD BARTH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</p:txBody>
      </p:sp>
      <p:pic>
        <p:nvPicPr>
          <p:cNvPr id="151" name="Google Shape;151;p1"/>
          <p:cNvPicPr preferRelativeResize="0"/>
          <p:nvPr/>
        </p:nvPicPr>
        <p:blipFill rotWithShape="1">
          <a:blip r:embed="rId3">
            <a:alphaModFix/>
          </a:blip>
          <a:srcRect l="27006" t="10244" r="27299" b="9143"/>
          <a:stretch/>
        </p:blipFill>
        <p:spPr>
          <a:xfrm>
            <a:off x="3785514" y="5241096"/>
            <a:ext cx="1149175" cy="1060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32D422C-12DA-E654-77A0-20E6FF2B0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625" y="5241096"/>
            <a:ext cx="2389977" cy="106097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"/>
          <p:cNvSpPr txBox="1">
            <a:spLocks noGrp="1"/>
          </p:cNvSpPr>
          <p:nvPr>
            <p:ph type="title"/>
          </p:nvPr>
        </p:nvSpPr>
        <p:spPr>
          <a:xfrm>
            <a:off x="731172" y="63347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i="1" dirty="0"/>
              <a:t>Marie, 2 ans:</a:t>
            </a:r>
            <a:endParaRPr i="1" dirty="0"/>
          </a:p>
        </p:txBody>
      </p:sp>
      <p:pic>
        <p:nvPicPr>
          <p:cNvPr id="216" name="Google Shape;216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6111" y="1590846"/>
            <a:ext cx="5832702" cy="437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4777" y="999459"/>
            <a:ext cx="3997938" cy="533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1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9610" y="935665"/>
            <a:ext cx="4219051" cy="562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5282" y="935665"/>
            <a:ext cx="4221320" cy="562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 txBox="1">
            <a:spLocks noGrp="1"/>
          </p:cNvSpPr>
          <p:nvPr>
            <p:ph type="title"/>
          </p:nvPr>
        </p:nvSpPr>
        <p:spPr>
          <a:xfrm>
            <a:off x="646111" y="693946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Quelle prise en charge proposez-vous?</a:t>
            </a:r>
            <a:endParaRPr dirty="0"/>
          </a:p>
        </p:txBody>
      </p:sp>
      <p:pic>
        <p:nvPicPr>
          <p:cNvPr id="229" name="Google Shape;229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44113" y="2405743"/>
            <a:ext cx="2991473" cy="331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9056" y="2094476"/>
            <a:ext cx="3461657" cy="3629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3"/>
          <p:cNvSpPr txBox="1">
            <a:spLocks noGrp="1"/>
          </p:cNvSpPr>
          <p:nvPr>
            <p:ph type="title"/>
          </p:nvPr>
        </p:nvSpPr>
        <p:spPr>
          <a:xfrm>
            <a:off x="667376" y="63347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i="1" dirty="0"/>
              <a:t>Tom, 8 mois est inapprochable:</a:t>
            </a:r>
            <a:br>
              <a:rPr lang="fr-FR" i="1" dirty="0"/>
            </a:br>
            <a:r>
              <a:rPr lang="fr-FR" i="1" dirty="0"/>
              <a:t> est-ce grave?</a:t>
            </a:r>
            <a:endParaRPr i="1" dirty="0"/>
          </a:p>
        </p:txBody>
      </p:sp>
      <p:pic>
        <p:nvPicPr>
          <p:cNvPr id="236" name="Google Shape;236;p1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69599" y="1853247"/>
            <a:ext cx="3698422" cy="493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508" y="1853248"/>
            <a:ext cx="3698422" cy="4931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6481" y="2683089"/>
            <a:ext cx="652329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6607" y="2753846"/>
            <a:ext cx="652329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3364" y="2819160"/>
            <a:ext cx="652329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55192" y="2868146"/>
            <a:ext cx="652329" cy="51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"/>
          <p:cNvSpPr txBox="1">
            <a:spLocks noGrp="1"/>
          </p:cNvSpPr>
          <p:nvPr>
            <p:ph type="title"/>
          </p:nvPr>
        </p:nvSpPr>
        <p:spPr>
          <a:xfrm>
            <a:off x="875201" y="654737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Oui!!</a:t>
            </a:r>
            <a:endParaRPr dirty="0"/>
          </a:p>
        </p:txBody>
      </p:sp>
      <p:sp>
        <p:nvSpPr>
          <p:cNvPr id="247" name="Google Shape;247;p14"/>
          <p:cNvSpPr txBox="1">
            <a:spLocks noGrp="1"/>
          </p:cNvSpPr>
          <p:nvPr>
            <p:ph type="body" idx="1"/>
          </p:nvPr>
        </p:nvSpPr>
        <p:spPr>
          <a:xfrm>
            <a:off x="1104293" y="1677361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fr-FR" sz="2400"/>
              <a:t>Attention au contexte ou si forte discordance entre la gravité de la lésion et l’expression de la douleur/peur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/>
              <a:t>Ici la gravité n’est pas clinique (enfant peu douloureux, pas d’atteinte des VAS)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/>
              <a:t>Il s’agit d ’un cas très suspect de maltraitance ….</a:t>
            </a:r>
            <a:endParaRPr/>
          </a:p>
          <a:p>
            <a:pPr marL="342900" lvl="0" indent="-220980" algn="l" rtl="0">
              <a:spcBef>
                <a:spcPts val="1000"/>
              </a:spcBef>
              <a:spcAft>
                <a:spcPts val="0"/>
              </a:spcAft>
              <a:buSzPts val="1920"/>
              <a:buNone/>
            </a:pPr>
            <a:endParaRPr sz="24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/>
              <a:t>Hospitalisation obligatoire pour la prise en charge par UAPED et sociale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>
            <a:spLocks noGrp="1"/>
          </p:cNvSpPr>
          <p:nvPr>
            <p:ph type="title"/>
          </p:nvPr>
        </p:nvSpPr>
        <p:spPr>
          <a:xfrm>
            <a:off x="645130" y="60960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i="1" dirty="0"/>
              <a:t>Mathis, 3 ans:</a:t>
            </a:r>
            <a:endParaRPr i="1" dirty="0"/>
          </a:p>
        </p:txBody>
      </p:sp>
      <p:sp>
        <p:nvSpPr>
          <p:cNvPr id="253" name="Google Shape;253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fr-FR"/>
              <a:t>EXEMPLE 4:</a:t>
            </a:r>
            <a:endParaRPr/>
          </a:p>
        </p:txBody>
      </p:sp>
      <p:pic>
        <p:nvPicPr>
          <p:cNvPr id="254" name="Google Shape;254;p15"/>
          <p:cNvPicPr preferRelativeResize="0"/>
          <p:nvPr/>
        </p:nvPicPr>
        <p:blipFill rotWithShape="1">
          <a:blip r:embed="rId3">
            <a:alphaModFix/>
          </a:blip>
          <a:srcRect l="3775" t="13164" r="16680"/>
          <a:stretch/>
        </p:blipFill>
        <p:spPr>
          <a:xfrm rot="5400000">
            <a:off x="121584" y="1879629"/>
            <a:ext cx="5294939" cy="4335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5"/>
          <p:cNvPicPr preferRelativeResize="0"/>
          <p:nvPr/>
        </p:nvPicPr>
        <p:blipFill rotWithShape="1">
          <a:blip r:embed="rId4">
            <a:alphaModFix/>
          </a:blip>
          <a:srcRect l="6601" t="25345" r="17381" b="14867"/>
          <a:stretch/>
        </p:blipFill>
        <p:spPr>
          <a:xfrm rot="5400000">
            <a:off x="4648681" y="2509640"/>
            <a:ext cx="5213296" cy="3075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>
            <a:spLocks noGrp="1"/>
          </p:cNvSpPr>
          <p:nvPr>
            <p:ph type="title"/>
          </p:nvPr>
        </p:nvSpPr>
        <p:spPr>
          <a:xfrm>
            <a:off x="650377" y="630854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Propositions de prise en charge?</a:t>
            </a:r>
            <a:endParaRPr dirty="0"/>
          </a:p>
        </p:txBody>
      </p:sp>
      <p:pic>
        <p:nvPicPr>
          <p:cNvPr id="261" name="Google Shape;261;p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04527" y="2009437"/>
            <a:ext cx="5426528" cy="4069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552394" y="2009435"/>
            <a:ext cx="5426529" cy="406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>
            <a:spLocks noGrp="1"/>
          </p:cNvSpPr>
          <p:nvPr>
            <p:ph type="title"/>
          </p:nvPr>
        </p:nvSpPr>
        <p:spPr>
          <a:xfrm>
            <a:off x="635478" y="60960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Focus sur quelques particularités pédiatriques</a:t>
            </a:r>
            <a:endParaRPr dirty="0"/>
          </a:p>
        </p:txBody>
      </p:sp>
      <p:pic>
        <p:nvPicPr>
          <p:cNvPr id="268" name="Google Shape;268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>
            <a:off x="3412812" y="2052638"/>
            <a:ext cx="4328152" cy="419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8"/>
          <p:cNvSpPr txBox="1">
            <a:spLocks noGrp="1"/>
          </p:cNvSpPr>
          <p:nvPr>
            <p:ph type="title"/>
          </p:nvPr>
        </p:nvSpPr>
        <p:spPr>
          <a:xfrm>
            <a:off x="645129" y="584655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D’abord: savoir reconnaître la douleur</a:t>
            </a:r>
            <a:endParaRPr dirty="0"/>
          </a:p>
        </p:txBody>
      </p:sp>
      <p:sp>
        <p:nvSpPr>
          <p:cNvPr id="274" name="Google Shape;274;p18"/>
          <p:cNvSpPr txBox="1">
            <a:spLocks noGrp="1"/>
          </p:cNvSpPr>
          <p:nvPr>
            <p:ph type="body" idx="1"/>
          </p:nvPr>
        </p:nvSpPr>
        <p:spPr>
          <a:xfrm>
            <a:off x="527577" y="1985185"/>
            <a:ext cx="9522275" cy="442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Repérer les signes comportementaux : pleurs, grimaces, crispation, agitation ou prostration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Mais aussi physiologiques : tachycardie, désaturation, modification de la respiration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Utilisation </a:t>
            </a:r>
            <a:r>
              <a:rPr lang="fr-FR" b="1" dirty="0">
                <a:solidFill>
                  <a:srgbClr val="FF0000"/>
                </a:solidFill>
              </a:rPr>
              <a:t>d’échelles validées </a:t>
            </a:r>
            <a:r>
              <a:rPr lang="fr-FR" dirty="0"/>
              <a:t>selon la situation clinique et l’âge de l’enfant, que l’on maitrise bien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 err="1"/>
              <a:t>Hétéro-évaluation</a:t>
            </a:r>
            <a:r>
              <a:rPr lang="fr-FR" dirty="0"/>
              <a:t>/auto-évaluation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Savoir </a:t>
            </a:r>
            <a:r>
              <a:rPr lang="fr-FR" b="1" dirty="0">
                <a:solidFill>
                  <a:srgbClr val="FF0000"/>
                </a:solidFill>
              </a:rPr>
              <a:t>réévaluer+++ </a:t>
            </a:r>
            <a:r>
              <a:rPr lang="fr-FR" dirty="0"/>
              <a:t>(après administration d’un antalgique, au moment d’un soin)</a:t>
            </a:r>
            <a:endParaRPr dirty="0"/>
          </a:p>
          <a:p>
            <a:pPr marL="342900" lvl="0" indent="-25654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Exemple:</a:t>
            </a:r>
            <a:endParaRPr dirty="0"/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000" b="1" dirty="0"/>
              <a:t>EVENDOL (</a:t>
            </a:r>
            <a:r>
              <a:rPr lang="fr-FR" sz="2000" i="1" dirty="0" err="1"/>
              <a:t>EVALuation-ENfant-DOuLeur</a:t>
            </a:r>
            <a:r>
              <a:rPr lang="fr-FR" sz="2000" b="1" dirty="0"/>
              <a:t>)</a:t>
            </a:r>
            <a:r>
              <a:rPr lang="fr-FR" sz="2000" dirty="0"/>
              <a:t>: </a:t>
            </a:r>
            <a:endParaRPr sz="20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600" dirty="0"/>
              <a:t>validée pour les urgences de 0 à 7 ans, SMUR, </a:t>
            </a:r>
            <a:r>
              <a:rPr lang="fr-FR" sz="1600" dirty="0" err="1"/>
              <a:t>post-op</a:t>
            </a:r>
            <a:r>
              <a:rPr lang="fr-FR" sz="1600" dirty="0"/>
              <a:t> en cours pour NN et soins)</a:t>
            </a:r>
            <a:endParaRPr sz="16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600" dirty="0"/>
              <a:t>Score de 0 à 15</a:t>
            </a:r>
            <a:endParaRPr sz="16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600" dirty="0"/>
              <a:t>Seuil de </a:t>
            </a:r>
            <a:r>
              <a:rPr lang="fr-FR" sz="1600" dirty="0" err="1"/>
              <a:t>ttt</a:t>
            </a:r>
            <a:r>
              <a:rPr lang="fr-FR" sz="1600" dirty="0"/>
              <a:t> = 4</a:t>
            </a:r>
            <a:endParaRPr sz="1600" dirty="0"/>
          </a:p>
        </p:txBody>
      </p:sp>
      <p:pic>
        <p:nvPicPr>
          <p:cNvPr id="275" name="Google Shape;27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32748" y="2427559"/>
            <a:ext cx="2201707" cy="300441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18"/>
          <p:cNvSpPr/>
          <p:nvPr/>
        </p:nvSpPr>
        <p:spPr>
          <a:xfrm>
            <a:off x="10011065" y="4796694"/>
            <a:ext cx="1845071" cy="1608588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19050" cap="rnd" cmpd="sng">
            <a:solidFill>
              <a:srgbClr val="7D9A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19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4549" y="1052033"/>
            <a:ext cx="10401300" cy="50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624846" y="65238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Pourquoi est-ce important d’en parler ?</a:t>
            </a:r>
            <a:endParaRPr dirty="0"/>
          </a:p>
        </p:txBody>
      </p:sp>
      <p:sp>
        <p:nvSpPr>
          <p:cNvPr id="157" name="Google Shape;157;p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12233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Situation rencontrée quotidiennement 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Difficultés de prise en charge (stress  enfant/parent/soignant)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Sentiment de « ne pas être à l’aise », « de ne pas savoir faire »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Difficultés de reconnaissance de la douleur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Difficultés d’accès aux traitements/disponibilités/méconnaissance…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Impression qu’on va aller « plus vite comme ça » et « ce n’est pas si grave »…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b="1" dirty="0">
                <a:solidFill>
                  <a:srgbClr val="FF0000"/>
                </a:solidFill>
              </a:rPr>
              <a:t>Enjeu = éviter mémorisation de l’expérience douloureuse traumatisante +++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82138" y="1578429"/>
            <a:ext cx="2611436" cy="462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0"/>
          <p:cNvSpPr txBox="1">
            <a:spLocks noGrp="1"/>
          </p:cNvSpPr>
          <p:nvPr>
            <p:ph type="title"/>
          </p:nvPr>
        </p:nvSpPr>
        <p:spPr>
          <a:xfrm>
            <a:off x="646111" y="633472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Auto-évaluation:</a:t>
            </a:r>
            <a:endParaRPr dirty="0"/>
          </a:p>
        </p:txBody>
      </p:sp>
      <p:sp>
        <p:nvSpPr>
          <p:cNvPr id="287" name="Google Shape;287;p20"/>
          <p:cNvSpPr txBox="1">
            <a:spLocks noGrp="1"/>
          </p:cNvSpPr>
          <p:nvPr>
            <p:ph type="body" idx="1"/>
          </p:nvPr>
        </p:nvSpPr>
        <p:spPr>
          <a:xfrm>
            <a:off x="1104293" y="1753561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3540" lvl="1" indent="-28575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fr-FR" sz="2000" dirty="0"/>
              <a:t>Visages (à partir de </a:t>
            </a:r>
            <a:r>
              <a:rPr lang="fr-FR" sz="2000" b="1" dirty="0">
                <a:solidFill>
                  <a:srgbClr val="FF0000"/>
                </a:solidFill>
              </a:rPr>
              <a:t>4 ans</a:t>
            </a:r>
            <a:r>
              <a:rPr lang="fr-FR" sz="2000" dirty="0"/>
              <a:t>)</a:t>
            </a:r>
            <a:endParaRPr sz="20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fr-FR" sz="1600" dirty="0"/>
              <a:t>« montre-moi le visage qui montre combien tu as mal, comment tu te sens à l’intérieur de toi » </a:t>
            </a:r>
            <a:endParaRPr sz="16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fr-FR" sz="1600" dirty="0"/>
              <a:t>Score de 0 à 10</a:t>
            </a:r>
            <a:endParaRPr sz="1600" dirty="0"/>
          </a:p>
          <a:p>
            <a:pPr marL="566420" lvl="2" indent="-228600" algn="l" rtl="0">
              <a:spcBef>
                <a:spcPts val="1000"/>
              </a:spcBef>
              <a:spcAft>
                <a:spcPts val="0"/>
              </a:spcAft>
              <a:buSzPts val="1280"/>
              <a:buChar char="►"/>
            </a:pPr>
            <a:r>
              <a:rPr lang="fr-FR" sz="1600" dirty="0"/>
              <a:t>Seuil de </a:t>
            </a:r>
            <a:r>
              <a:rPr lang="fr-FR" sz="1600" dirty="0" err="1"/>
              <a:t>ttt</a:t>
            </a:r>
            <a:r>
              <a:rPr lang="fr-FR" sz="1600" dirty="0"/>
              <a:t> =4</a:t>
            </a:r>
            <a:endParaRPr dirty="0"/>
          </a:p>
          <a:p>
            <a:pPr marL="566420" lvl="2" indent="-147320" algn="l" rtl="0">
              <a:spcBef>
                <a:spcPts val="1000"/>
              </a:spcBef>
              <a:spcAft>
                <a:spcPts val="0"/>
              </a:spcAft>
              <a:buSzPts val="1280"/>
              <a:buNone/>
            </a:pPr>
            <a:endParaRPr sz="1600"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288" name="Google Shape;28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1771" y="3877194"/>
            <a:ext cx="9300533" cy="2255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1"/>
          <p:cNvSpPr txBox="1">
            <a:spLocks noGrp="1"/>
          </p:cNvSpPr>
          <p:nvPr>
            <p:ph type="body" idx="1"/>
          </p:nvPr>
        </p:nvSpPr>
        <p:spPr>
          <a:xfrm>
            <a:off x="760365" y="1331259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EVA pédiatrique: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À partir de 6 ans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VERTICALE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Rester neutre, éviter descriptions exagérées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Score 0-10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Seuil de </a:t>
            </a:r>
            <a:r>
              <a:rPr lang="fr-FR" sz="1800" dirty="0" err="1"/>
              <a:t>ttt</a:t>
            </a:r>
            <a:r>
              <a:rPr lang="fr-FR" sz="1800" dirty="0"/>
              <a:t> = 3</a:t>
            </a:r>
            <a:endParaRPr sz="1800" dirty="0"/>
          </a:p>
          <a:p>
            <a:pPr marL="742950" lvl="1" indent="-201168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8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EN: 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à partir de 8 ans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Rester neutre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Score 0-10</a:t>
            </a:r>
            <a:endParaRPr sz="18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800" dirty="0"/>
              <a:t>Seuil de </a:t>
            </a:r>
            <a:r>
              <a:rPr lang="fr-FR" sz="1800" dirty="0" err="1"/>
              <a:t>ttt</a:t>
            </a:r>
            <a:r>
              <a:rPr lang="fr-FR" sz="1800" dirty="0"/>
              <a:t> = 3</a:t>
            </a:r>
            <a:endParaRPr sz="1800"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800"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800" dirty="0"/>
          </a:p>
        </p:txBody>
      </p:sp>
      <p:pic>
        <p:nvPicPr>
          <p:cNvPr id="295" name="Google Shape;29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725" y="903767"/>
            <a:ext cx="3754910" cy="5344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2"/>
          <p:cNvSpPr txBox="1">
            <a:spLocks noGrp="1"/>
          </p:cNvSpPr>
          <p:nvPr>
            <p:ph type="title"/>
          </p:nvPr>
        </p:nvSpPr>
        <p:spPr>
          <a:xfrm>
            <a:off x="646111" y="652388"/>
            <a:ext cx="10613768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Cas particuliers de la prise en charge antalgique en pédiatrie</a:t>
            </a:r>
            <a:endParaRPr dirty="0"/>
          </a:p>
        </p:txBody>
      </p:sp>
      <p:sp>
        <p:nvSpPr>
          <p:cNvPr id="301" name="Google Shape;301;p22"/>
          <p:cNvSpPr txBox="1">
            <a:spLocks noGrp="1"/>
          </p:cNvSpPr>
          <p:nvPr>
            <p:ph type="body" idx="1"/>
          </p:nvPr>
        </p:nvSpPr>
        <p:spPr>
          <a:xfrm>
            <a:off x="1103313" y="2052918"/>
            <a:ext cx="7556274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Les moyens </a:t>
            </a:r>
            <a:r>
              <a:rPr lang="fr-FR" b="1" dirty="0">
                <a:solidFill>
                  <a:srgbClr val="FF0000"/>
                </a:solidFill>
              </a:rPr>
              <a:t>non médicamenteux </a:t>
            </a:r>
            <a:r>
              <a:rPr lang="fr-FR" dirty="0"/>
              <a:t>sont extrêmement efficaces et doivent toujours être utilisés en association avec les traitements: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Accueil chaleureux et calme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Présence des parents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Explications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Installation confortable/</a:t>
            </a:r>
            <a:r>
              <a:rPr lang="fr-FR" dirty="0">
                <a:solidFill>
                  <a:srgbClr val="FF0000"/>
                </a:solidFill>
              </a:rPr>
              <a:t>contention efficace membre</a:t>
            </a:r>
            <a:endParaRPr dirty="0">
              <a:solidFill>
                <a:srgbClr val="FF0000"/>
              </a:solidFill>
            </a:endParaRPr>
          </a:p>
          <a:p>
            <a:pPr marL="457200" lvl="1" indent="0" algn="l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fr-FR" dirty="0">
                <a:solidFill>
                  <a:srgbClr val="FF0000"/>
                </a:solidFill>
              </a:rPr>
              <a:t>traumatisé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Distraction (musiques, bulles de savon, bâton de pluie, tablettes…)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Hypnose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Réalité virtuelle....</a:t>
            </a:r>
            <a:endParaRPr dirty="0"/>
          </a:p>
        </p:txBody>
      </p:sp>
      <p:pic>
        <p:nvPicPr>
          <p:cNvPr id="302" name="Google Shape;30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1618" y="2884714"/>
            <a:ext cx="3652075" cy="2729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3"/>
          <p:cNvSpPr txBox="1">
            <a:spLocks noGrp="1"/>
          </p:cNvSpPr>
          <p:nvPr>
            <p:ph type="title"/>
          </p:nvPr>
        </p:nvSpPr>
        <p:spPr>
          <a:xfrm>
            <a:off x="656744" y="60960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Avoir sa boite à outils sous la main…et y penser!</a:t>
            </a:r>
            <a:endParaRPr dirty="0"/>
          </a:p>
        </p:txBody>
      </p:sp>
      <p:pic>
        <p:nvPicPr>
          <p:cNvPr id="308" name="Google Shape;308;p2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tretch/>
        </p:blipFill>
        <p:spPr>
          <a:xfrm rot="5400000">
            <a:off x="2788854" y="1871885"/>
            <a:ext cx="5597334" cy="419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4"/>
          <p:cNvSpPr txBox="1">
            <a:spLocks noGrp="1"/>
          </p:cNvSpPr>
          <p:nvPr>
            <p:ph type="title"/>
          </p:nvPr>
        </p:nvSpPr>
        <p:spPr>
          <a:xfrm>
            <a:off x="613722" y="583909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Et il faut des paires de bras!</a:t>
            </a:r>
            <a:endParaRPr dirty="0"/>
          </a:p>
        </p:txBody>
      </p:sp>
      <p:pic>
        <p:nvPicPr>
          <p:cNvPr id="314" name="Google Shape;314;p2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3340" y="1284174"/>
            <a:ext cx="3895725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4"/>
          <p:cNvPicPr preferRelativeResize="0"/>
          <p:nvPr/>
        </p:nvPicPr>
        <p:blipFill rotWithShape="1">
          <a:blip r:embed="rId4">
            <a:alphaModFix/>
          </a:blip>
          <a:srcRect l="8888" t="1538" r="7940" b="2414"/>
          <a:stretch/>
        </p:blipFill>
        <p:spPr>
          <a:xfrm>
            <a:off x="6875917" y="1248100"/>
            <a:ext cx="5072743" cy="329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4"/>
          <p:cNvPicPr preferRelativeResize="0"/>
          <p:nvPr/>
        </p:nvPicPr>
        <p:blipFill rotWithShape="1">
          <a:blip r:embed="rId5">
            <a:alphaModFix/>
          </a:blip>
          <a:srcRect l="9286" t="2460" r="7768"/>
          <a:stretch/>
        </p:blipFill>
        <p:spPr>
          <a:xfrm>
            <a:off x="4024692" y="3886200"/>
            <a:ext cx="4262361" cy="2819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5"/>
          <p:cNvSpPr txBox="1">
            <a:spLocks noGrp="1"/>
          </p:cNvSpPr>
          <p:nvPr>
            <p:ph type="title"/>
          </p:nvPr>
        </p:nvSpPr>
        <p:spPr>
          <a:xfrm>
            <a:off x="646111" y="60166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/>
              <a:t>PLACE PRIVILEGIEE DU MEOPA</a:t>
            </a:r>
            <a:endParaRPr/>
          </a:p>
        </p:txBody>
      </p:sp>
      <p:sp>
        <p:nvSpPr>
          <p:cNvPr id="322" name="Google Shape;322;p25"/>
          <p:cNvSpPr txBox="1">
            <a:spLocks noGrp="1"/>
          </p:cNvSpPr>
          <p:nvPr>
            <p:ph type="body" idx="1"/>
          </p:nvPr>
        </p:nvSpPr>
        <p:spPr>
          <a:xfrm>
            <a:off x="1103312" y="1600201"/>
            <a:ext cx="4396339" cy="465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sz="2600" b="1"/>
              <a:t>Avantages: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Effet antalgique obtenu par effet dissociatif++ (inhibe la composante désagréable de la perception douloureuse)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Effet anxiolytique et euphorisant</a:t>
            </a: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Effet antalgique de surface</a:t>
            </a:r>
            <a:endParaRPr/>
          </a:p>
          <a:p>
            <a:pPr marL="342900" lvl="0" indent="-2504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Sédation consciente, le patient est capable de dialoguer</a:t>
            </a: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Réflexes laryngés respectés</a:t>
            </a:r>
            <a:endParaRPr sz="2600"/>
          </a:p>
          <a:p>
            <a:pPr marL="342900" lvl="1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Jeûne non obligatoire</a:t>
            </a:r>
            <a:endParaRPr/>
          </a:p>
          <a:p>
            <a:pPr marL="342900" lvl="1" indent="-2504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Réversibilité rapide</a:t>
            </a:r>
            <a:endParaRPr/>
          </a:p>
          <a:p>
            <a:pPr marL="342900" lvl="0" indent="-278892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sp>
        <p:nvSpPr>
          <p:cNvPr id="323" name="Google Shape;323;p25"/>
          <p:cNvSpPr txBox="1">
            <a:spLocks noGrp="1"/>
          </p:cNvSpPr>
          <p:nvPr>
            <p:ph type="body" idx="2"/>
          </p:nvPr>
        </p:nvSpPr>
        <p:spPr>
          <a:xfrm>
            <a:off x="5654493" y="1600201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fr-FR" sz="2600" b="1"/>
              <a:t>INCONVENIENTS: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Puissance faible 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10 à 30% d’échecs 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Effet non prédictible (marche mieux si auto-administration++)</a:t>
            </a:r>
            <a:endParaRPr/>
          </a:p>
          <a:p>
            <a:pPr marL="342900" lvl="0" indent="-2504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Les enfants de moins de 3 ans ont des effets moins marqués voir inexistants</a:t>
            </a:r>
            <a:endParaRPr/>
          </a:p>
          <a:p>
            <a:pPr marL="342900" lvl="0" indent="-2504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Perte de chance: pas d’AG</a:t>
            </a:r>
            <a:endParaRPr/>
          </a:p>
          <a:p>
            <a:pPr marL="342900" lvl="0" indent="-2504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260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600"/>
              <a:t>Appétence / addiction ?</a:t>
            </a:r>
            <a:endParaRPr/>
          </a:p>
          <a:p>
            <a:pPr marL="342900" lvl="0" indent="-278892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71314" y="1853248"/>
            <a:ext cx="2125675" cy="3767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/>
              <a:t>SOLUTIONS SUCREES </a:t>
            </a:r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body" idx="4294967295"/>
          </p:nvPr>
        </p:nvSpPr>
        <p:spPr>
          <a:xfrm>
            <a:off x="0" y="1458913"/>
            <a:ext cx="6059488" cy="504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25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 sz="1900" dirty="0"/>
              <a:t>analgésique dès la naissance y compris prématurée, jusqu’à </a:t>
            </a:r>
            <a:r>
              <a:rPr lang="fr-FR" sz="1900" b="1" dirty="0">
                <a:solidFill>
                  <a:srgbClr val="FF0000"/>
                </a:solidFill>
              </a:rPr>
              <a:t>4 à 6 mois </a:t>
            </a:r>
            <a:r>
              <a:rPr lang="fr-FR" sz="1900" dirty="0"/>
              <a:t>; </a:t>
            </a:r>
            <a:endParaRPr dirty="0"/>
          </a:p>
          <a:p>
            <a:pPr marL="342900" lvl="0" indent="-34292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900" dirty="0"/>
              <a:t>Solutions sucrées (</a:t>
            </a:r>
            <a:r>
              <a:rPr lang="fr-FR" sz="1900" dirty="0" err="1"/>
              <a:t>Pacidol</a:t>
            </a:r>
            <a:r>
              <a:rPr lang="fr-FR" sz="1900" dirty="0"/>
              <a:t>®, Saccharose 24%, G30%)</a:t>
            </a:r>
            <a:endParaRPr dirty="0"/>
          </a:p>
          <a:p>
            <a:pPr marL="342900" lvl="0" indent="-2536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900" dirty="0"/>
          </a:p>
          <a:p>
            <a:pPr marL="342900" lvl="0" indent="-34292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900" dirty="0"/>
              <a:t>CONTRE-INDICATIONS : Fistule </a:t>
            </a:r>
            <a:r>
              <a:rPr lang="fr-FR" sz="1900" dirty="0" err="1"/>
              <a:t>oeso</a:t>
            </a:r>
            <a:r>
              <a:rPr lang="fr-FR" sz="1900" dirty="0"/>
              <a:t>-trachéale /atrésie </a:t>
            </a:r>
            <a:r>
              <a:rPr lang="fr-FR" sz="1900" dirty="0" err="1"/>
              <a:t>oesophage</a:t>
            </a:r>
            <a:r>
              <a:rPr lang="fr-FR" sz="1900" dirty="0"/>
              <a:t>, entérite </a:t>
            </a:r>
            <a:r>
              <a:rPr lang="fr-FR" sz="1900" dirty="0" err="1"/>
              <a:t>ulcéro</a:t>
            </a:r>
            <a:r>
              <a:rPr lang="fr-FR" sz="1900" dirty="0"/>
              <a:t>-nécrosante, troubles de la déglutition, intolérance au fructose, régime cétogène</a:t>
            </a:r>
            <a:endParaRPr dirty="0"/>
          </a:p>
          <a:p>
            <a:pPr marL="342900" lvl="0" indent="-253644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sz="1900" dirty="0"/>
          </a:p>
          <a:p>
            <a:pPr marL="342900" lvl="0" indent="-34292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900" dirty="0"/>
              <a:t>EN PRATIQUE :</a:t>
            </a:r>
            <a:endParaRPr dirty="0"/>
          </a:p>
          <a:p>
            <a:pPr marL="742950" lvl="1" indent="-28577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700" dirty="0"/>
              <a:t>2 soignants (nursing), geste possible après 2 minutes, efficace pendant 5 à 7 minutes (redonner une fois si besoin)</a:t>
            </a:r>
            <a:endParaRPr dirty="0"/>
          </a:p>
          <a:p>
            <a:pPr marL="742950" lvl="1" indent="-28577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700" dirty="0"/>
              <a:t>Utilisation possible 6 à 8 x/jour (&lt; 37 SA = 4x/jour)</a:t>
            </a:r>
            <a:endParaRPr dirty="0"/>
          </a:p>
          <a:p>
            <a:pPr marL="742950" lvl="1" indent="-285775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700" dirty="0"/>
              <a:t>Potentialisées en association à succion non nutritive (tétine), autorisé si jeûne nécessaire (bloc prévisible)</a:t>
            </a:r>
            <a:endParaRPr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</p:txBody>
      </p:sp>
      <p:pic>
        <p:nvPicPr>
          <p:cNvPr id="331" name="Google Shape;331;p2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796213" y="1189038"/>
            <a:ext cx="4395787" cy="21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40322" y="3506788"/>
            <a:ext cx="3658131" cy="27132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Pour les anesthésiques locaux: attention aux dosages! </a:t>
            </a:r>
            <a:br>
              <a:rPr lang="fr-FR" dirty="0"/>
            </a:br>
            <a:r>
              <a:rPr lang="fr-FR" dirty="0"/>
              <a:t>ex: EMLA</a:t>
            </a:r>
            <a:endParaRPr dirty="0"/>
          </a:p>
        </p:txBody>
      </p:sp>
      <p:pic>
        <p:nvPicPr>
          <p:cNvPr id="338" name="Google Shape;3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259" y="2035628"/>
            <a:ext cx="8962312" cy="405042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7"/>
          <p:cNvSpPr txBox="1"/>
          <p:nvPr/>
        </p:nvSpPr>
        <p:spPr>
          <a:xfrm>
            <a:off x="816526" y="6156280"/>
            <a:ext cx="917665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Infiltration  Xylocaïne 1% (lidocaïne chlorhydrate): dose usuelle = 2 à 5 mg/kg, en pratique 4 mg/kg soit </a:t>
            </a:r>
            <a:r>
              <a:rPr lang="fr-F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 mL/5 kg de poids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"/>
          <p:cNvSpPr txBox="1">
            <a:spLocks noGrp="1"/>
          </p:cNvSpPr>
          <p:nvPr>
            <p:ph type="title"/>
          </p:nvPr>
        </p:nvSpPr>
        <p:spPr>
          <a:xfrm>
            <a:off x="656744" y="60960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VOIE INTRA NASALE</a:t>
            </a:r>
            <a:endParaRPr dirty="0"/>
          </a:p>
        </p:txBody>
      </p:sp>
      <p:sp>
        <p:nvSpPr>
          <p:cNvPr id="345" name="Google Shape;345;p28"/>
          <p:cNvSpPr txBox="1">
            <a:spLocks noGrp="1"/>
          </p:cNvSpPr>
          <p:nvPr>
            <p:ph type="body" idx="1"/>
          </p:nvPr>
        </p:nvSpPr>
        <p:spPr>
          <a:xfrm>
            <a:off x="1103312" y="1665514"/>
            <a:ext cx="10108974" cy="4582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Intérêt : facilité d’emploi, peu invasive, efficacité, rapidité d’action (5 à 10 min) car muqueuses très perméables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Inconvénients: volume max = 1ml par narine, pas de possibilité titration, absence de voie IV si effet secondaire grave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Pas si trauma facial, tb conscience, tb hémodynamique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impression de fausse sécurité: il faut souvent utiliser doses supérieures à IV et forte concentration pour éviter volumes trop importants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 Molécules utilisables: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Fentanyl /sufentanil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Kétamine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Midazolam 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Naloxone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Dexdor</a:t>
            </a:r>
            <a:endParaRPr/>
          </a:p>
          <a:p>
            <a:pPr marL="342900" lvl="0" indent="-25654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1600" i="1"/>
              <a:t>Intranasal drug delivery in emergency medicine, Dr. Jean-Marie Jacques </a:t>
            </a:r>
            <a:endParaRPr/>
          </a:p>
          <a:p>
            <a:pPr marL="342900" lvl="0" indent="-25654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  <p:pic>
        <p:nvPicPr>
          <p:cNvPr id="346" name="Google Shape;3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4305" y="3584268"/>
            <a:ext cx="2134968" cy="3216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5791" y="1484207"/>
            <a:ext cx="8675360" cy="38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9"/>
          <p:cNvSpPr txBox="1"/>
          <p:nvPr/>
        </p:nvSpPr>
        <p:spPr>
          <a:xfrm>
            <a:off x="1665791" y="6386651"/>
            <a:ext cx="106843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accent6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 : http://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www.urgencehsj.ca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/protocoles/fentanyl-intranasal-2/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"/>
          <p:cNvSpPr txBox="1">
            <a:spLocks noGrp="1"/>
          </p:cNvSpPr>
          <p:nvPr>
            <p:ph type="title"/>
          </p:nvPr>
        </p:nvSpPr>
        <p:spPr>
          <a:xfrm>
            <a:off x="646111" y="65238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Principes de base à garder en tête</a:t>
            </a:r>
            <a:endParaRPr dirty="0"/>
          </a:p>
        </p:txBody>
      </p:sp>
      <p:sp>
        <p:nvSpPr>
          <p:cNvPr id="164" name="Google Shape;164;p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774133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La douleur est une expérience </a:t>
            </a:r>
            <a:r>
              <a:rPr lang="fr-FR" b="1" dirty="0">
                <a:solidFill>
                  <a:srgbClr val="FF0000"/>
                </a:solidFill>
              </a:rPr>
              <a:t>sensorielle</a:t>
            </a:r>
            <a:r>
              <a:rPr lang="fr-FR" dirty="0"/>
              <a:t> et </a:t>
            </a:r>
            <a:r>
              <a:rPr lang="fr-FR" b="1" dirty="0">
                <a:solidFill>
                  <a:srgbClr val="FF0000"/>
                </a:solidFill>
              </a:rPr>
              <a:t>émotionnelle désagréable </a:t>
            </a:r>
            <a:r>
              <a:rPr lang="fr-FR" dirty="0"/>
              <a:t>(définition de </a:t>
            </a:r>
            <a:r>
              <a:rPr lang="fr-FR" i="1" dirty="0"/>
              <a:t>l’International Association for the </a:t>
            </a:r>
            <a:r>
              <a:rPr lang="fr-FR" i="1" dirty="0" err="1"/>
              <a:t>Study</a:t>
            </a:r>
            <a:r>
              <a:rPr lang="fr-FR" i="1" dirty="0"/>
              <a:t> of Pain)</a:t>
            </a: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dirty="0"/>
              <a:t>La possibilité d’éprouver de la douleur est une faculté innée,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dès la naissance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même très prématurée </a:t>
            </a: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b="1" dirty="0">
                <a:solidFill>
                  <a:srgbClr val="FF0000"/>
                </a:solidFill>
              </a:rPr>
              <a:t>Peur et douleur sont toujours associées chez l’enfant</a:t>
            </a:r>
            <a:endParaRPr dirty="0">
              <a:solidFill>
                <a:srgbClr val="FF0000"/>
              </a:solidFill>
            </a:endParaRP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440"/>
              <a:buChar char="►"/>
            </a:pPr>
            <a:r>
              <a:rPr lang="fr-FR" dirty="0"/>
              <a:t>Mécanismes de défenses cognitifs sont immatures chez le jeune enfant: la douleur génère un sentiment envahissant de détresse qu’il ne contrôle pas</a:t>
            </a: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90755" y="2911929"/>
            <a:ext cx="3219588" cy="2142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4307" y="941223"/>
            <a:ext cx="9825093" cy="564795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0"/>
          <p:cNvSpPr txBox="1"/>
          <p:nvPr/>
        </p:nvSpPr>
        <p:spPr>
          <a:xfrm>
            <a:off x="5764618" y="6443133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accent6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JFBALEINE_-_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VOIE_INTRANASALE.pdf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1"/>
          <p:cNvSpPr txBox="1">
            <a:spLocks noGrp="1"/>
          </p:cNvSpPr>
          <p:nvPr>
            <p:ph type="title"/>
          </p:nvPr>
        </p:nvSpPr>
        <p:spPr>
          <a:xfrm>
            <a:off x="645130" y="65238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SEDATION PROCEDURALE EN PEDIATRIE</a:t>
            </a:r>
            <a:endParaRPr dirty="0"/>
          </a:p>
        </p:txBody>
      </p:sp>
      <p:sp>
        <p:nvSpPr>
          <p:cNvPr id="364" name="Google Shape;364;p31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39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fr-FR" dirty="0"/>
              <a:t>Condition indispensable = Se mettre </a:t>
            </a:r>
            <a:r>
              <a:rPr lang="fr-FR" dirty="0">
                <a:solidFill>
                  <a:srgbClr val="FF0000"/>
                </a:solidFill>
              </a:rPr>
              <a:t>en </a:t>
            </a:r>
            <a:r>
              <a:rPr lang="fr-FR" b="1" dirty="0">
                <a:solidFill>
                  <a:srgbClr val="FF0000"/>
                </a:solidFill>
              </a:rPr>
              <a:t>sécurité+++</a:t>
            </a:r>
            <a:r>
              <a:rPr lang="fr-FR" dirty="0">
                <a:solidFill>
                  <a:srgbClr val="FF0000"/>
                </a:solidFill>
              </a:rPr>
              <a:t>:</a:t>
            </a:r>
            <a:endParaRPr dirty="0">
              <a:solidFill>
                <a:srgbClr val="FF0000"/>
              </a:solidFill>
            </a:endParaRPr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fr-FR" sz="2000" dirty="0"/>
              <a:t>  personnel suffisant: au moins 2 dont 1 formé à l'anesthésie ou réa </a:t>
            </a:r>
            <a:r>
              <a:rPr lang="fr-FR" sz="2000" dirty="0" err="1"/>
              <a:t>pédia</a:t>
            </a:r>
            <a:r>
              <a:rPr lang="fr-FR" sz="2000" dirty="0"/>
              <a:t>...</a:t>
            </a:r>
            <a:endParaRPr sz="2000" dirty="0"/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fr-FR" sz="2000" dirty="0"/>
              <a:t>  salle avec monitorage et matériel d'urgence à portée de main (salle de </a:t>
            </a:r>
            <a:r>
              <a:rPr lang="fr-FR" sz="2000" dirty="0" err="1"/>
              <a:t>déchoc</a:t>
            </a:r>
            <a:r>
              <a:rPr lang="fr-FR" sz="2000" dirty="0"/>
              <a:t> ou bloc)</a:t>
            </a:r>
            <a:endParaRPr sz="2000" dirty="0"/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fr-FR" sz="2000" dirty="0"/>
              <a:t>  autorisation parentale+++</a:t>
            </a:r>
            <a:endParaRPr sz="2000" dirty="0"/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fr-FR" sz="2000" dirty="0"/>
              <a:t>  nécessité de surveillance/salle de réveil</a:t>
            </a:r>
            <a:endParaRPr dirty="0"/>
          </a:p>
          <a:p>
            <a:pPr marL="383540" lvl="1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Courier New"/>
              <a:buChar char="o"/>
            </a:pPr>
            <a:r>
              <a:rPr lang="fr-FR" sz="2000" b="1" dirty="0">
                <a:solidFill>
                  <a:srgbClr val="FF0000"/>
                </a:solidFill>
              </a:rPr>
              <a:t>Savoir dire NON…</a:t>
            </a:r>
            <a:endParaRPr sz="2000" b="1" dirty="0">
              <a:solidFill>
                <a:srgbClr val="FF0000"/>
              </a:solidFill>
            </a:endParaRPr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365" name="Google Shape;365;p31"/>
          <p:cNvSpPr txBox="1"/>
          <p:nvPr/>
        </p:nvSpPr>
        <p:spPr>
          <a:xfrm>
            <a:off x="2307771" y="6165041"/>
            <a:ext cx="100692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(Sédation procédurale pour les réductions aux urgences (Dr Briot, Grenoble) Séminaire de Traumatologie Pédiatrique 10.2021)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i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(Guidelines for monitoring and management of pediatric patients before, during and after sedation for diagnostic and thérapeutic procedures, Coté et al., 2019, Pediatrics)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>
            <a:spLocks noGrp="1"/>
          </p:cNvSpPr>
          <p:nvPr>
            <p:ph type="title"/>
          </p:nvPr>
        </p:nvSpPr>
        <p:spPr>
          <a:xfrm>
            <a:off x="645130" y="65238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fr-FR" sz="4000"/>
              <a:t>Protocoles de sédation variables selon les équipes: exemple de Nancy</a:t>
            </a:r>
            <a:endParaRPr/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549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760"/>
              <a:buChar char="►"/>
            </a:pPr>
            <a:r>
              <a:rPr lang="fr-FR" sz="2200"/>
              <a:t>Drogues: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  en IV obligatoire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  Kétamine: dose de sédation profonde = 1mg/kg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Administration séquentielle: charge 0,5 mg/kg puis 2 compléments 0,25mg/kg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 si hypersalivation =&gt;atropine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 cauchemars =&gt;  associer + ou - midazolam</a:t>
            </a:r>
            <a:endParaRPr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1520"/>
              <a:buChar char="►"/>
            </a:pPr>
            <a:r>
              <a:rPr lang="fr-FR" sz="1900"/>
              <a:t>+ associer un morphinique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fr-FR" sz="2100"/>
              <a:t>Obligatoirement 1 IDE dédiée + 1 médecin senior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fr-FR" sz="2100"/>
              <a:t>En salle de déchocage ou salle monitorée</a:t>
            </a:r>
            <a:endParaRPr/>
          </a:p>
          <a:p>
            <a:pPr marL="342900" lvl="0" indent="-231140" algn="l" rtl="0">
              <a:spcBef>
                <a:spcPts val="1000"/>
              </a:spcBef>
              <a:spcAft>
                <a:spcPts val="0"/>
              </a:spcAft>
              <a:buSzPts val="1760"/>
              <a:buNone/>
            </a:pPr>
            <a:endParaRPr sz="220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3"/>
          <p:cNvSpPr txBox="1">
            <a:spLocks noGrp="1"/>
          </p:cNvSpPr>
          <p:nvPr>
            <p:ph type="title"/>
          </p:nvPr>
        </p:nvSpPr>
        <p:spPr>
          <a:xfrm>
            <a:off x="603581" y="59793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Une nouveauté: le </a:t>
            </a:r>
            <a:r>
              <a:rPr lang="fr-FR" dirty="0" err="1"/>
              <a:t>Penthrox</a:t>
            </a:r>
            <a:r>
              <a:rPr lang="fr-FR" dirty="0"/>
              <a:t>®</a:t>
            </a:r>
            <a:endParaRPr dirty="0"/>
          </a:p>
        </p:txBody>
      </p:sp>
      <p:pic>
        <p:nvPicPr>
          <p:cNvPr id="377" name="Google Shape;377;p3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53979" y="2286000"/>
            <a:ext cx="4189307" cy="30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3"/>
          <p:cNvSpPr txBox="1">
            <a:spLocks noGrp="1"/>
          </p:cNvSpPr>
          <p:nvPr>
            <p:ph type="body" idx="2"/>
          </p:nvPr>
        </p:nvSpPr>
        <p:spPr>
          <a:xfrm>
            <a:off x="6541680" y="1998461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fr-FR" sz="2400" dirty="0"/>
              <a:t>Utilisable à partir </a:t>
            </a:r>
            <a:r>
              <a:rPr lang="fr-FR" sz="2400" b="1" dirty="0">
                <a:solidFill>
                  <a:srgbClr val="FF0000"/>
                </a:solidFill>
              </a:rPr>
              <a:t>de 6 ans</a:t>
            </a:r>
            <a:endParaRPr dirty="0">
              <a:solidFill>
                <a:srgbClr val="FF00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 dirty="0"/>
              <a:t>dose maximale de 6 </a:t>
            </a:r>
            <a:r>
              <a:rPr lang="fr-FR" sz="2400" dirty="0" err="1"/>
              <a:t>mL</a:t>
            </a:r>
            <a:r>
              <a:rPr lang="fr-FR" sz="2400" dirty="0"/>
              <a:t> (2 X 3 </a:t>
            </a:r>
            <a:r>
              <a:rPr lang="fr-FR" sz="2400" dirty="0" err="1"/>
              <a:t>mL</a:t>
            </a:r>
            <a:r>
              <a:rPr lang="fr-FR" sz="2400" dirty="0"/>
              <a:t>) par administration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 dirty="0"/>
              <a:t>Pas d’utilisation répétée risque de néphrotoxicité</a:t>
            </a:r>
            <a:endParaRPr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920"/>
              <a:buChar char="►"/>
            </a:pPr>
            <a:r>
              <a:rPr lang="fr-FR" sz="2400" dirty="0"/>
              <a:t>Mêmes contre-indication que les adultes (hyperthermie maligne, interactions médicamenteuses…)</a:t>
            </a:r>
            <a:endParaRPr dirty="0"/>
          </a:p>
        </p:txBody>
      </p:sp>
      <p:sp>
        <p:nvSpPr>
          <p:cNvPr id="379" name="Google Shape;379;p33"/>
          <p:cNvSpPr txBox="1"/>
          <p:nvPr/>
        </p:nvSpPr>
        <p:spPr>
          <a:xfrm>
            <a:off x="2411185" y="6343919"/>
            <a:ext cx="1042307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https://ansm.sante.fr/uploads/2025/09/29/20250929-marr-penthrox-brochure-professionnel-de-sante.pdf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4"/>
          <p:cNvSpPr txBox="1">
            <a:spLocks noGrp="1"/>
          </p:cNvSpPr>
          <p:nvPr>
            <p:ph type="title"/>
          </p:nvPr>
        </p:nvSpPr>
        <p:spPr>
          <a:xfrm>
            <a:off x="656743" y="601663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La bible de poche!</a:t>
            </a:r>
            <a:endParaRPr dirty="0"/>
          </a:p>
        </p:txBody>
      </p:sp>
      <p:pic>
        <p:nvPicPr>
          <p:cNvPr id="385" name="Google Shape;385;p3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89314" y="1334426"/>
            <a:ext cx="3336472" cy="4921911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4"/>
          <p:cNvSpPr txBox="1">
            <a:spLocks noGrp="1"/>
          </p:cNvSpPr>
          <p:nvPr>
            <p:ph type="body" idx="2"/>
          </p:nvPr>
        </p:nvSpPr>
        <p:spPr>
          <a:xfrm>
            <a:off x="5763350" y="3063021"/>
            <a:ext cx="6276250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fr-FR" u="sng">
                <a:solidFill>
                  <a:schemeClr val="hlink"/>
                </a:solidFill>
                <a:hlinkClick r:id="rId4"/>
              </a:rPr>
              <a:t>https://pediadol.org/wp-content/uploads/2019/02/guide_essentiel_interactif.pdfentiel_interactif.pdf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"/>
          <p:cNvSpPr txBox="1">
            <a:spLocks noGrp="1"/>
          </p:cNvSpPr>
          <p:nvPr>
            <p:ph type="title"/>
          </p:nvPr>
        </p:nvSpPr>
        <p:spPr>
          <a:xfrm>
            <a:off x="645130" y="609601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Ressources pour aller plus loin</a:t>
            </a:r>
            <a:endParaRPr dirty="0"/>
          </a:p>
        </p:txBody>
      </p:sp>
      <p:sp>
        <p:nvSpPr>
          <p:cNvPr id="392" name="Google Shape;392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 u="sng">
                <a:solidFill>
                  <a:schemeClr val="hlink"/>
                </a:solidFill>
                <a:hlinkClick r:id="rId3"/>
              </a:rPr>
              <a:t>Film A vous de jouer ! La distraction des enfants lors des soins | Sparadrap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u="sng">
                <a:solidFill>
                  <a:schemeClr val="hlink"/>
                </a:solidFill>
                <a:hlinkClick r:id="rId4"/>
              </a:rPr>
              <a:t>La douleur de l’enfant : stratégies soignantes de prévention et de prise en charge – Pediadol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u="sng">
                <a:solidFill>
                  <a:schemeClr val="hlink"/>
                </a:solidFill>
                <a:hlinkClick r:id="rId5"/>
              </a:rPr>
              <a:t>guide_essentiel_interactif.pdf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u="sng">
                <a:solidFill>
                  <a:schemeClr val="hlink"/>
                </a:solidFill>
                <a:hlinkClick r:id="rId6"/>
              </a:rPr>
              <a:t>https://base-donnees-publique.medicaments.gouv.fr/medicament/60607503/extrait#tab-rcp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u="sng">
                <a:solidFill>
                  <a:schemeClr val="hlink"/>
                </a:solidFill>
                <a:hlinkClick r:id="rId7"/>
              </a:rPr>
              <a:t>https://www.has-sante.fr/upload/docs/application/pdf/doulenf4.pdf</a:t>
            </a:r>
            <a:r>
              <a:rPr lang="fr-FR"/>
              <a:t> (2001)</a:t>
            </a:r>
            <a:endParaRPr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/>
              <a:t>"T’as pas de raison d’avoir mal !Le combat d’un médecin contre la douleur de l’enfant", D. Annequin (La Martinière, Paris, 2002, 404 pages)</a:t>
            </a:r>
            <a:endParaRPr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6"/>
          <p:cNvSpPr txBox="1">
            <a:spLocks noGrp="1"/>
          </p:cNvSpPr>
          <p:nvPr>
            <p:ph type="title"/>
          </p:nvPr>
        </p:nvSpPr>
        <p:spPr>
          <a:xfrm>
            <a:off x="1311996" y="1094976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D947D2"/>
              </a:buClr>
              <a:buSzPts val="4200"/>
              <a:buFont typeface="Century Gothic"/>
              <a:buNone/>
            </a:pPr>
            <a:r>
              <a:rPr lang="fr-FR" b="1">
                <a:solidFill>
                  <a:srgbClr val="D947D2"/>
                </a:solidFill>
              </a:rPr>
              <a:t>Merci pour votre attention</a:t>
            </a:r>
            <a:endParaRPr/>
          </a:p>
        </p:txBody>
      </p:sp>
      <p:pic>
        <p:nvPicPr>
          <p:cNvPr id="398" name="Google Shape;398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9771" y="2424749"/>
            <a:ext cx="6164951" cy="3468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"/>
          <p:cNvSpPr txBox="1">
            <a:spLocks noGrp="1"/>
          </p:cNvSpPr>
          <p:nvPr>
            <p:ph type="title"/>
          </p:nvPr>
        </p:nvSpPr>
        <p:spPr>
          <a:xfrm>
            <a:off x="646111" y="589270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En pratique:</a:t>
            </a:r>
            <a:endParaRPr dirty="0"/>
          </a:p>
        </p:txBody>
      </p:sp>
      <p:sp>
        <p:nvSpPr>
          <p:cNvPr id="171" name="Google Shape;171;p4"/>
          <p:cNvSpPr txBox="1">
            <a:spLocks noGrp="1"/>
          </p:cNvSpPr>
          <p:nvPr>
            <p:ph type="body" idx="1"/>
          </p:nvPr>
        </p:nvSpPr>
        <p:spPr>
          <a:xfrm>
            <a:off x="1103312" y="1289535"/>
            <a:ext cx="10522631" cy="4512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fr-FR" sz="2000" dirty="0"/>
              <a:t>Primordial: qualité de l’accueil, relation avec l’enfant/parents, infos+++, présence des parents+++, identifier les gestes douloureux</a:t>
            </a:r>
            <a:endParaRPr sz="2000" dirty="0"/>
          </a:p>
          <a:p>
            <a:pPr marL="285750" lvl="0" indent="-285750" algn="l" rtl="0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fr-FR" sz="2000" dirty="0"/>
              <a:t>Rester calme+++ même si enfant peu compliant/parents anxieux</a:t>
            </a:r>
            <a:endParaRPr dirty="0"/>
          </a:p>
          <a:p>
            <a:pPr marL="285750" lvl="0" indent="-285750" algn="ctr" rtl="0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Char char="✔"/>
            </a:pPr>
            <a:r>
              <a:rPr lang="fr-FR" b="1" dirty="0">
                <a:solidFill>
                  <a:srgbClr val="FF0000"/>
                </a:solidFill>
              </a:rPr>
              <a:t>SAVOIR PRENDRE SON TEMPS ET TRAVAILLER EN EQUIPE</a:t>
            </a:r>
            <a:endParaRPr dirty="0">
              <a:solidFill>
                <a:srgbClr val="FF0000"/>
              </a:solidFill>
            </a:endParaRPr>
          </a:p>
          <a:p>
            <a:pPr marL="285750" lvl="0" indent="-184150" algn="ctr" rtl="0">
              <a:spcBef>
                <a:spcPts val="1000"/>
              </a:spcBef>
              <a:spcAft>
                <a:spcPts val="0"/>
              </a:spcAft>
              <a:buSzPts val="1600"/>
              <a:buFont typeface="Noto Sans Symbols"/>
              <a:buNone/>
            </a:pPr>
            <a:endParaRPr sz="2000" b="1" dirty="0">
              <a:solidFill>
                <a:srgbClr val="FFFF00"/>
              </a:solidFill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1600"/>
              <a:buChar char="►"/>
            </a:pPr>
            <a:r>
              <a:rPr lang="fr-FR" sz="2000" dirty="0"/>
              <a:t>Toujours </a:t>
            </a:r>
            <a:r>
              <a:rPr lang="fr-FR" sz="2000" b="1" dirty="0"/>
              <a:t>combiner</a:t>
            </a:r>
            <a:r>
              <a:rPr lang="fr-FR" sz="2000" dirty="0"/>
              <a:t> les traitements médicamenteux avec des </a:t>
            </a:r>
            <a:r>
              <a:rPr lang="fr-FR" sz="2000" b="1" dirty="0">
                <a:solidFill>
                  <a:srgbClr val="FF0000"/>
                </a:solidFill>
              </a:rPr>
              <a:t>méthodes non pharmacologiques</a:t>
            </a:r>
            <a:r>
              <a:rPr lang="fr-FR" sz="2000" dirty="0">
                <a:solidFill>
                  <a:srgbClr val="FF0000"/>
                </a:solidFill>
              </a:rPr>
              <a:t> </a:t>
            </a:r>
            <a:r>
              <a:rPr lang="fr-FR" sz="2000" dirty="0"/>
              <a:t>(efficacité prouvée chez l'enfant +++)</a:t>
            </a:r>
            <a:endParaRPr sz="2000"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72" name="Google Shape;17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111" y="4144807"/>
            <a:ext cx="4078587" cy="202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1384" y="4182526"/>
            <a:ext cx="3347356" cy="208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0443" y="4144807"/>
            <a:ext cx="20955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"/>
          <p:cNvSpPr txBox="1">
            <a:spLocks noGrp="1"/>
          </p:cNvSpPr>
          <p:nvPr>
            <p:ph type="title"/>
          </p:nvPr>
        </p:nvSpPr>
        <p:spPr>
          <a:xfrm>
            <a:off x="646111" y="617003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En pratique:</a:t>
            </a:r>
            <a:endParaRPr dirty="0"/>
          </a:p>
        </p:txBody>
      </p:sp>
      <p:sp>
        <p:nvSpPr>
          <p:cNvPr id="180" name="Google Shape;180;p5"/>
          <p:cNvSpPr txBox="1">
            <a:spLocks noGrp="1"/>
          </p:cNvSpPr>
          <p:nvPr>
            <p:ph type="body" idx="1"/>
          </p:nvPr>
        </p:nvSpPr>
        <p:spPr>
          <a:xfrm>
            <a:off x="1104293" y="1692729"/>
            <a:ext cx="8946541" cy="4816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35280" algn="l" rtl="0"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Savoir </a:t>
            </a:r>
            <a:r>
              <a:rPr lang="fr-FR" b="1" dirty="0">
                <a:solidFill>
                  <a:srgbClr val="FF0000"/>
                </a:solidFill>
              </a:rPr>
              <a:t>évaluer et réévaluer </a:t>
            </a:r>
            <a:r>
              <a:rPr lang="fr-FR" dirty="0"/>
              <a:t>la douleur avec des échelles validées et connues</a:t>
            </a:r>
            <a:endParaRPr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  <a:p>
            <a:pPr marL="342900" lvl="0" indent="-33528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Connaitre les principes d’action/posologies des médicaments </a:t>
            </a:r>
            <a:endParaRPr dirty="0"/>
          </a:p>
          <a:p>
            <a:pPr marL="3429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fr-FR" dirty="0"/>
              <a:t>disponibles et leur délai d’action</a:t>
            </a:r>
            <a:endParaRPr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  <a:p>
            <a:pPr marL="342900" lvl="0" indent="-33528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sz="2000" dirty="0"/>
              <a:t>Ne pas hésiter à </a:t>
            </a:r>
            <a:r>
              <a:rPr lang="fr-FR" sz="2000" b="1" dirty="0"/>
              <a:t>combiner </a:t>
            </a:r>
            <a:r>
              <a:rPr lang="fr-FR" sz="2000" dirty="0"/>
              <a:t>les modalités médicamenteuses et les spécialités (PO/IV/IN, locale, MEOPA…) pour un effet maximal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  <a:p>
            <a:pPr marL="342900" lvl="0" indent="-335280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Savoir adapter sa prise en charge à:</a:t>
            </a:r>
            <a:endParaRPr dirty="0"/>
          </a:p>
          <a:p>
            <a:pPr marL="742950" lvl="1" indent="-278892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La situation clinique, douleur actuelle et </a:t>
            </a:r>
            <a:r>
              <a:rPr lang="fr-FR" b="1" dirty="0">
                <a:solidFill>
                  <a:srgbClr val="FF0000"/>
                </a:solidFill>
              </a:rPr>
              <a:t>prévisible</a:t>
            </a:r>
            <a:endParaRPr dirty="0">
              <a:solidFill>
                <a:srgbClr val="FF0000"/>
              </a:solidFill>
            </a:endParaRPr>
          </a:p>
          <a:p>
            <a:pPr marL="742950" lvl="1" indent="-278892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Contre-indication et précautions d’emploi</a:t>
            </a:r>
            <a:endParaRPr dirty="0"/>
          </a:p>
          <a:p>
            <a:pPr marL="742950" lvl="1" indent="-278892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Galénique et AMM / âge enfant (</a:t>
            </a:r>
            <a:r>
              <a:rPr lang="fr-FR" dirty="0" err="1"/>
              <a:t>cp</a:t>
            </a:r>
            <a:r>
              <a:rPr lang="fr-FR" dirty="0"/>
              <a:t> , gélule, sirop)</a:t>
            </a:r>
            <a:endParaRPr dirty="0"/>
          </a:p>
          <a:p>
            <a:pPr marL="742950" lvl="1" indent="-278892" algn="l" rtl="0">
              <a:spcBef>
                <a:spcPts val="1000"/>
              </a:spcBef>
              <a:spcAft>
                <a:spcPts val="0"/>
              </a:spcAft>
              <a:buSzPct val="80000"/>
              <a:buChar char="►"/>
            </a:pPr>
            <a:r>
              <a:rPr lang="fr-FR" dirty="0"/>
              <a:t>Son </a:t>
            </a:r>
            <a:r>
              <a:rPr lang="fr-FR" b="1" u="sng" dirty="0">
                <a:solidFill>
                  <a:srgbClr val="FF0000"/>
                </a:solidFill>
              </a:rPr>
              <a:t>POIDS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dirty="0"/>
              <a:t>(tout se prescrit en mg/kg!!! Jusqu’à atteindre la dose adulte)</a:t>
            </a:r>
            <a:endParaRPr dirty="0"/>
          </a:p>
          <a:p>
            <a:pPr marL="342900" lvl="0" indent="-248920" algn="l" rtl="0">
              <a:spcBef>
                <a:spcPts val="1000"/>
              </a:spcBef>
              <a:spcAft>
                <a:spcPts val="0"/>
              </a:spcAft>
              <a:buSzPct val="80000"/>
              <a:buNone/>
            </a:pPr>
            <a:endParaRPr dirty="0"/>
          </a:p>
        </p:txBody>
      </p:sp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2020" y="2097954"/>
            <a:ext cx="2550996" cy="3631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 idx="4294967295"/>
          </p:nvPr>
        </p:nvSpPr>
        <p:spPr>
          <a:xfrm>
            <a:off x="0" y="2981325"/>
            <a:ext cx="8826500" cy="191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sz="4400" dirty="0"/>
              <a:t>A VOUS DE JOUER!</a:t>
            </a:r>
            <a:endParaRPr sz="4400" dirty="0"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3019" y="718457"/>
            <a:ext cx="4378637" cy="54696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"/>
          <p:cNvSpPr txBox="1">
            <a:spLocks noGrp="1"/>
          </p:cNvSpPr>
          <p:nvPr>
            <p:ph type="title"/>
          </p:nvPr>
        </p:nvSpPr>
        <p:spPr>
          <a:xfrm>
            <a:off x="724434" y="655533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i="1" dirty="0"/>
              <a:t>Aissata, 14 mois:</a:t>
            </a:r>
            <a:endParaRPr i="1" dirty="0"/>
          </a:p>
        </p:txBody>
      </p:sp>
      <p:pic>
        <p:nvPicPr>
          <p:cNvPr id="193" name="Google Shape;193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3508" y="1346157"/>
            <a:ext cx="5824519" cy="4499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3975" y="1346158"/>
            <a:ext cx="5824517" cy="449947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7"/>
          <p:cNvSpPr/>
          <p:nvPr/>
        </p:nvSpPr>
        <p:spPr>
          <a:xfrm>
            <a:off x="9660032" y="2056063"/>
            <a:ext cx="634007" cy="496757"/>
          </a:xfrm>
          <a:prstGeom prst="ellipse">
            <a:avLst/>
          </a:prstGeom>
          <a:solidFill>
            <a:schemeClr val="accent1"/>
          </a:solidFill>
          <a:ln w="19050" cap="rnd" cmpd="sng">
            <a:solidFill>
              <a:srgbClr val="7D9A2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6" name="Google Shape;19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5105" y="2552820"/>
            <a:ext cx="652329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5670" y="2209706"/>
            <a:ext cx="652329" cy="51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8"/>
          <p:cNvSpPr txBox="1">
            <a:spLocks noGrp="1"/>
          </p:cNvSpPr>
          <p:nvPr>
            <p:ph type="title"/>
          </p:nvPr>
        </p:nvSpPr>
        <p:spPr>
          <a:xfrm>
            <a:off x="656744" y="612207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fr-FR" dirty="0"/>
              <a:t>Quelle prise en charge proposez-vous?</a:t>
            </a:r>
            <a:endParaRPr dirty="0"/>
          </a:p>
        </p:txBody>
      </p:sp>
      <p:pic>
        <p:nvPicPr>
          <p:cNvPr id="203" name="Google Shape;203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97464" y="2229376"/>
            <a:ext cx="3613036" cy="3613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19201" y="829338"/>
            <a:ext cx="4008649" cy="58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8607" y="3172946"/>
            <a:ext cx="652329" cy="51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1221" y="3099151"/>
            <a:ext cx="652329" cy="5121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ental Health and Well-being - Health - 10th Grade by Slidesgo">
  <a:themeElements>
    <a:clrScheme name="COMUGE - JMUGE 2026">
      <a:dk1>
        <a:srgbClr val="04487C"/>
      </a:dk1>
      <a:lt1>
        <a:srgbClr val="EFEFEF"/>
      </a:lt1>
      <a:dk2>
        <a:srgbClr val="5393CF"/>
      </a:dk2>
      <a:lt2>
        <a:srgbClr val="EFEFEF"/>
      </a:lt2>
      <a:accent1>
        <a:srgbClr val="D5ECFC"/>
      </a:accent1>
      <a:accent2>
        <a:srgbClr val="7FCBED"/>
      </a:accent2>
      <a:accent3>
        <a:srgbClr val="ACC917"/>
      </a:accent3>
      <a:accent4>
        <a:srgbClr val="FCD619"/>
      </a:accent4>
      <a:accent5>
        <a:srgbClr val="FFFFFF"/>
      </a:accent5>
      <a:accent6>
        <a:srgbClr val="FFFFFF"/>
      </a:accent6>
      <a:hlink>
        <a:srgbClr val="342520"/>
      </a:hlink>
      <a:folHlink>
        <a:srgbClr val="FFC000"/>
      </a:folHlink>
    </a:clrScheme>
    <a:fontScheme name="JMUGE">
      <a:majorFont>
        <a:latin typeface="Praktika Black Italic"/>
        <a:ea typeface=""/>
        <a:cs typeface=""/>
      </a:majorFont>
      <a:minorFont>
        <a:latin typeface="Praktika Medium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35F13251-8764-40E7-B475-A166F91D745C}"/>
    </a:ext>
  </a:extLst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MUGE2026_PPT_Template_V1.potx" id="{F411A671-9AF2-4F16-82E6-EFE75C919FA2}" vid="{E8BBE08B-2D2E-4B7B-A29C-24F440DA48A4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JMUGE2026_PPT_Template_V1</Template>
  <TotalTime>8</TotalTime>
  <Words>1467</Words>
  <Application>Microsoft Macintosh PowerPoint</Application>
  <PresentationFormat>Grand écran</PresentationFormat>
  <Paragraphs>183</Paragraphs>
  <Slides>36</Slides>
  <Notes>36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36</vt:i4>
      </vt:variant>
    </vt:vector>
  </HeadingPairs>
  <TitlesOfParts>
    <vt:vector size="47" baseType="lpstr">
      <vt:lpstr>Proxima Nova</vt:lpstr>
      <vt:lpstr>Praktika ExtraBold Italic</vt:lpstr>
      <vt:lpstr>Praktika Black Italic</vt:lpstr>
      <vt:lpstr>Courier New</vt:lpstr>
      <vt:lpstr>DM Sans</vt:lpstr>
      <vt:lpstr>Arial</vt:lpstr>
      <vt:lpstr>Century Gothic</vt:lpstr>
      <vt:lpstr>Noto Sans Symbols</vt:lpstr>
      <vt:lpstr>Praktika Medium Condensed</vt:lpstr>
      <vt:lpstr>Mental Health and Well-being - Health - 10th Grade by Slidesgo</vt:lpstr>
      <vt:lpstr>Slidesgo Final Pages</vt:lpstr>
      <vt:lpstr>LA DOULEUR DE L’ENFANT EN SITUATION D’URGENCE</vt:lpstr>
      <vt:lpstr>Pourquoi est-ce important d’en parler ?</vt:lpstr>
      <vt:lpstr>Principes de base à garder en tête</vt:lpstr>
      <vt:lpstr>En pratique:</vt:lpstr>
      <vt:lpstr>En pratique:</vt:lpstr>
      <vt:lpstr>A VOUS DE JOUER!</vt:lpstr>
      <vt:lpstr>Aissata, 14 mois:</vt:lpstr>
      <vt:lpstr>Quelle prise en charge proposez-vous?</vt:lpstr>
      <vt:lpstr>Présentation PowerPoint</vt:lpstr>
      <vt:lpstr>Marie, 2 ans:</vt:lpstr>
      <vt:lpstr>Présentation PowerPoint</vt:lpstr>
      <vt:lpstr>Quelle prise en charge proposez-vous?</vt:lpstr>
      <vt:lpstr>Tom, 8 mois est inapprochable:  est-ce grave?</vt:lpstr>
      <vt:lpstr>Oui!!</vt:lpstr>
      <vt:lpstr>Mathis, 3 ans:</vt:lpstr>
      <vt:lpstr>Propositions de prise en charge?</vt:lpstr>
      <vt:lpstr>Focus sur quelques particularités pédiatriques</vt:lpstr>
      <vt:lpstr>D’abord: savoir reconnaître la douleur</vt:lpstr>
      <vt:lpstr>Présentation PowerPoint</vt:lpstr>
      <vt:lpstr>Auto-évaluation:</vt:lpstr>
      <vt:lpstr>Présentation PowerPoint</vt:lpstr>
      <vt:lpstr>Cas particuliers de la prise en charge antalgique en pédiatrie</vt:lpstr>
      <vt:lpstr>Avoir sa boite à outils sous la main…et y penser!</vt:lpstr>
      <vt:lpstr>Et il faut des paires de bras!</vt:lpstr>
      <vt:lpstr>PLACE PRIVILEGIEE DU MEOPA</vt:lpstr>
      <vt:lpstr>SOLUTIONS SUCREES </vt:lpstr>
      <vt:lpstr>Pour les anesthésiques locaux: attention aux dosages!  ex: EMLA</vt:lpstr>
      <vt:lpstr>VOIE INTRA NASALE</vt:lpstr>
      <vt:lpstr>Présentation PowerPoint</vt:lpstr>
      <vt:lpstr>Présentation PowerPoint</vt:lpstr>
      <vt:lpstr>SEDATION PROCEDURALE EN PEDIATRIE</vt:lpstr>
      <vt:lpstr>Protocoles de sédation variables selon les équipes: exemple de Nancy</vt:lpstr>
      <vt:lpstr>Une nouveauté: le Penthrox®</vt:lpstr>
      <vt:lpstr>La bible de poche!</vt:lpstr>
      <vt:lpstr>Ressources pour aller plus loin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BERLENGI Noemie</dc:creator>
  <cp:lastModifiedBy>Arnaud Barth</cp:lastModifiedBy>
  <cp:revision>3</cp:revision>
  <dcterms:created xsi:type="dcterms:W3CDTF">2026-03-31T07:54:46Z</dcterms:created>
  <dcterms:modified xsi:type="dcterms:W3CDTF">2026-04-30T19:55:52Z</dcterms:modified>
</cp:coreProperties>
</file>