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1" r:id="rId1"/>
    <p:sldMasterId id="2147483746" r:id="rId2"/>
  </p:sldMasterIdLst>
  <p:notesMasterIdLst>
    <p:notesMasterId r:id="rId41"/>
  </p:notesMasterIdLst>
  <p:handoutMasterIdLst>
    <p:handoutMasterId r:id="rId42"/>
  </p:handoutMasterIdLst>
  <p:sldIdLst>
    <p:sldId id="355" r:id="rId3"/>
    <p:sldId id="363" r:id="rId4"/>
    <p:sldId id="360" r:id="rId5"/>
    <p:sldId id="356" r:id="rId6"/>
    <p:sldId id="361" r:id="rId7"/>
    <p:sldId id="362" r:id="rId8"/>
    <p:sldId id="394" r:id="rId9"/>
    <p:sldId id="379" r:id="rId10"/>
    <p:sldId id="366" r:id="rId11"/>
    <p:sldId id="365" r:id="rId12"/>
    <p:sldId id="364" r:id="rId13"/>
    <p:sldId id="395" r:id="rId14"/>
    <p:sldId id="374" r:id="rId15"/>
    <p:sldId id="263" r:id="rId16"/>
    <p:sldId id="380" r:id="rId17"/>
    <p:sldId id="289" r:id="rId18"/>
    <p:sldId id="257" r:id="rId19"/>
    <p:sldId id="398" r:id="rId20"/>
    <p:sldId id="397" r:id="rId21"/>
    <p:sldId id="381" r:id="rId22"/>
    <p:sldId id="378" r:id="rId23"/>
    <p:sldId id="393" r:id="rId24"/>
    <p:sldId id="399" r:id="rId25"/>
    <p:sldId id="382" r:id="rId26"/>
    <p:sldId id="376" r:id="rId27"/>
    <p:sldId id="405" r:id="rId28"/>
    <p:sldId id="384" r:id="rId29"/>
    <p:sldId id="385" r:id="rId30"/>
    <p:sldId id="386" r:id="rId31"/>
    <p:sldId id="390" r:id="rId32"/>
    <p:sldId id="391" r:id="rId33"/>
    <p:sldId id="387" r:id="rId34"/>
    <p:sldId id="392" r:id="rId35"/>
    <p:sldId id="400" r:id="rId36"/>
    <p:sldId id="402" r:id="rId37"/>
    <p:sldId id="401" r:id="rId38"/>
    <p:sldId id="403" r:id="rId39"/>
    <p:sldId id="404" r:id="rId40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DM Sans" panose="020B0604020202020204" charset="0"/>
      <p:regular r:id="rId53"/>
      <p:bold r:id="rId54"/>
      <p:italic r:id="rId55"/>
      <p:boldItalic r:id="rId56"/>
    </p:embeddedFont>
    <p:embeddedFont>
      <p:font typeface="Praktika Black Italic" panose="020B0604020202020204" charset="0"/>
      <p:bold r:id="rId57"/>
    </p:embeddedFont>
    <p:embeddedFont>
      <p:font typeface="Praktika ExtraBold Italic" panose="020B0604020202020204" charset="0"/>
      <p:bold r:id="rId58"/>
    </p:embeddedFont>
    <p:embeddedFont>
      <p:font typeface="Praktika Medium Condensed" panose="020B0604020202020204" charset="0"/>
      <p:regular r:id="rId59"/>
    </p:embeddedFont>
    <p:embeddedFont>
      <p:font typeface="Proxima Nova" panose="020B0604020202020204" charset="0"/>
      <p:regular r:id="rId60"/>
      <p:bold r:id="rId61"/>
      <p:italic r:id="rId62"/>
      <p:boldItalic r:id="rId63"/>
    </p:embeddedFont>
    <p:embeddedFont>
      <p:font typeface="Segoe UI" panose="020B0502040204020203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4D2"/>
    <a:srgbClr val="00A19A"/>
    <a:srgbClr val="F3E570"/>
    <a:srgbClr val="F4E771"/>
    <a:srgbClr val="FFD24C"/>
    <a:srgbClr val="E71D73"/>
    <a:srgbClr val="1D3339"/>
    <a:srgbClr val="2EAC6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94197" autoAdjust="0"/>
  </p:normalViewPr>
  <p:slideViewPr>
    <p:cSldViewPr snapToGrid="0">
      <p:cViewPr varScale="1">
        <p:scale>
          <a:sx n="106" d="100"/>
          <a:sy n="106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17481285116328"/>
          <c:y val="0.11030720988974173"/>
          <c:w val="0.4956503742976735"/>
          <c:h val="0.78735348774761682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Orientation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544-4524-8361-6C3BC4C6BF21}"/>
              </c:ext>
            </c:extLst>
          </c:dPt>
          <c:dPt>
            <c:idx val="1"/>
            <c:bubble3D val="0"/>
            <c:spPr>
              <a:solidFill>
                <a:schemeClr val="accent2">
                  <a:shade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544-4524-8361-6C3BC4C6BF21}"/>
              </c:ext>
            </c:extLst>
          </c:dPt>
          <c:dPt>
            <c:idx val="2"/>
            <c:bubble3D val="0"/>
            <c:spPr>
              <a:solidFill>
                <a:schemeClr val="accent2">
                  <a:shade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44-4524-8361-6C3BC4C6BF21}"/>
              </c:ext>
            </c:extLst>
          </c:dPt>
          <c:dPt>
            <c:idx val="3"/>
            <c:bubble3D val="0"/>
            <c:spPr>
              <a:solidFill>
                <a:schemeClr val="accent2">
                  <a:tint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544-4524-8361-6C3BC4C6BF21}"/>
              </c:ext>
            </c:extLst>
          </c:dPt>
          <c:dPt>
            <c:idx val="4"/>
            <c:bubble3D val="0"/>
            <c:spPr>
              <a:solidFill>
                <a:schemeClr val="accent2">
                  <a:tint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544-4524-8361-6C3BC4C6BF21}"/>
              </c:ext>
            </c:extLst>
          </c:dPt>
          <c:dPt>
            <c:idx val="5"/>
            <c:bubble3D val="0"/>
            <c:spPr>
              <a:solidFill>
                <a:schemeClr val="accent2">
                  <a:tint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544-4524-8361-6C3BC4C6BF2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shade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544-4524-8361-6C3BC4C6BF2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shade val="7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544-4524-8361-6C3BC4C6BF2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shade val="9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544-4524-8361-6C3BC4C6BF2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tint val="9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544-4524-8361-6C3BC4C6BF21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Réa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544-4524-8361-6C3BC4C6BF2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tint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5544-4524-8361-6C3BC4C6BF2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Feuil1!$A$2:$A$7</c:f>
              <c:strCache>
                <c:ptCount val="6"/>
                <c:pt idx="0">
                  <c:v>SAU</c:v>
                </c:pt>
                <c:pt idx="1">
                  <c:v>SAUV</c:v>
                </c:pt>
                <c:pt idx="2">
                  <c:v>USIC, UDT</c:v>
                </c:pt>
                <c:pt idx="3">
                  <c:v>HDI</c:v>
                </c:pt>
                <c:pt idx="4">
                  <c:v>Réa/USC</c:v>
                </c:pt>
                <c:pt idx="5">
                  <c:v>LSP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36</c:v>
                </c:pt>
                <c:pt idx="1">
                  <c:v>18</c:v>
                </c:pt>
                <c:pt idx="2">
                  <c:v>34</c:v>
                </c:pt>
                <c:pt idx="3">
                  <c:v>6</c:v>
                </c:pt>
                <c:pt idx="4">
                  <c:v>0.5</c:v>
                </c:pt>
                <c:pt idx="5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4-4524-8361-6C3BC4C6BF2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D2EFB0-D1F4-4994-A7D0-30C09BD0DD75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1486F08-3E0F-4DE1-8F6A-C4791AF94090}">
      <dgm:prSet phldr="0"/>
      <dgm:spPr/>
      <dgm:t>
        <a:bodyPr/>
        <a:lstStyle/>
        <a:p>
          <a:pPr algn="ctr">
            <a:lnSpc>
              <a:spcPct val="90000"/>
            </a:lnSpc>
          </a:pP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Anamnèse</a:t>
          </a:r>
          <a:endParaRPr lang="en-US" dirty="0">
            <a:latin typeface="+mn-lt"/>
            <a:cs typeface="Segoe UI" panose="020B0502040204020203" pitchFamily="34" charset="0"/>
          </a:endParaRPr>
        </a:p>
      </dgm:t>
    </dgm:pt>
    <dgm:pt modelId="{7E5C9903-C1BD-4735-91E4-2927CE355D10}" type="parTrans" cxnId="{5FE92C7B-E192-4B0D-935B-4A4F1614D91D}">
      <dgm:prSet/>
      <dgm:spPr/>
      <dgm:t>
        <a:bodyPr/>
        <a:lstStyle/>
        <a:p>
          <a:endParaRPr lang="fr-FR"/>
        </a:p>
      </dgm:t>
    </dgm:pt>
    <dgm:pt modelId="{28E6216F-E7BD-4F00-BEB7-48BE0D5BE793}" type="sibTrans" cxnId="{5FE92C7B-E192-4B0D-935B-4A4F1614D91D}">
      <dgm:prSet/>
      <dgm:spPr/>
      <dgm:t>
        <a:bodyPr/>
        <a:lstStyle/>
        <a:p>
          <a:endParaRPr lang="en-US"/>
        </a:p>
      </dgm:t>
    </dgm:pt>
    <dgm:pt modelId="{5889CE0A-2402-4FAD-8798-E746619BDABA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Examen</a:t>
          </a: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 </a:t>
          </a: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clinique</a:t>
          </a:r>
          <a:endParaRPr lang="en-US" dirty="0">
            <a:latin typeface="+mn-lt"/>
            <a:ea typeface="Calibri"/>
            <a:cs typeface="Segoe UI" panose="020B0502040204020203" pitchFamily="34" charset="0"/>
          </a:endParaRPr>
        </a:p>
      </dgm:t>
    </dgm:pt>
    <dgm:pt modelId="{BD138B3F-8C58-40E6-BA67-C56B9C9513FE}" type="parTrans" cxnId="{C3C38B00-1092-4361-A366-D0C7E4EE0A02}">
      <dgm:prSet/>
      <dgm:spPr/>
      <dgm:t>
        <a:bodyPr/>
        <a:lstStyle/>
        <a:p>
          <a:endParaRPr lang="fr-FR"/>
        </a:p>
      </dgm:t>
    </dgm:pt>
    <dgm:pt modelId="{9BE4F61F-6C9B-4B17-868A-A12F90CF7648}" type="sibTrans" cxnId="{C3C38B00-1092-4361-A366-D0C7E4EE0A02}">
      <dgm:prSet/>
      <dgm:spPr/>
      <dgm:t>
        <a:bodyPr/>
        <a:lstStyle/>
        <a:p>
          <a:endParaRPr lang="en-US"/>
        </a:p>
      </dgm:t>
    </dgm:pt>
    <dgm:pt modelId="{567717CC-3C06-48D4-A16A-47BEC2566B6D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Retranscription</a:t>
          </a: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 dossier et prescriptions</a:t>
          </a:r>
        </a:p>
      </dgm:t>
    </dgm:pt>
    <dgm:pt modelId="{317752C8-497F-40ED-A80E-2C4518551EDE}" type="parTrans" cxnId="{6332F49E-82D5-483C-A849-D3D6548278A5}">
      <dgm:prSet/>
      <dgm:spPr/>
      <dgm:t>
        <a:bodyPr/>
        <a:lstStyle/>
        <a:p>
          <a:endParaRPr lang="fr-FR"/>
        </a:p>
      </dgm:t>
    </dgm:pt>
    <dgm:pt modelId="{D31073AA-0A9D-4C30-8FE9-26FAE957B8DD}" type="sibTrans" cxnId="{6332F49E-82D5-483C-A849-D3D6548278A5}">
      <dgm:prSet/>
      <dgm:spPr/>
      <dgm:t>
        <a:bodyPr/>
        <a:lstStyle/>
        <a:p>
          <a:endParaRPr lang="en-US"/>
        </a:p>
      </dgm:t>
    </dgm:pt>
    <dgm:pt modelId="{C31A30A7-84C3-4F2D-AF64-BF253009FA52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Examens</a:t>
          </a: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 </a:t>
          </a: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complémentaires</a:t>
          </a: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 - </a:t>
          </a: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interprétation</a:t>
          </a:r>
          <a:endParaRPr lang="en-US" dirty="0">
            <a:latin typeface="+mn-lt"/>
            <a:ea typeface="Calibri"/>
            <a:cs typeface="Segoe UI" panose="020B0502040204020203" pitchFamily="34" charset="0"/>
          </a:endParaRPr>
        </a:p>
      </dgm:t>
    </dgm:pt>
    <dgm:pt modelId="{20A6501F-278B-428F-80A6-56ED6A682B54}" type="parTrans" cxnId="{75C7A95A-0E4C-4891-B40B-BA9E636FC101}">
      <dgm:prSet/>
      <dgm:spPr/>
      <dgm:t>
        <a:bodyPr/>
        <a:lstStyle/>
        <a:p>
          <a:endParaRPr lang="fr-FR"/>
        </a:p>
      </dgm:t>
    </dgm:pt>
    <dgm:pt modelId="{275EFBE2-7E37-4480-98AB-2BF19719400A}" type="sibTrans" cxnId="{75C7A95A-0E4C-4891-B40B-BA9E636FC101}">
      <dgm:prSet/>
      <dgm:spPr/>
      <dgm:t>
        <a:bodyPr/>
        <a:lstStyle/>
        <a:p>
          <a:endParaRPr lang="en-US"/>
        </a:p>
      </dgm:t>
    </dgm:pt>
    <dgm:pt modelId="{A9141BBD-B496-4C6F-B85B-7D31F9A186F2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Conclusions </a:t>
          </a: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cliniques</a:t>
          </a:r>
          <a:endParaRPr lang="en-US" dirty="0">
            <a:latin typeface="+mn-lt"/>
            <a:ea typeface="Calibri Light" panose="020F0302020204030204"/>
            <a:cs typeface="Segoe UI" panose="020B0502040204020203" pitchFamily="34" charset="0"/>
          </a:endParaRPr>
        </a:p>
      </dgm:t>
    </dgm:pt>
    <dgm:pt modelId="{93B8AA8B-E0DA-41AD-BC7A-066E7AEAA096}" type="parTrans" cxnId="{09AE8E40-78EF-4A32-9E06-D97267E1A51C}">
      <dgm:prSet/>
      <dgm:spPr/>
      <dgm:t>
        <a:bodyPr/>
        <a:lstStyle/>
        <a:p>
          <a:endParaRPr lang="fr-FR"/>
        </a:p>
      </dgm:t>
    </dgm:pt>
    <dgm:pt modelId="{E50B4359-8486-477D-920E-E8CE558AFA87}" type="sibTrans" cxnId="{09AE8E40-78EF-4A32-9E06-D97267E1A51C}">
      <dgm:prSet/>
      <dgm:spPr/>
      <dgm:t>
        <a:bodyPr/>
        <a:lstStyle/>
        <a:p>
          <a:endParaRPr lang="en-US"/>
        </a:p>
      </dgm:t>
    </dgm:pt>
    <dgm:pt modelId="{A0A3AB99-9A3A-4EC1-BD2B-469204E16680}">
      <dgm:prSet phldr="0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 rtl="0">
            <a:lnSpc>
              <a:spcPct val="90000"/>
            </a:lnSpc>
          </a:pPr>
          <a:r>
            <a:rPr lang="en-US" b="0" dirty="0">
              <a:latin typeface="+mn-lt"/>
              <a:ea typeface="Calibri"/>
              <a:cs typeface="Segoe UI" panose="020B0502040204020203" pitchFamily="34" charset="0"/>
            </a:rPr>
            <a:t>Intervention </a:t>
          </a:r>
          <a:r>
            <a:rPr lang="en-US" b="0" dirty="0" err="1">
              <a:latin typeface="+mn-lt"/>
              <a:ea typeface="Calibri"/>
              <a:cs typeface="Segoe UI" panose="020B0502040204020203" pitchFamily="34" charset="0"/>
            </a:rPr>
            <a:t>médecin</a:t>
          </a:r>
          <a:endParaRPr lang="en-US" b="0" dirty="0">
            <a:latin typeface="+mn-lt"/>
            <a:ea typeface="Calibri"/>
            <a:cs typeface="Segoe UI" panose="020B0502040204020203" pitchFamily="34" charset="0"/>
          </a:endParaRPr>
        </a:p>
      </dgm:t>
    </dgm:pt>
    <dgm:pt modelId="{3FA43909-0217-4B57-A837-89013185AF42}" type="parTrans" cxnId="{AE280088-28A7-4FE7-852F-44BE555E370F}">
      <dgm:prSet/>
      <dgm:spPr/>
      <dgm:t>
        <a:bodyPr/>
        <a:lstStyle/>
        <a:p>
          <a:endParaRPr lang="fr-FR"/>
        </a:p>
      </dgm:t>
    </dgm:pt>
    <dgm:pt modelId="{DF7639BD-7C31-42B1-932D-4DD86F7E591D}" type="sibTrans" cxnId="{AE280088-28A7-4FE7-852F-44BE555E370F}">
      <dgm:prSet/>
      <dgm:spPr/>
      <dgm:t>
        <a:bodyPr/>
        <a:lstStyle/>
        <a:p>
          <a:endParaRPr lang="en-US"/>
        </a:p>
      </dgm:t>
    </dgm:pt>
    <dgm:pt modelId="{93677F51-D643-4148-B1F5-5536B6D3F00F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Réalisation</a:t>
          </a: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 </a:t>
          </a: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courrier</a:t>
          </a: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 de sortie </a:t>
          </a:r>
          <a:r>
            <a:rPr lang="en-US" dirty="0" err="1">
              <a:latin typeface="+mn-lt"/>
              <a:ea typeface="Calibri"/>
              <a:cs typeface="Segoe UI" panose="020B0502040204020203" pitchFamily="34" charset="0"/>
            </a:rPr>
            <a:t>ou</a:t>
          </a: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 de liaison</a:t>
          </a:r>
        </a:p>
      </dgm:t>
    </dgm:pt>
    <dgm:pt modelId="{5D4F1CA9-18CA-464F-90AF-BFA13ECD443E}" type="parTrans" cxnId="{34CB8585-0C1B-4FCA-A0EA-973F404F71D4}">
      <dgm:prSet/>
      <dgm:spPr/>
      <dgm:t>
        <a:bodyPr/>
        <a:lstStyle/>
        <a:p>
          <a:endParaRPr lang="fr-FR"/>
        </a:p>
      </dgm:t>
    </dgm:pt>
    <dgm:pt modelId="{E4C412CC-7838-4097-B8C1-C4145733E305}" type="sibTrans" cxnId="{34CB8585-0C1B-4FCA-A0EA-973F404F71D4}">
      <dgm:prSet/>
      <dgm:spPr/>
      <dgm:t>
        <a:bodyPr/>
        <a:lstStyle/>
        <a:p>
          <a:endParaRPr lang="en-US"/>
        </a:p>
      </dgm:t>
    </dgm:pt>
    <dgm:pt modelId="{2505035B-BE40-4956-A09B-D5897D747921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 dirty="0">
              <a:latin typeface="+mn-lt"/>
              <a:ea typeface="Calibri"/>
              <a:cs typeface="Segoe UI" panose="020B0502040204020203" pitchFamily="34" charset="0"/>
            </a:rPr>
            <a:t>Installation</a:t>
          </a:r>
        </a:p>
      </dgm:t>
    </dgm:pt>
    <dgm:pt modelId="{68A53846-4855-4252-860D-F6D5A83D3067}" type="parTrans" cxnId="{86E6F87F-6D0F-48BD-B3EA-FAC693ADF542}">
      <dgm:prSet/>
      <dgm:spPr/>
      <dgm:t>
        <a:bodyPr/>
        <a:lstStyle/>
        <a:p>
          <a:endParaRPr lang="fr-FR"/>
        </a:p>
      </dgm:t>
    </dgm:pt>
    <dgm:pt modelId="{85120959-225F-40C4-BB2B-414F96B4292B}" type="sibTrans" cxnId="{86E6F87F-6D0F-48BD-B3EA-FAC693ADF542}">
      <dgm:prSet/>
      <dgm:spPr/>
      <dgm:t>
        <a:bodyPr/>
        <a:lstStyle/>
        <a:p>
          <a:endParaRPr lang="fr-FR">
            <a:latin typeface="+mn-lt"/>
          </a:endParaRPr>
        </a:p>
      </dgm:t>
    </dgm:pt>
    <dgm:pt modelId="{DC160D00-2E02-4F04-8372-451E9A7A04D9}" type="pres">
      <dgm:prSet presAssocID="{E9D2EFB0-D1F4-4994-A7D0-30C09BD0DD75}" presName="Name0" presStyleCnt="0">
        <dgm:presLayoutVars>
          <dgm:dir/>
          <dgm:resizeHandles val="exact"/>
        </dgm:presLayoutVars>
      </dgm:prSet>
      <dgm:spPr/>
    </dgm:pt>
    <dgm:pt modelId="{8698021D-0E88-4FD2-869C-667C7BE0B6ED}" type="pres">
      <dgm:prSet presAssocID="{E9D2EFB0-D1F4-4994-A7D0-30C09BD0DD75}" presName="cycle" presStyleCnt="0"/>
      <dgm:spPr/>
    </dgm:pt>
    <dgm:pt modelId="{A2F37068-594B-49DC-898E-24145D8DDF0E}" type="pres">
      <dgm:prSet presAssocID="{2505035B-BE40-4956-A09B-D5897D747921}" presName="nodeFirstNode" presStyleLbl="node1" presStyleIdx="0" presStyleCnt="8">
        <dgm:presLayoutVars>
          <dgm:bulletEnabled val="1"/>
        </dgm:presLayoutVars>
      </dgm:prSet>
      <dgm:spPr/>
    </dgm:pt>
    <dgm:pt modelId="{A24B4D21-E420-473B-B12A-520BE140666B}" type="pres">
      <dgm:prSet presAssocID="{85120959-225F-40C4-BB2B-414F96B4292B}" presName="sibTransFirstNode" presStyleLbl="bgShp" presStyleIdx="0" presStyleCnt="1"/>
      <dgm:spPr/>
    </dgm:pt>
    <dgm:pt modelId="{65D9B930-F7BF-4C58-9938-C2E2738A4F2F}" type="pres">
      <dgm:prSet presAssocID="{61486F08-3E0F-4DE1-8F6A-C4791AF94090}" presName="nodeFollowingNodes" presStyleLbl="node1" presStyleIdx="1" presStyleCnt="8">
        <dgm:presLayoutVars>
          <dgm:bulletEnabled val="1"/>
        </dgm:presLayoutVars>
      </dgm:prSet>
      <dgm:spPr/>
    </dgm:pt>
    <dgm:pt modelId="{A04FB0A6-1D9B-4C0D-8B5B-4F1699B9F225}" type="pres">
      <dgm:prSet presAssocID="{5889CE0A-2402-4FAD-8798-E746619BDABA}" presName="nodeFollowingNodes" presStyleLbl="node1" presStyleIdx="2" presStyleCnt="8">
        <dgm:presLayoutVars>
          <dgm:bulletEnabled val="1"/>
        </dgm:presLayoutVars>
      </dgm:prSet>
      <dgm:spPr/>
    </dgm:pt>
    <dgm:pt modelId="{ADDE2A88-F20C-4DAD-B9DE-D5051CB2A59E}" type="pres">
      <dgm:prSet presAssocID="{567717CC-3C06-48D4-A16A-47BEC2566B6D}" presName="nodeFollowingNodes" presStyleLbl="node1" presStyleIdx="3" presStyleCnt="8">
        <dgm:presLayoutVars>
          <dgm:bulletEnabled val="1"/>
        </dgm:presLayoutVars>
      </dgm:prSet>
      <dgm:spPr/>
    </dgm:pt>
    <dgm:pt modelId="{A782BD6E-0E64-4CCA-A77A-06ED226CA4FA}" type="pres">
      <dgm:prSet presAssocID="{C31A30A7-84C3-4F2D-AF64-BF253009FA52}" presName="nodeFollowingNodes" presStyleLbl="node1" presStyleIdx="4" presStyleCnt="8">
        <dgm:presLayoutVars>
          <dgm:bulletEnabled val="1"/>
        </dgm:presLayoutVars>
      </dgm:prSet>
      <dgm:spPr/>
    </dgm:pt>
    <dgm:pt modelId="{B306C26C-49C8-4700-A130-114408757093}" type="pres">
      <dgm:prSet presAssocID="{A9141BBD-B496-4C6F-B85B-7D31F9A186F2}" presName="nodeFollowingNodes" presStyleLbl="node1" presStyleIdx="5" presStyleCnt="8">
        <dgm:presLayoutVars>
          <dgm:bulletEnabled val="1"/>
        </dgm:presLayoutVars>
      </dgm:prSet>
      <dgm:spPr/>
    </dgm:pt>
    <dgm:pt modelId="{FDB07FD4-FE26-40AB-A3A1-A26083788F6B}" type="pres">
      <dgm:prSet presAssocID="{A0A3AB99-9A3A-4EC1-BD2B-469204E16680}" presName="nodeFollowingNodes" presStyleLbl="node1" presStyleIdx="6" presStyleCnt="8">
        <dgm:presLayoutVars>
          <dgm:bulletEnabled val="1"/>
        </dgm:presLayoutVars>
      </dgm:prSet>
      <dgm:spPr/>
    </dgm:pt>
    <dgm:pt modelId="{549FEF05-3A54-4B2D-ADD7-6CC6EF40676B}" type="pres">
      <dgm:prSet presAssocID="{93677F51-D643-4148-B1F5-5536B6D3F00F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C3C38B00-1092-4361-A366-D0C7E4EE0A02}" srcId="{E9D2EFB0-D1F4-4994-A7D0-30C09BD0DD75}" destId="{5889CE0A-2402-4FAD-8798-E746619BDABA}" srcOrd="2" destOrd="0" parTransId="{BD138B3F-8C58-40E6-BA67-C56B9C9513FE}" sibTransId="{9BE4F61F-6C9B-4B17-868A-A12F90CF7648}"/>
    <dgm:cxn modelId="{09AE8E40-78EF-4A32-9E06-D97267E1A51C}" srcId="{E9D2EFB0-D1F4-4994-A7D0-30C09BD0DD75}" destId="{A9141BBD-B496-4C6F-B85B-7D31F9A186F2}" srcOrd="5" destOrd="0" parTransId="{93B8AA8B-E0DA-41AD-BC7A-066E7AEAA096}" sibTransId="{E50B4359-8486-477D-920E-E8CE558AFA87}"/>
    <dgm:cxn modelId="{D9FC6F5C-10EF-47BF-A36F-21A4E7C5FE2E}" type="presOf" srcId="{C31A30A7-84C3-4F2D-AF64-BF253009FA52}" destId="{A782BD6E-0E64-4CCA-A77A-06ED226CA4FA}" srcOrd="0" destOrd="0" presId="urn:microsoft.com/office/officeart/2005/8/layout/cycle3"/>
    <dgm:cxn modelId="{918EE545-DA73-4F47-A9E7-FC04DB0D73CE}" type="presOf" srcId="{93677F51-D643-4148-B1F5-5536B6D3F00F}" destId="{549FEF05-3A54-4B2D-ADD7-6CC6EF40676B}" srcOrd="0" destOrd="0" presId="urn:microsoft.com/office/officeart/2005/8/layout/cycle3"/>
    <dgm:cxn modelId="{52A4B646-7DB8-4F54-9C92-1EB822241857}" type="presOf" srcId="{5889CE0A-2402-4FAD-8798-E746619BDABA}" destId="{A04FB0A6-1D9B-4C0D-8B5B-4F1699B9F225}" srcOrd="0" destOrd="0" presId="urn:microsoft.com/office/officeart/2005/8/layout/cycle3"/>
    <dgm:cxn modelId="{8ADD3967-D3C3-4E89-861D-7D96D7F75F2B}" type="presOf" srcId="{61486F08-3E0F-4DE1-8F6A-C4791AF94090}" destId="{65D9B930-F7BF-4C58-9938-C2E2738A4F2F}" srcOrd="0" destOrd="0" presId="urn:microsoft.com/office/officeart/2005/8/layout/cycle3"/>
    <dgm:cxn modelId="{75C7A95A-0E4C-4891-B40B-BA9E636FC101}" srcId="{E9D2EFB0-D1F4-4994-A7D0-30C09BD0DD75}" destId="{C31A30A7-84C3-4F2D-AF64-BF253009FA52}" srcOrd="4" destOrd="0" parTransId="{20A6501F-278B-428F-80A6-56ED6A682B54}" sibTransId="{275EFBE2-7E37-4480-98AB-2BF19719400A}"/>
    <dgm:cxn modelId="{5FE92C7B-E192-4B0D-935B-4A4F1614D91D}" srcId="{E9D2EFB0-D1F4-4994-A7D0-30C09BD0DD75}" destId="{61486F08-3E0F-4DE1-8F6A-C4791AF94090}" srcOrd="1" destOrd="0" parTransId="{7E5C9903-C1BD-4735-91E4-2927CE355D10}" sibTransId="{28E6216F-E7BD-4F00-BEB7-48BE0D5BE793}"/>
    <dgm:cxn modelId="{86E6F87F-6D0F-48BD-B3EA-FAC693ADF542}" srcId="{E9D2EFB0-D1F4-4994-A7D0-30C09BD0DD75}" destId="{2505035B-BE40-4956-A09B-D5897D747921}" srcOrd="0" destOrd="0" parTransId="{68A53846-4855-4252-860D-F6D5A83D3067}" sibTransId="{85120959-225F-40C4-BB2B-414F96B4292B}"/>
    <dgm:cxn modelId="{34CB8585-0C1B-4FCA-A0EA-973F404F71D4}" srcId="{E9D2EFB0-D1F4-4994-A7D0-30C09BD0DD75}" destId="{93677F51-D643-4148-B1F5-5536B6D3F00F}" srcOrd="7" destOrd="0" parTransId="{5D4F1CA9-18CA-464F-90AF-BFA13ECD443E}" sibTransId="{E4C412CC-7838-4097-B8C1-C4145733E305}"/>
    <dgm:cxn modelId="{AE280088-28A7-4FE7-852F-44BE555E370F}" srcId="{E9D2EFB0-D1F4-4994-A7D0-30C09BD0DD75}" destId="{A0A3AB99-9A3A-4EC1-BD2B-469204E16680}" srcOrd="6" destOrd="0" parTransId="{3FA43909-0217-4B57-A837-89013185AF42}" sibTransId="{DF7639BD-7C31-42B1-932D-4DD86F7E591D}"/>
    <dgm:cxn modelId="{6332F49E-82D5-483C-A849-D3D6548278A5}" srcId="{E9D2EFB0-D1F4-4994-A7D0-30C09BD0DD75}" destId="{567717CC-3C06-48D4-A16A-47BEC2566B6D}" srcOrd="3" destOrd="0" parTransId="{317752C8-497F-40ED-A80E-2C4518551EDE}" sibTransId="{D31073AA-0A9D-4C30-8FE9-26FAE957B8DD}"/>
    <dgm:cxn modelId="{27EDE5A9-5AC7-436F-B681-AD1DB2DED5AA}" type="presOf" srcId="{2505035B-BE40-4956-A09B-D5897D747921}" destId="{A2F37068-594B-49DC-898E-24145D8DDF0E}" srcOrd="0" destOrd="0" presId="urn:microsoft.com/office/officeart/2005/8/layout/cycle3"/>
    <dgm:cxn modelId="{D3C77DAA-F3D6-4FFB-94B5-858957355301}" type="presOf" srcId="{85120959-225F-40C4-BB2B-414F96B4292B}" destId="{A24B4D21-E420-473B-B12A-520BE140666B}" srcOrd="0" destOrd="0" presId="urn:microsoft.com/office/officeart/2005/8/layout/cycle3"/>
    <dgm:cxn modelId="{6A9DA4B1-8A7F-4A5C-8ACE-A2C0090BB5B1}" type="presOf" srcId="{A9141BBD-B496-4C6F-B85B-7D31F9A186F2}" destId="{B306C26C-49C8-4700-A130-114408757093}" srcOrd="0" destOrd="0" presId="urn:microsoft.com/office/officeart/2005/8/layout/cycle3"/>
    <dgm:cxn modelId="{C71C6EBE-C8F4-4338-9EBA-D59278F7C7B3}" type="presOf" srcId="{E9D2EFB0-D1F4-4994-A7D0-30C09BD0DD75}" destId="{DC160D00-2E02-4F04-8372-451E9A7A04D9}" srcOrd="0" destOrd="0" presId="urn:microsoft.com/office/officeart/2005/8/layout/cycle3"/>
    <dgm:cxn modelId="{C106CEDC-4C4E-40DD-83BF-88BBE49625E8}" type="presOf" srcId="{567717CC-3C06-48D4-A16A-47BEC2566B6D}" destId="{ADDE2A88-F20C-4DAD-B9DE-D5051CB2A59E}" srcOrd="0" destOrd="0" presId="urn:microsoft.com/office/officeart/2005/8/layout/cycle3"/>
    <dgm:cxn modelId="{5C8686EF-1A75-4969-9BED-816444EB8FAA}" type="presOf" srcId="{A0A3AB99-9A3A-4EC1-BD2B-469204E16680}" destId="{FDB07FD4-FE26-40AB-A3A1-A26083788F6B}" srcOrd="0" destOrd="0" presId="urn:microsoft.com/office/officeart/2005/8/layout/cycle3"/>
    <dgm:cxn modelId="{EAAECDD0-9969-485C-96B4-9053E942725F}" type="presParOf" srcId="{DC160D00-2E02-4F04-8372-451E9A7A04D9}" destId="{8698021D-0E88-4FD2-869C-667C7BE0B6ED}" srcOrd="0" destOrd="0" presId="urn:microsoft.com/office/officeart/2005/8/layout/cycle3"/>
    <dgm:cxn modelId="{05AFAAFA-1A27-4592-95B3-C55018C069AF}" type="presParOf" srcId="{8698021D-0E88-4FD2-869C-667C7BE0B6ED}" destId="{A2F37068-594B-49DC-898E-24145D8DDF0E}" srcOrd="0" destOrd="0" presId="urn:microsoft.com/office/officeart/2005/8/layout/cycle3"/>
    <dgm:cxn modelId="{C7AD27A1-9555-4C12-BF5F-B0FF448CEC8F}" type="presParOf" srcId="{8698021D-0E88-4FD2-869C-667C7BE0B6ED}" destId="{A24B4D21-E420-473B-B12A-520BE140666B}" srcOrd="1" destOrd="0" presId="urn:microsoft.com/office/officeart/2005/8/layout/cycle3"/>
    <dgm:cxn modelId="{CD0A3291-A4D2-4CCC-8E6F-4F769FD8B7E0}" type="presParOf" srcId="{8698021D-0E88-4FD2-869C-667C7BE0B6ED}" destId="{65D9B930-F7BF-4C58-9938-C2E2738A4F2F}" srcOrd="2" destOrd="0" presId="urn:microsoft.com/office/officeart/2005/8/layout/cycle3"/>
    <dgm:cxn modelId="{56CBA972-1A07-40ED-A3AC-C24A30D74079}" type="presParOf" srcId="{8698021D-0E88-4FD2-869C-667C7BE0B6ED}" destId="{A04FB0A6-1D9B-4C0D-8B5B-4F1699B9F225}" srcOrd="3" destOrd="0" presId="urn:microsoft.com/office/officeart/2005/8/layout/cycle3"/>
    <dgm:cxn modelId="{844F5F73-9332-4A20-AE15-06BF94483D78}" type="presParOf" srcId="{8698021D-0E88-4FD2-869C-667C7BE0B6ED}" destId="{ADDE2A88-F20C-4DAD-B9DE-D5051CB2A59E}" srcOrd="4" destOrd="0" presId="urn:microsoft.com/office/officeart/2005/8/layout/cycle3"/>
    <dgm:cxn modelId="{674351C5-AEE1-4261-B0F7-1F2EF4495C1E}" type="presParOf" srcId="{8698021D-0E88-4FD2-869C-667C7BE0B6ED}" destId="{A782BD6E-0E64-4CCA-A77A-06ED226CA4FA}" srcOrd="5" destOrd="0" presId="urn:microsoft.com/office/officeart/2005/8/layout/cycle3"/>
    <dgm:cxn modelId="{8304DD42-D51A-461D-A208-742D2DD5CD6D}" type="presParOf" srcId="{8698021D-0E88-4FD2-869C-667C7BE0B6ED}" destId="{B306C26C-49C8-4700-A130-114408757093}" srcOrd="6" destOrd="0" presId="urn:microsoft.com/office/officeart/2005/8/layout/cycle3"/>
    <dgm:cxn modelId="{9F5B2F36-3DC2-47F8-A1B8-161D9CA22D14}" type="presParOf" srcId="{8698021D-0E88-4FD2-869C-667C7BE0B6ED}" destId="{FDB07FD4-FE26-40AB-A3A1-A26083788F6B}" srcOrd="7" destOrd="0" presId="urn:microsoft.com/office/officeart/2005/8/layout/cycle3"/>
    <dgm:cxn modelId="{7FFF9A5A-6E23-48BB-B3E5-8B8188B0E4A5}" type="presParOf" srcId="{8698021D-0E88-4FD2-869C-667C7BE0B6ED}" destId="{549FEF05-3A54-4B2D-ADD7-6CC6EF40676B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46568-6A04-4277-BD8E-B101F2FA0271}" type="doc">
      <dgm:prSet loTypeId="urn:microsoft.com/office/officeart/2005/8/layout/hierarchy2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3A3FDE1E-A305-4426-8612-1091D3FAB460}">
      <dgm:prSet phldrT="[Texte]" phldr="0"/>
      <dgm:spPr>
        <a:solidFill>
          <a:srgbClr val="002290"/>
        </a:solidFill>
      </dgm:spPr>
      <dgm:t>
        <a:bodyPr/>
        <a:lstStyle/>
        <a:p>
          <a:pPr rtl="0"/>
          <a:r>
            <a:rPr lang="fr-FR" b="1" dirty="0">
              <a:solidFill>
                <a:schemeClr val="bg1"/>
              </a:solidFill>
              <a:latin typeface="Calibri Light" panose="020F0302020204030204"/>
            </a:rPr>
            <a:t>Médecin régulateur</a:t>
          </a:r>
          <a:endParaRPr lang="fr-FR" b="1" dirty="0">
            <a:solidFill>
              <a:schemeClr val="bg1"/>
            </a:solidFill>
          </a:endParaRPr>
        </a:p>
      </dgm:t>
    </dgm:pt>
    <dgm:pt modelId="{139539D2-EAB4-43A3-8E2E-5679BE17B35A}" type="parTrans" cxnId="{57C8732C-F9B8-472E-9B7C-AB2FFD791D36}">
      <dgm:prSet/>
      <dgm:spPr/>
      <dgm:t>
        <a:bodyPr/>
        <a:lstStyle/>
        <a:p>
          <a:endParaRPr lang="fr-FR"/>
        </a:p>
      </dgm:t>
    </dgm:pt>
    <dgm:pt modelId="{A5BC5A2F-2ABA-4CD9-8387-5186F051382D}" type="sibTrans" cxnId="{57C8732C-F9B8-472E-9B7C-AB2FFD791D36}">
      <dgm:prSet/>
      <dgm:spPr/>
      <dgm:t>
        <a:bodyPr/>
        <a:lstStyle/>
        <a:p>
          <a:endParaRPr lang="fr-FR"/>
        </a:p>
      </dgm:t>
    </dgm:pt>
    <dgm:pt modelId="{10186BB7-B430-481F-B1EC-6D282691CC73}">
      <dgm:prSet phldrT="[Texte]" phldr="0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fr-FR" b="1" dirty="0">
              <a:latin typeface="Calibri Light" panose="020F0302020204030204"/>
            </a:rPr>
            <a:t>Mission médicale</a:t>
          </a:r>
          <a:endParaRPr lang="fr-FR" b="1" dirty="0"/>
        </a:p>
      </dgm:t>
    </dgm:pt>
    <dgm:pt modelId="{A15CCBA2-61C9-478A-B9D6-F0B7F1F55EBC}" type="parTrans" cxnId="{BBA8B8E3-5754-4FAD-ACC4-48F555F09AD5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81592367-AF16-4C69-B432-1A8F3FBA323F}" type="sibTrans" cxnId="{BBA8B8E3-5754-4FAD-ACC4-48F555F09AD5}">
      <dgm:prSet/>
      <dgm:spPr/>
      <dgm:t>
        <a:bodyPr/>
        <a:lstStyle/>
        <a:p>
          <a:endParaRPr lang="fr-FR"/>
        </a:p>
      </dgm:t>
    </dgm:pt>
    <dgm:pt modelId="{74B76D60-6F98-4E8A-8700-D7703A171929}">
      <dgm:prSet phldrT="[Texte]" phldr="0"/>
      <dgm:spPr>
        <a:solidFill>
          <a:schemeClr val="bg1">
            <a:lumMod val="85000"/>
            <a:alpha val="97000"/>
          </a:schemeClr>
        </a:solidFill>
      </dgm:spPr>
      <dgm:t>
        <a:bodyPr/>
        <a:lstStyle/>
        <a:p>
          <a:pPr rtl="0"/>
          <a:r>
            <a:rPr lang="fr-FR" b="1" dirty="0">
              <a:latin typeface="Calibri Light" panose="020F0302020204030204"/>
            </a:rPr>
            <a:t>Médecin 1</a:t>
          </a:r>
          <a:endParaRPr lang="fr-FR" b="1" dirty="0"/>
        </a:p>
      </dgm:t>
    </dgm:pt>
    <dgm:pt modelId="{7F527B69-98B0-447F-B08B-0727F19F2922}" type="parTrans" cxnId="{5B214CC2-5067-4FA5-B31C-B7AB46A19B4C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2439C038-F2D5-4BF7-BC87-9C24736D7F10}" type="sibTrans" cxnId="{5B214CC2-5067-4FA5-B31C-B7AB46A19B4C}">
      <dgm:prSet/>
      <dgm:spPr/>
      <dgm:t>
        <a:bodyPr/>
        <a:lstStyle/>
        <a:p>
          <a:endParaRPr lang="fr-FR"/>
        </a:p>
      </dgm:t>
    </dgm:pt>
    <dgm:pt modelId="{040CEC89-16C1-4354-B12C-67FC6078D523}">
      <dgm:prSet phldrT="[Texte]" phldr="0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fr-FR" b="1" dirty="0">
              <a:latin typeface="Calibri Light" panose="020F0302020204030204"/>
            </a:rPr>
            <a:t>Médecin 2</a:t>
          </a:r>
          <a:endParaRPr lang="fr-FR" b="1" dirty="0"/>
        </a:p>
      </dgm:t>
    </dgm:pt>
    <dgm:pt modelId="{1EF82FFC-5B20-4581-B51B-0252A87DCDBD}" type="parTrans" cxnId="{2BB49E60-2BF2-40CC-B960-A07500EB76B3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9E6FF488-A4DC-49D8-8575-0B16623688CA}" type="sibTrans" cxnId="{2BB49E60-2BF2-40CC-B960-A07500EB76B3}">
      <dgm:prSet/>
      <dgm:spPr/>
      <dgm:t>
        <a:bodyPr/>
        <a:lstStyle/>
        <a:p>
          <a:endParaRPr lang="fr-FR"/>
        </a:p>
      </dgm:t>
    </dgm:pt>
    <dgm:pt modelId="{CD2AEC64-F935-4F5A-8054-052740853653}">
      <dgm:prSet phldrT="[Texte]" phldr="0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fr-FR" b="1" dirty="0">
              <a:latin typeface="Calibri Light" panose="020F0302020204030204"/>
            </a:rPr>
            <a:t>Mission </a:t>
          </a:r>
          <a:r>
            <a:rPr lang="fr-FR" b="1" dirty="0" err="1">
              <a:latin typeface="Calibri Light" panose="020F0302020204030204"/>
            </a:rPr>
            <a:t>para-médicale</a:t>
          </a:r>
          <a:endParaRPr lang="fr-FR" b="1" dirty="0"/>
        </a:p>
      </dgm:t>
    </dgm:pt>
    <dgm:pt modelId="{B1237697-0262-4DB2-85B6-55AF24836BF2}" type="parTrans" cxnId="{2DCF77EE-1D50-4D07-B587-9E1CACC79FCA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8258EEB-1B04-4BFA-8150-0BE0BB64493C}" type="sibTrans" cxnId="{2DCF77EE-1D50-4D07-B587-9E1CACC79FCA}">
      <dgm:prSet/>
      <dgm:spPr/>
      <dgm:t>
        <a:bodyPr/>
        <a:lstStyle/>
        <a:p>
          <a:endParaRPr lang="fr-FR"/>
        </a:p>
      </dgm:t>
    </dgm:pt>
    <dgm:pt modelId="{D0562A7F-3993-407E-854A-FC30D2FF5A58}">
      <dgm:prSet phldrT="[Texte]" phldr="0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fr-FR" sz="2600" b="1" dirty="0">
              <a:latin typeface="Calibri Light" panose="020F0302020204030204"/>
            </a:rPr>
            <a:t>IPA</a:t>
          </a:r>
          <a:endParaRPr lang="fr-FR" sz="2600" b="1" dirty="0"/>
        </a:p>
      </dgm:t>
    </dgm:pt>
    <dgm:pt modelId="{1B3B3FEF-4E2D-4843-A496-13C34551ED33}" type="parTrans" cxnId="{DE83B0A8-C5B2-4D7D-8DA7-F0C701BBE615}">
      <dgm:prSet/>
      <dgm:spPr>
        <a:ln>
          <a:solidFill>
            <a:schemeClr val="tx1"/>
          </a:solidFill>
        </a:ln>
      </dgm:spPr>
      <dgm:t>
        <a:bodyPr/>
        <a:lstStyle/>
        <a:p>
          <a:endParaRPr lang="fr-FR" dirty="0"/>
        </a:p>
      </dgm:t>
    </dgm:pt>
    <dgm:pt modelId="{B5AAD369-ADC4-4C1F-9251-9419B5B0C41C}" type="sibTrans" cxnId="{DE83B0A8-C5B2-4D7D-8DA7-F0C701BBE615}">
      <dgm:prSet/>
      <dgm:spPr/>
      <dgm:t>
        <a:bodyPr/>
        <a:lstStyle/>
        <a:p>
          <a:endParaRPr lang="fr-FR"/>
        </a:p>
      </dgm:t>
    </dgm:pt>
    <dgm:pt modelId="{E3CA04A8-292A-49C2-8597-F0906EEA95A1}" type="pres">
      <dgm:prSet presAssocID="{78146568-6A04-4277-BD8E-B101F2FA027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82C4E77-EA54-4774-8FE6-854EE99D0042}" type="pres">
      <dgm:prSet presAssocID="{3A3FDE1E-A305-4426-8612-1091D3FAB460}" presName="root1" presStyleCnt="0"/>
      <dgm:spPr/>
    </dgm:pt>
    <dgm:pt modelId="{AC8A6543-F7AF-4E71-AA4B-E8D96378D812}" type="pres">
      <dgm:prSet presAssocID="{3A3FDE1E-A305-4426-8612-1091D3FAB460}" presName="LevelOneTextNode" presStyleLbl="node0" presStyleIdx="0" presStyleCnt="1">
        <dgm:presLayoutVars>
          <dgm:chPref val="3"/>
        </dgm:presLayoutVars>
      </dgm:prSet>
      <dgm:spPr/>
    </dgm:pt>
    <dgm:pt modelId="{CAD70A3A-04C8-4D9A-902B-8433487F3403}" type="pres">
      <dgm:prSet presAssocID="{3A3FDE1E-A305-4426-8612-1091D3FAB460}" presName="level2hierChild" presStyleCnt="0"/>
      <dgm:spPr/>
    </dgm:pt>
    <dgm:pt modelId="{AE233DA9-A82F-47B0-96C7-D4F759141946}" type="pres">
      <dgm:prSet presAssocID="{A15CCBA2-61C9-478A-B9D6-F0B7F1F55EBC}" presName="conn2-1" presStyleLbl="parChTrans1D2" presStyleIdx="0" presStyleCnt="2"/>
      <dgm:spPr/>
    </dgm:pt>
    <dgm:pt modelId="{718CACB8-17CB-4DD0-B51C-E2F8EC256554}" type="pres">
      <dgm:prSet presAssocID="{A15CCBA2-61C9-478A-B9D6-F0B7F1F55EBC}" presName="connTx" presStyleLbl="parChTrans1D2" presStyleIdx="0" presStyleCnt="2"/>
      <dgm:spPr/>
    </dgm:pt>
    <dgm:pt modelId="{1E8FC4FB-A45E-40DE-85F7-60688175BE4B}" type="pres">
      <dgm:prSet presAssocID="{10186BB7-B430-481F-B1EC-6D282691CC73}" presName="root2" presStyleCnt="0"/>
      <dgm:spPr/>
    </dgm:pt>
    <dgm:pt modelId="{8CE57DF4-E311-444A-909B-0D78FB5A3076}" type="pres">
      <dgm:prSet presAssocID="{10186BB7-B430-481F-B1EC-6D282691CC73}" presName="LevelTwoTextNode" presStyleLbl="node2" presStyleIdx="0" presStyleCnt="2">
        <dgm:presLayoutVars>
          <dgm:chPref val="3"/>
        </dgm:presLayoutVars>
      </dgm:prSet>
      <dgm:spPr/>
    </dgm:pt>
    <dgm:pt modelId="{63A68A5B-B300-41F6-BF79-96A97C062E6E}" type="pres">
      <dgm:prSet presAssocID="{10186BB7-B430-481F-B1EC-6D282691CC73}" presName="level3hierChild" presStyleCnt="0"/>
      <dgm:spPr/>
    </dgm:pt>
    <dgm:pt modelId="{7B9E2237-7635-4228-A043-B11F7BDFA01E}" type="pres">
      <dgm:prSet presAssocID="{7F527B69-98B0-447F-B08B-0727F19F2922}" presName="conn2-1" presStyleLbl="parChTrans1D3" presStyleIdx="0" presStyleCnt="3"/>
      <dgm:spPr/>
    </dgm:pt>
    <dgm:pt modelId="{61DE3D11-4B40-4F60-A17B-91780B68C5B5}" type="pres">
      <dgm:prSet presAssocID="{7F527B69-98B0-447F-B08B-0727F19F2922}" presName="connTx" presStyleLbl="parChTrans1D3" presStyleIdx="0" presStyleCnt="3"/>
      <dgm:spPr/>
    </dgm:pt>
    <dgm:pt modelId="{5EF9CD87-66CC-4C09-990A-BAFB4890B023}" type="pres">
      <dgm:prSet presAssocID="{74B76D60-6F98-4E8A-8700-D7703A171929}" presName="root2" presStyleCnt="0"/>
      <dgm:spPr/>
    </dgm:pt>
    <dgm:pt modelId="{4F633F17-DAF7-44F2-A818-C2765182587E}" type="pres">
      <dgm:prSet presAssocID="{74B76D60-6F98-4E8A-8700-D7703A171929}" presName="LevelTwoTextNode" presStyleLbl="node3" presStyleIdx="0" presStyleCnt="3">
        <dgm:presLayoutVars>
          <dgm:chPref val="3"/>
        </dgm:presLayoutVars>
      </dgm:prSet>
      <dgm:spPr/>
    </dgm:pt>
    <dgm:pt modelId="{2CD033AC-1209-4F71-A237-29054724708A}" type="pres">
      <dgm:prSet presAssocID="{74B76D60-6F98-4E8A-8700-D7703A171929}" presName="level3hierChild" presStyleCnt="0"/>
      <dgm:spPr/>
    </dgm:pt>
    <dgm:pt modelId="{6BFFF4BB-CDCB-4781-97C9-C9DAA16A82EB}" type="pres">
      <dgm:prSet presAssocID="{1EF82FFC-5B20-4581-B51B-0252A87DCDBD}" presName="conn2-1" presStyleLbl="parChTrans1D3" presStyleIdx="1" presStyleCnt="3"/>
      <dgm:spPr/>
    </dgm:pt>
    <dgm:pt modelId="{B2CBF81D-AFBF-43B2-9F52-4D09D34AD00D}" type="pres">
      <dgm:prSet presAssocID="{1EF82FFC-5B20-4581-B51B-0252A87DCDBD}" presName="connTx" presStyleLbl="parChTrans1D3" presStyleIdx="1" presStyleCnt="3"/>
      <dgm:spPr/>
    </dgm:pt>
    <dgm:pt modelId="{701CEE5F-3625-4496-AB20-AAFE31D1F40A}" type="pres">
      <dgm:prSet presAssocID="{040CEC89-16C1-4354-B12C-67FC6078D523}" presName="root2" presStyleCnt="0"/>
      <dgm:spPr/>
    </dgm:pt>
    <dgm:pt modelId="{D9FD41AA-5FAA-484A-832B-5285D039818F}" type="pres">
      <dgm:prSet presAssocID="{040CEC89-16C1-4354-B12C-67FC6078D523}" presName="LevelTwoTextNode" presStyleLbl="node3" presStyleIdx="1" presStyleCnt="3">
        <dgm:presLayoutVars>
          <dgm:chPref val="3"/>
        </dgm:presLayoutVars>
      </dgm:prSet>
      <dgm:spPr/>
    </dgm:pt>
    <dgm:pt modelId="{636BEA4B-18D9-40B6-BF86-7B800FA906BA}" type="pres">
      <dgm:prSet presAssocID="{040CEC89-16C1-4354-B12C-67FC6078D523}" presName="level3hierChild" presStyleCnt="0"/>
      <dgm:spPr/>
    </dgm:pt>
    <dgm:pt modelId="{C5DDC88E-664D-4F9F-95D3-CDAE10C29E8E}" type="pres">
      <dgm:prSet presAssocID="{B1237697-0262-4DB2-85B6-55AF24836BF2}" presName="conn2-1" presStyleLbl="parChTrans1D2" presStyleIdx="1" presStyleCnt="2"/>
      <dgm:spPr/>
    </dgm:pt>
    <dgm:pt modelId="{AAA4A79B-8140-453A-82FE-61D45F77ADE5}" type="pres">
      <dgm:prSet presAssocID="{B1237697-0262-4DB2-85B6-55AF24836BF2}" presName="connTx" presStyleLbl="parChTrans1D2" presStyleIdx="1" presStyleCnt="2"/>
      <dgm:spPr/>
    </dgm:pt>
    <dgm:pt modelId="{307068E4-3BB6-475F-9EF5-1F9D82EC3B5A}" type="pres">
      <dgm:prSet presAssocID="{CD2AEC64-F935-4F5A-8054-052740853653}" presName="root2" presStyleCnt="0"/>
      <dgm:spPr/>
    </dgm:pt>
    <dgm:pt modelId="{15051DC6-C7E2-4EE4-B2FB-6A0D39606289}" type="pres">
      <dgm:prSet presAssocID="{CD2AEC64-F935-4F5A-8054-052740853653}" presName="LevelTwoTextNode" presStyleLbl="node2" presStyleIdx="1" presStyleCnt="2">
        <dgm:presLayoutVars>
          <dgm:chPref val="3"/>
        </dgm:presLayoutVars>
      </dgm:prSet>
      <dgm:spPr/>
    </dgm:pt>
    <dgm:pt modelId="{2B746304-4CFC-4904-A5B9-2CF864AAC0FB}" type="pres">
      <dgm:prSet presAssocID="{CD2AEC64-F935-4F5A-8054-052740853653}" presName="level3hierChild" presStyleCnt="0"/>
      <dgm:spPr/>
    </dgm:pt>
    <dgm:pt modelId="{86DDE58C-7224-44C5-A7A3-A7D2562B9887}" type="pres">
      <dgm:prSet presAssocID="{1B3B3FEF-4E2D-4843-A496-13C34551ED33}" presName="conn2-1" presStyleLbl="parChTrans1D3" presStyleIdx="2" presStyleCnt="3"/>
      <dgm:spPr/>
    </dgm:pt>
    <dgm:pt modelId="{3C8B3114-9EE5-4049-9944-CBF609B92024}" type="pres">
      <dgm:prSet presAssocID="{1B3B3FEF-4E2D-4843-A496-13C34551ED33}" presName="connTx" presStyleLbl="parChTrans1D3" presStyleIdx="2" presStyleCnt="3"/>
      <dgm:spPr/>
    </dgm:pt>
    <dgm:pt modelId="{CF08C1F4-3E27-4634-8B5B-79AE1DBBB50E}" type="pres">
      <dgm:prSet presAssocID="{D0562A7F-3993-407E-854A-FC30D2FF5A58}" presName="root2" presStyleCnt="0"/>
      <dgm:spPr/>
    </dgm:pt>
    <dgm:pt modelId="{6A4A6686-50DA-4B24-AB01-BFB5D606DDBC}" type="pres">
      <dgm:prSet presAssocID="{D0562A7F-3993-407E-854A-FC30D2FF5A58}" presName="LevelTwoTextNode" presStyleLbl="node3" presStyleIdx="2" presStyleCnt="3">
        <dgm:presLayoutVars>
          <dgm:chPref val="3"/>
        </dgm:presLayoutVars>
      </dgm:prSet>
      <dgm:spPr/>
    </dgm:pt>
    <dgm:pt modelId="{4A72856A-BBD7-48DC-9285-7B2F03062072}" type="pres">
      <dgm:prSet presAssocID="{D0562A7F-3993-407E-854A-FC30D2FF5A58}" presName="level3hierChild" presStyleCnt="0"/>
      <dgm:spPr/>
    </dgm:pt>
  </dgm:ptLst>
  <dgm:cxnLst>
    <dgm:cxn modelId="{64133101-4E55-4A05-9CF6-ADF928D47AF4}" type="presOf" srcId="{78146568-6A04-4277-BD8E-B101F2FA0271}" destId="{E3CA04A8-292A-49C2-8597-F0906EEA95A1}" srcOrd="0" destOrd="0" presId="urn:microsoft.com/office/officeart/2005/8/layout/hierarchy2"/>
    <dgm:cxn modelId="{7480291E-F1FC-4228-9809-6B976B506512}" type="presOf" srcId="{3A3FDE1E-A305-4426-8612-1091D3FAB460}" destId="{AC8A6543-F7AF-4E71-AA4B-E8D96378D812}" srcOrd="0" destOrd="0" presId="urn:microsoft.com/office/officeart/2005/8/layout/hierarchy2"/>
    <dgm:cxn modelId="{E477CA27-F658-46A8-A5C0-DCFEA9F9621E}" type="presOf" srcId="{040CEC89-16C1-4354-B12C-67FC6078D523}" destId="{D9FD41AA-5FAA-484A-832B-5285D039818F}" srcOrd="0" destOrd="0" presId="urn:microsoft.com/office/officeart/2005/8/layout/hierarchy2"/>
    <dgm:cxn modelId="{57C8732C-F9B8-472E-9B7C-AB2FFD791D36}" srcId="{78146568-6A04-4277-BD8E-B101F2FA0271}" destId="{3A3FDE1E-A305-4426-8612-1091D3FAB460}" srcOrd="0" destOrd="0" parTransId="{139539D2-EAB4-43A3-8E2E-5679BE17B35A}" sibTransId="{A5BC5A2F-2ABA-4CD9-8387-5186F051382D}"/>
    <dgm:cxn modelId="{AE564E2E-B8E8-46BB-9DD9-EDD1E0C3F081}" type="presOf" srcId="{7F527B69-98B0-447F-B08B-0727F19F2922}" destId="{7B9E2237-7635-4228-A043-B11F7BDFA01E}" srcOrd="0" destOrd="0" presId="urn:microsoft.com/office/officeart/2005/8/layout/hierarchy2"/>
    <dgm:cxn modelId="{D4070F35-5DBE-479C-A6C3-084C8249607B}" type="presOf" srcId="{1B3B3FEF-4E2D-4843-A496-13C34551ED33}" destId="{3C8B3114-9EE5-4049-9944-CBF609B92024}" srcOrd="1" destOrd="0" presId="urn:microsoft.com/office/officeart/2005/8/layout/hierarchy2"/>
    <dgm:cxn modelId="{957B1040-390A-4D0E-9C26-4E644B871F10}" type="presOf" srcId="{1EF82FFC-5B20-4581-B51B-0252A87DCDBD}" destId="{6BFFF4BB-CDCB-4781-97C9-C9DAA16A82EB}" srcOrd="0" destOrd="0" presId="urn:microsoft.com/office/officeart/2005/8/layout/hierarchy2"/>
    <dgm:cxn modelId="{D6937F40-0FA0-4F2C-A946-9180B7066471}" type="presOf" srcId="{D0562A7F-3993-407E-854A-FC30D2FF5A58}" destId="{6A4A6686-50DA-4B24-AB01-BFB5D606DDBC}" srcOrd="0" destOrd="0" presId="urn:microsoft.com/office/officeart/2005/8/layout/hierarchy2"/>
    <dgm:cxn modelId="{2BB49E60-2BF2-40CC-B960-A07500EB76B3}" srcId="{10186BB7-B430-481F-B1EC-6D282691CC73}" destId="{040CEC89-16C1-4354-B12C-67FC6078D523}" srcOrd="1" destOrd="0" parTransId="{1EF82FFC-5B20-4581-B51B-0252A87DCDBD}" sibTransId="{9E6FF488-A4DC-49D8-8575-0B16623688CA}"/>
    <dgm:cxn modelId="{A339BE6B-A61C-4B64-A598-B4A21313DFC1}" type="presOf" srcId="{CD2AEC64-F935-4F5A-8054-052740853653}" destId="{15051DC6-C7E2-4EE4-B2FB-6A0D39606289}" srcOrd="0" destOrd="0" presId="urn:microsoft.com/office/officeart/2005/8/layout/hierarchy2"/>
    <dgm:cxn modelId="{4ECEFA53-3AC4-4AA5-A6FB-0672D8AD22A6}" type="presOf" srcId="{A15CCBA2-61C9-478A-B9D6-F0B7F1F55EBC}" destId="{AE233DA9-A82F-47B0-96C7-D4F759141946}" srcOrd="0" destOrd="0" presId="urn:microsoft.com/office/officeart/2005/8/layout/hierarchy2"/>
    <dgm:cxn modelId="{9A7F0757-54FC-4C15-AA74-1DF53F9CFBD7}" type="presOf" srcId="{A15CCBA2-61C9-478A-B9D6-F0B7F1F55EBC}" destId="{718CACB8-17CB-4DD0-B51C-E2F8EC256554}" srcOrd="1" destOrd="0" presId="urn:microsoft.com/office/officeart/2005/8/layout/hierarchy2"/>
    <dgm:cxn modelId="{AE55B15A-8A11-4ABD-A647-19E6EF3A17E8}" type="presOf" srcId="{74B76D60-6F98-4E8A-8700-D7703A171929}" destId="{4F633F17-DAF7-44F2-A818-C2765182587E}" srcOrd="0" destOrd="0" presId="urn:microsoft.com/office/officeart/2005/8/layout/hierarchy2"/>
    <dgm:cxn modelId="{0B7B3D7C-F9E0-4F75-A77E-49EE6A4ED72A}" type="presOf" srcId="{7F527B69-98B0-447F-B08B-0727F19F2922}" destId="{61DE3D11-4B40-4F60-A17B-91780B68C5B5}" srcOrd="1" destOrd="0" presId="urn:microsoft.com/office/officeart/2005/8/layout/hierarchy2"/>
    <dgm:cxn modelId="{FC26AF8C-98D5-4FCE-94D6-CD70F0876FF3}" type="presOf" srcId="{B1237697-0262-4DB2-85B6-55AF24836BF2}" destId="{AAA4A79B-8140-453A-82FE-61D45F77ADE5}" srcOrd="1" destOrd="0" presId="urn:microsoft.com/office/officeart/2005/8/layout/hierarchy2"/>
    <dgm:cxn modelId="{B3C83A91-9126-4D46-BD00-59B79C743C28}" type="presOf" srcId="{B1237697-0262-4DB2-85B6-55AF24836BF2}" destId="{C5DDC88E-664D-4F9F-95D3-CDAE10C29E8E}" srcOrd="0" destOrd="0" presId="urn:microsoft.com/office/officeart/2005/8/layout/hierarchy2"/>
    <dgm:cxn modelId="{E1ECE3A1-361F-44E5-951B-2605DDB23FD7}" type="presOf" srcId="{1EF82FFC-5B20-4581-B51B-0252A87DCDBD}" destId="{B2CBF81D-AFBF-43B2-9F52-4D09D34AD00D}" srcOrd="1" destOrd="0" presId="urn:microsoft.com/office/officeart/2005/8/layout/hierarchy2"/>
    <dgm:cxn modelId="{DE83B0A8-C5B2-4D7D-8DA7-F0C701BBE615}" srcId="{CD2AEC64-F935-4F5A-8054-052740853653}" destId="{D0562A7F-3993-407E-854A-FC30D2FF5A58}" srcOrd="0" destOrd="0" parTransId="{1B3B3FEF-4E2D-4843-A496-13C34551ED33}" sibTransId="{B5AAD369-ADC4-4C1F-9251-9419B5B0C41C}"/>
    <dgm:cxn modelId="{5B214CC2-5067-4FA5-B31C-B7AB46A19B4C}" srcId="{10186BB7-B430-481F-B1EC-6D282691CC73}" destId="{74B76D60-6F98-4E8A-8700-D7703A171929}" srcOrd="0" destOrd="0" parTransId="{7F527B69-98B0-447F-B08B-0727F19F2922}" sibTransId="{2439C038-F2D5-4BF7-BC87-9C24736D7F10}"/>
    <dgm:cxn modelId="{35A9E1CD-B60D-4F94-91D4-5689ADF2DB8C}" type="presOf" srcId="{1B3B3FEF-4E2D-4843-A496-13C34551ED33}" destId="{86DDE58C-7224-44C5-A7A3-A7D2562B9887}" srcOrd="0" destOrd="0" presId="urn:microsoft.com/office/officeart/2005/8/layout/hierarchy2"/>
    <dgm:cxn modelId="{E24E4EE2-490E-4D9A-B23F-F9F1A2072221}" type="presOf" srcId="{10186BB7-B430-481F-B1EC-6D282691CC73}" destId="{8CE57DF4-E311-444A-909B-0D78FB5A3076}" srcOrd="0" destOrd="0" presId="urn:microsoft.com/office/officeart/2005/8/layout/hierarchy2"/>
    <dgm:cxn modelId="{BBA8B8E3-5754-4FAD-ACC4-48F555F09AD5}" srcId="{3A3FDE1E-A305-4426-8612-1091D3FAB460}" destId="{10186BB7-B430-481F-B1EC-6D282691CC73}" srcOrd="0" destOrd="0" parTransId="{A15CCBA2-61C9-478A-B9D6-F0B7F1F55EBC}" sibTransId="{81592367-AF16-4C69-B432-1A8F3FBA323F}"/>
    <dgm:cxn modelId="{2DCF77EE-1D50-4D07-B587-9E1CACC79FCA}" srcId="{3A3FDE1E-A305-4426-8612-1091D3FAB460}" destId="{CD2AEC64-F935-4F5A-8054-052740853653}" srcOrd="1" destOrd="0" parTransId="{B1237697-0262-4DB2-85B6-55AF24836BF2}" sibTransId="{C8258EEB-1B04-4BFA-8150-0BE0BB64493C}"/>
    <dgm:cxn modelId="{B76DFF28-FEFB-48AE-BF50-DA7CC66C1CC2}" type="presParOf" srcId="{E3CA04A8-292A-49C2-8597-F0906EEA95A1}" destId="{982C4E77-EA54-4774-8FE6-854EE99D0042}" srcOrd="0" destOrd="0" presId="urn:microsoft.com/office/officeart/2005/8/layout/hierarchy2"/>
    <dgm:cxn modelId="{2717B9E0-D49C-425A-ADB5-6BCB699AC253}" type="presParOf" srcId="{982C4E77-EA54-4774-8FE6-854EE99D0042}" destId="{AC8A6543-F7AF-4E71-AA4B-E8D96378D812}" srcOrd="0" destOrd="0" presId="urn:microsoft.com/office/officeart/2005/8/layout/hierarchy2"/>
    <dgm:cxn modelId="{478B6953-28F7-4FBF-8006-090AB81F01A3}" type="presParOf" srcId="{982C4E77-EA54-4774-8FE6-854EE99D0042}" destId="{CAD70A3A-04C8-4D9A-902B-8433487F3403}" srcOrd="1" destOrd="0" presId="urn:microsoft.com/office/officeart/2005/8/layout/hierarchy2"/>
    <dgm:cxn modelId="{75A9C598-2191-459C-B675-F22DA236C10D}" type="presParOf" srcId="{CAD70A3A-04C8-4D9A-902B-8433487F3403}" destId="{AE233DA9-A82F-47B0-96C7-D4F759141946}" srcOrd="0" destOrd="0" presId="urn:microsoft.com/office/officeart/2005/8/layout/hierarchy2"/>
    <dgm:cxn modelId="{EA8061D8-7735-4AB4-97F4-7A3C2D45EB95}" type="presParOf" srcId="{AE233DA9-A82F-47B0-96C7-D4F759141946}" destId="{718CACB8-17CB-4DD0-B51C-E2F8EC256554}" srcOrd="0" destOrd="0" presId="urn:microsoft.com/office/officeart/2005/8/layout/hierarchy2"/>
    <dgm:cxn modelId="{9A85A82F-E20F-4CE4-BDEC-45D909484AD2}" type="presParOf" srcId="{CAD70A3A-04C8-4D9A-902B-8433487F3403}" destId="{1E8FC4FB-A45E-40DE-85F7-60688175BE4B}" srcOrd="1" destOrd="0" presId="urn:microsoft.com/office/officeart/2005/8/layout/hierarchy2"/>
    <dgm:cxn modelId="{93AFF314-FD0E-4D13-AB61-333066B2C670}" type="presParOf" srcId="{1E8FC4FB-A45E-40DE-85F7-60688175BE4B}" destId="{8CE57DF4-E311-444A-909B-0D78FB5A3076}" srcOrd="0" destOrd="0" presId="urn:microsoft.com/office/officeart/2005/8/layout/hierarchy2"/>
    <dgm:cxn modelId="{ED11415B-2205-4165-969B-AE4102769613}" type="presParOf" srcId="{1E8FC4FB-A45E-40DE-85F7-60688175BE4B}" destId="{63A68A5B-B300-41F6-BF79-96A97C062E6E}" srcOrd="1" destOrd="0" presId="urn:microsoft.com/office/officeart/2005/8/layout/hierarchy2"/>
    <dgm:cxn modelId="{E4792058-DA86-4998-8B2A-05615E6B8007}" type="presParOf" srcId="{63A68A5B-B300-41F6-BF79-96A97C062E6E}" destId="{7B9E2237-7635-4228-A043-B11F7BDFA01E}" srcOrd="0" destOrd="0" presId="urn:microsoft.com/office/officeart/2005/8/layout/hierarchy2"/>
    <dgm:cxn modelId="{77E81338-B6CE-4204-BD32-A9883F4D707A}" type="presParOf" srcId="{7B9E2237-7635-4228-A043-B11F7BDFA01E}" destId="{61DE3D11-4B40-4F60-A17B-91780B68C5B5}" srcOrd="0" destOrd="0" presId="urn:microsoft.com/office/officeart/2005/8/layout/hierarchy2"/>
    <dgm:cxn modelId="{93583C5B-2C1F-4D92-8335-97FBEBE2BD26}" type="presParOf" srcId="{63A68A5B-B300-41F6-BF79-96A97C062E6E}" destId="{5EF9CD87-66CC-4C09-990A-BAFB4890B023}" srcOrd="1" destOrd="0" presId="urn:microsoft.com/office/officeart/2005/8/layout/hierarchy2"/>
    <dgm:cxn modelId="{D7097ECC-4BCE-4042-81AA-A0872E49F35D}" type="presParOf" srcId="{5EF9CD87-66CC-4C09-990A-BAFB4890B023}" destId="{4F633F17-DAF7-44F2-A818-C2765182587E}" srcOrd="0" destOrd="0" presId="urn:microsoft.com/office/officeart/2005/8/layout/hierarchy2"/>
    <dgm:cxn modelId="{39871A05-4C0E-4658-A266-EC4DE097765E}" type="presParOf" srcId="{5EF9CD87-66CC-4C09-990A-BAFB4890B023}" destId="{2CD033AC-1209-4F71-A237-29054724708A}" srcOrd="1" destOrd="0" presId="urn:microsoft.com/office/officeart/2005/8/layout/hierarchy2"/>
    <dgm:cxn modelId="{72810E8A-865F-409F-91EC-373E1025FC24}" type="presParOf" srcId="{63A68A5B-B300-41F6-BF79-96A97C062E6E}" destId="{6BFFF4BB-CDCB-4781-97C9-C9DAA16A82EB}" srcOrd="2" destOrd="0" presId="urn:microsoft.com/office/officeart/2005/8/layout/hierarchy2"/>
    <dgm:cxn modelId="{D80EC02F-F6DD-4660-8111-79B19A167C47}" type="presParOf" srcId="{6BFFF4BB-CDCB-4781-97C9-C9DAA16A82EB}" destId="{B2CBF81D-AFBF-43B2-9F52-4D09D34AD00D}" srcOrd="0" destOrd="0" presId="urn:microsoft.com/office/officeart/2005/8/layout/hierarchy2"/>
    <dgm:cxn modelId="{62446D0F-5FCA-4CB1-A534-9E4EDB97B9B5}" type="presParOf" srcId="{63A68A5B-B300-41F6-BF79-96A97C062E6E}" destId="{701CEE5F-3625-4496-AB20-AAFE31D1F40A}" srcOrd="3" destOrd="0" presId="urn:microsoft.com/office/officeart/2005/8/layout/hierarchy2"/>
    <dgm:cxn modelId="{82DAFAAB-AE9B-49A4-A48D-5B60B4743BFD}" type="presParOf" srcId="{701CEE5F-3625-4496-AB20-AAFE31D1F40A}" destId="{D9FD41AA-5FAA-484A-832B-5285D039818F}" srcOrd="0" destOrd="0" presId="urn:microsoft.com/office/officeart/2005/8/layout/hierarchy2"/>
    <dgm:cxn modelId="{185FA273-766F-4B90-B533-52F3C0C61718}" type="presParOf" srcId="{701CEE5F-3625-4496-AB20-AAFE31D1F40A}" destId="{636BEA4B-18D9-40B6-BF86-7B800FA906BA}" srcOrd="1" destOrd="0" presId="urn:microsoft.com/office/officeart/2005/8/layout/hierarchy2"/>
    <dgm:cxn modelId="{F0D07F31-6947-435F-B72E-6C64DB4A50EF}" type="presParOf" srcId="{CAD70A3A-04C8-4D9A-902B-8433487F3403}" destId="{C5DDC88E-664D-4F9F-95D3-CDAE10C29E8E}" srcOrd="2" destOrd="0" presId="urn:microsoft.com/office/officeart/2005/8/layout/hierarchy2"/>
    <dgm:cxn modelId="{0AE43FAA-D7FD-4D8A-8EFB-882037EDF43C}" type="presParOf" srcId="{C5DDC88E-664D-4F9F-95D3-CDAE10C29E8E}" destId="{AAA4A79B-8140-453A-82FE-61D45F77ADE5}" srcOrd="0" destOrd="0" presId="urn:microsoft.com/office/officeart/2005/8/layout/hierarchy2"/>
    <dgm:cxn modelId="{2EBA8337-68BF-4E86-BC7C-6203FD968A2A}" type="presParOf" srcId="{CAD70A3A-04C8-4D9A-902B-8433487F3403}" destId="{307068E4-3BB6-475F-9EF5-1F9D82EC3B5A}" srcOrd="3" destOrd="0" presId="urn:microsoft.com/office/officeart/2005/8/layout/hierarchy2"/>
    <dgm:cxn modelId="{B3AC6886-27B8-40F5-B906-CAD3EE49727A}" type="presParOf" srcId="{307068E4-3BB6-475F-9EF5-1F9D82EC3B5A}" destId="{15051DC6-C7E2-4EE4-B2FB-6A0D39606289}" srcOrd="0" destOrd="0" presId="urn:microsoft.com/office/officeart/2005/8/layout/hierarchy2"/>
    <dgm:cxn modelId="{675A828C-6FC4-4FC4-A37F-A681600511E1}" type="presParOf" srcId="{307068E4-3BB6-475F-9EF5-1F9D82EC3B5A}" destId="{2B746304-4CFC-4904-A5B9-2CF864AAC0FB}" srcOrd="1" destOrd="0" presId="urn:microsoft.com/office/officeart/2005/8/layout/hierarchy2"/>
    <dgm:cxn modelId="{30D30A8C-9243-49CB-A5AA-62EBB7D2F19F}" type="presParOf" srcId="{2B746304-4CFC-4904-A5B9-2CF864AAC0FB}" destId="{86DDE58C-7224-44C5-A7A3-A7D2562B9887}" srcOrd="0" destOrd="0" presId="urn:microsoft.com/office/officeart/2005/8/layout/hierarchy2"/>
    <dgm:cxn modelId="{42711F7E-E910-4308-AC51-771A09CDD687}" type="presParOf" srcId="{86DDE58C-7224-44C5-A7A3-A7D2562B9887}" destId="{3C8B3114-9EE5-4049-9944-CBF609B92024}" srcOrd="0" destOrd="0" presId="urn:microsoft.com/office/officeart/2005/8/layout/hierarchy2"/>
    <dgm:cxn modelId="{F05BA140-05C1-4153-BE53-13149CD19D97}" type="presParOf" srcId="{2B746304-4CFC-4904-A5B9-2CF864AAC0FB}" destId="{CF08C1F4-3E27-4634-8B5B-79AE1DBBB50E}" srcOrd="1" destOrd="0" presId="urn:microsoft.com/office/officeart/2005/8/layout/hierarchy2"/>
    <dgm:cxn modelId="{D85A1430-28F3-4DF7-925E-5379372DB459}" type="presParOf" srcId="{CF08C1F4-3E27-4634-8B5B-79AE1DBBB50E}" destId="{6A4A6686-50DA-4B24-AB01-BFB5D606DDBC}" srcOrd="0" destOrd="0" presId="urn:microsoft.com/office/officeart/2005/8/layout/hierarchy2"/>
    <dgm:cxn modelId="{10966A01-3615-423F-98F3-752DFD376851}" type="presParOf" srcId="{CF08C1F4-3E27-4634-8B5B-79AE1DBBB50E}" destId="{4A72856A-BBD7-48DC-9285-7B2F03062072}" srcOrd="1" destOrd="0" presId="urn:microsoft.com/office/officeart/2005/8/layout/hierarchy2"/>
  </dgm:cxnLst>
  <dgm:bg/>
  <dgm:whole>
    <a:ln>
      <a:solidFill>
        <a:schemeClr val="tx1">
          <a:alpha val="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C6F477-2310-4C8B-BD21-12CDA7202FAB}" type="doc">
      <dgm:prSet loTypeId="urn:microsoft.com/office/officeart/2005/8/layout/hierarchy3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B8C0B32-C31E-4DCC-A087-A21C34671EBA}">
      <dgm:prSet phldrT="[Text]" phldr="0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 err="1">
              <a:latin typeface="Calibri Light" panose="020F0302020204030204"/>
            </a:rPr>
            <a:t>Médical</a:t>
          </a:r>
          <a:endParaRPr lang="en-US" b="1" dirty="0"/>
        </a:p>
      </dgm:t>
    </dgm:pt>
    <dgm:pt modelId="{E3FAB3A2-4E68-4DC2-90DF-6C7D81FAF333}" type="parTrans" cxnId="{FD1455F9-D8BB-477B-B166-330C7E3A36EE}">
      <dgm:prSet/>
      <dgm:spPr/>
      <dgm:t>
        <a:bodyPr/>
        <a:lstStyle/>
        <a:p>
          <a:endParaRPr lang="en-US"/>
        </a:p>
      </dgm:t>
    </dgm:pt>
    <dgm:pt modelId="{03C1E1A6-7BC6-4ACA-A5F0-06627090DCA4}" type="sibTrans" cxnId="{FD1455F9-D8BB-477B-B166-330C7E3A36EE}">
      <dgm:prSet/>
      <dgm:spPr/>
      <dgm:t>
        <a:bodyPr/>
        <a:lstStyle/>
        <a:p>
          <a:endParaRPr lang="en-US"/>
        </a:p>
      </dgm:t>
    </dgm:pt>
    <dgm:pt modelId="{18EEEBBD-6A0E-4CEB-A77C-2082CA9773BF}">
      <dgm:prSet phldrT="[Text]" phldr="0"/>
      <dgm:spPr/>
      <dgm:t>
        <a:bodyPr/>
        <a:lstStyle/>
        <a:p>
          <a:pPr rtl="0"/>
          <a:r>
            <a:rPr lang="en-US" b="1" dirty="0" err="1">
              <a:latin typeface="Calibri Light" panose="020F0302020204030204"/>
            </a:rPr>
            <a:t>Médecin</a:t>
          </a:r>
          <a:endParaRPr lang="en-US" b="1" dirty="0"/>
        </a:p>
      </dgm:t>
    </dgm:pt>
    <dgm:pt modelId="{64A42B18-5BC4-4E1E-9F3F-76A6118D2CBE}" type="parTrans" cxnId="{498A4564-07C8-456D-885A-E360545796F6}">
      <dgm:prSet/>
      <dgm:spPr/>
      <dgm:t>
        <a:bodyPr/>
        <a:lstStyle/>
        <a:p>
          <a:endParaRPr lang="en-US"/>
        </a:p>
      </dgm:t>
    </dgm:pt>
    <dgm:pt modelId="{39A08E27-0C78-4D5E-A604-87FE701AA94D}" type="sibTrans" cxnId="{498A4564-07C8-456D-885A-E360545796F6}">
      <dgm:prSet/>
      <dgm:spPr/>
      <dgm:t>
        <a:bodyPr/>
        <a:lstStyle/>
        <a:p>
          <a:endParaRPr lang="en-US"/>
        </a:p>
      </dgm:t>
    </dgm:pt>
    <dgm:pt modelId="{86E5F0D1-BC2F-41CE-90E7-09A1164DE30B}">
      <dgm:prSet phldrT="[Text]" phldr="0"/>
      <dgm:spPr/>
      <dgm:t>
        <a:bodyPr/>
        <a:lstStyle/>
        <a:p>
          <a:r>
            <a:rPr lang="en-US" b="1" dirty="0">
              <a:latin typeface="Calibri Light" panose="020F0302020204030204"/>
            </a:rPr>
            <a:t>IDE</a:t>
          </a:r>
          <a:endParaRPr lang="en-US" b="1" dirty="0"/>
        </a:p>
      </dgm:t>
    </dgm:pt>
    <dgm:pt modelId="{331D4969-03B2-43B1-B035-79D06F93F56F}" type="parTrans" cxnId="{4C5BA429-C4E5-4E56-90BC-2693E6A89956}">
      <dgm:prSet/>
      <dgm:spPr/>
      <dgm:t>
        <a:bodyPr/>
        <a:lstStyle/>
        <a:p>
          <a:endParaRPr lang="en-US"/>
        </a:p>
      </dgm:t>
    </dgm:pt>
    <dgm:pt modelId="{DF1EEA5D-2A4F-41A6-B08F-DEFF0235888B}" type="sibTrans" cxnId="{4C5BA429-C4E5-4E56-90BC-2693E6A89956}">
      <dgm:prSet/>
      <dgm:spPr/>
      <dgm:t>
        <a:bodyPr/>
        <a:lstStyle/>
        <a:p>
          <a:endParaRPr lang="en-US"/>
        </a:p>
      </dgm:t>
    </dgm:pt>
    <dgm:pt modelId="{4FDEDA6D-2092-4030-A046-3442A6428E35}">
      <dgm:prSet phldrT="[Text]" phldr="0"/>
      <dgm:spPr/>
      <dgm:t>
        <a:bodyPr/>
        <a:lstStyle/>
        <a:p>
          <a:r>
            <a:rPr lang="en-US" b="1" dirty="0" err="1">
              <a:latin typeface="Calibri Light" panose="020F0302020204030204"/>
            </a:rPr>
            <a:t>Ambulancier</a:t>
          </a:r>
          <a:endParaRPr lang="en-US" b="1" dirty="0"/>
        </a:p>
      </dgm:t>
    </dgm:pt>
    <dgm:pt modelId="{F31F419A-AE44-4651-B75D-0E7A610940F3}" type="parTrans" cxnId="{2A342AF7-1330-428F-9FCC-CD4176CD52C0}">
      <dgm:prSet/>
      <dgm:spPr/>
      <dgm:t>
        <a:bodyPr/>
        <a:lstStyle/>
        <a:p>
          <a:endParaRPr lang="en-US"/>
        </a:p>
      </dgm:t>
    </dgm:pt>
    <dgm:pt modelId="{49EC118F-A1C2-4146-A553-2AFA38080A21}" type="sibTrans" cxnId="{2A342AF7-1330-428F-9FCC-CD4176CD52C0}">
      <dgm:prSet/>
      <dgm:spPr/>
      <dgm:t>
        <a:bodyPr/>
        <a:lstStyle/>
        <a:p>
          <a:endParaRPr lang="en-US"/>
        </a:p>
      </dgm:t>
    </dgm:pt>
    <dgm:pt modelId="{044A3B8B-6ACA-4A0C-B401-62A98100145F}">
      <dgm:prSet phldrT="[Text]" phldr="0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latin typeface="Calibri Light" panose="020F0302020204030204"/>
            </a:rPr>
            <a:t>IPA</a:t>
          </a:r>
          <a:endParaRPr lang="en-US" b="1" dirty="0"/>
        </a:p>
      </dgm:t>
    </dgm:pt>
    <dgm:pt modelId="{310988BB-5E53-4482-8D9D-CFA4FD3A4033}" type="parTrans" cxnId="{F37ACF1D-6CA9-437C-BEEB-558A2D6081B4}">
      <dgm:prSet/>
      <dgm:spPr/>
      <dgm:t>
        <a:bodyPr/>
        <a:lstStyle/>
        <a:p>
          <a:endParaRPr lang="en-US"/>
        </a:p>
      </dgm:t>
    </dgm:pt>
    <dgm:pt modelId="{FA56B4CE-9D8D-4A29-BEB9-52513938673D}" type="sibTrans" cxnId="{F37ACF1D-6CA9-437C-BEEB-558A2D6081B4}">
      <dgm:prSet/>
      <dgm:spPr/>
      <dgm:t>
        <a:bodyPr/>
        <a:lstStyle/>
        <a:p>
          <a:endParaRPr lang="en-US"/>
        </a:p>
      </dgm:t>
    </dgm:pt>
    <dgm:pt modelId="{6BCD29E8-6431-4EC0-98B7-6DB66F5A8E51}">
      <dgm:prSet phldrT="[Text]" phldr="0"/>
      <dgm:spPr/>
      <dgm:t>
        <a:bodyPr/>
        <a:lstStyle/>
        <a:p>
          <a:r>
            <a:rPr lang="en-US" b="1" dirty="0">
              <a:latin typeface="Calibri Light" panose="020F0302020204030204"/>
            </a:rPr>
            <a:t>IPA</a:t>
          </a:r>
          <a:endParaRPr lang="en-US" b="1" dirty="0"/>
        </a:p>
      </dgm:t>
    </dgm:pt>
    <dgm:pt modelId="{F637654D-18A9-4533-A2DC-FD3448A4E43B}" type="parTrans" cxnId="{E390E6C0-AB4C-4B40-AAED-9470571CD3B2}">
      <dgm:prSet/>
      <dgm:spPr/>
      <dgm:t>
        <a:bodyPr/>
        <a:lstStyle/>
        <a:p>
          <a:endParaRPr lang="en-US"/>
        </a:p>
      </dgm:t>
    </dgm:pt>
    <dgm:pt modelId="{87A3D9F4-2AE9-49E1-B347-36DCFF6C29E8}" type="sibTrans" cxnId="{E390E6C0-AB4C-4B40-AAED-9470571CD3B2}">
      <dgm:prSet/>
      <dgm:spPr/>
      <dgm:t>
        <a:bodyPr/>
        <a:lstStyle/>
        <a:p>
          <a:endParaRPr lang="en-US"/>
        </a:p>
      </dgm:t>
    </dgm:pt>
    <dgm:pt modelId="{8FDF8BEB-3A46-40B5-8B19-D0CFC93025A2}">
      <dgm:prSet phldrT="[Text]" phldr="0"/>
      <dgm:spPr/>
      <dgm:t>
        <a:bodyPr/>
        <a:lstStyle/>
        <a:p>
          <a:r>
            <a:rPr lang="en-US" b="1" dirty="0">
              <a:latin typeface="Calibri Light" panose="020F0302020204030204"/>
            </a:rPr>
            <a:t>IDE</a:t>
          </a:r>
          <a:endParaRPr lang="en-US" b="1" dirty="0"/>
        </a:p>
      </dgm:t>
    </dgm:pt>
    <dgm:pt modelId="{355E9B79-FB54-404C-9B64-FD2797E54218}" type="parTrans" cxnId="{848EF7CC-7E25-41CC-9CD7-5CB86C53ABAF}">
      <dgm:prSet/>
      <dgm:spPr/>
      <dgm:t>
        <a:bodyPr/>
        <a:lstStyle/>
        <a:p>
          <a:endParaRPr lang="en-US"/>
        </a:p>
      </dgm:t>
    </dgm:pt>
    <dgm:pt modelId="{ADA3258C-4EBF-4F40-BEB2-452F559B2231}" type="sibTrans" cxnId="{848EF7CC-7E25-41CC-9CD7-5CB86C53ABAF}">
      <dgm:prSet/>
      <dgm:spPr/>
      <dgm:t>
        <a:bodyPr/>
        <a:lstStyle/>
        <a:p>
          <a:endParaRPr lang="en-US"/>
        </a:p>
      </dgm:t>
    </dgm:pt>
    <dgm:pt modelId="{7BDF4087-754B-4CFA-B25F-D154F92FDF21}">
      <dgm:prSet phldrT="[Text]" phldr="0"/>
      <dgm:spPr/>
      <dgm:t>
        <a:bodyPr/>
        <a:lstStyle/>
        <a:p>
          <a:r>
            <a:rPr lang="en-US" b="1" dirty="0" err="1">
              <a:latin typeface="Calibri Light" panose="020F0302020204030204"/>
            </a:rPr>
            <a:t>Ambulancier</a:t>
          </a:r>
          <a:endParaRPr lang="en-US" b="1" dirty="0"/>
        </a:p>
      </dgm:t>
    </dgm:pt>
    <dgm:pt modelId="{7A727843-649B-471C-A164-C41FA5655112}" type="parTrans" cxnId="{30337091-83F4-4A85-B364-D07D9CFC9E57}">
      <dgm:prSet/>
      <dgm:spPr/>
      <dgm:t>
        <a:bodyPr/>
        <a:lstStyle/>
        <a:p>
          <a:endParaRPr lang="en-US"/>
        </a:p>
      </dgm:t>
    </dgm:pt>
    <dgm:pt modelId="{CC1852FA-5F14-4533-BB1A-80F32B15F588}" type="sibTrans" cxnId="{30337091-83F4-4A85-B364-D07D9CFC9E57}">
      <dgm:prSet/>
      <dgm:spPr/>
      <dgm:t>
        <a:bodyPr/>
        <a:lstStyle/>
        <a:p>
          <a:endParaRPr lang="en-US"/>
        </a:p>
      </dgm:t>
    </dgm:pt>
    <dgm:pt modelId="{4B3C376D-C05B-435B-BA3B-647C30BF11FE}">
      <dgm:prSet phldrT="[Text]" phldr="0"/>
      <dgm:spPr>
        <a:solidFill>
          <a:srgbClr val="EDD60B">
            <a:alpha val="57968"/>
          </a:srgbClr>
        </a:solidFill>
      </dgm:spPr>
      <dgm:t>
        <a:bodyPr/>
        <a:lstStyle/>
        <a:p>
          <a:r>
            <a:rPr lang="en-US" b="1" dirty="0">
              <a:latin typeface="Calibri Light" panose="020F0302020204030204"/>
            </a:rPr>
            <a:t>UMH-P</a:t>
          </a:r>
          <a:endParaRPr lang="en-US" b="1" dirty="0"/>
        </a:p>
      </dgm:t>
    </dgm:pt>
    <dgm:pt modelId="{42D9E33A-B5CA-4C2C-84AF-F957E1CFFEC8}" type="parTrans" cxnId="{8E35FD1A-9FCB-4E28-A9AF-C3478FE6C09E}">
      <dgm:prSet/>
      <dgm:spPr/>
      <dgm:t>
        <a:bodyPr/>
        <a:lstStyle/>
        <a:p>
          <a:endParaRPr lang="en-US"/>
        </a:p>
      </dgm:t>
    </dgm:pt>
    <dgm:pt modelId="{53D2B97D-80D9-4389-B639-409D1BCC10AA}" type="sibTrans" cxnId="{8E35FD1A-9FCB-4E28-A9AF-C3478FE6C09E}">
      <dgm:prSet/>
      <dgm:spPr/>
      <dgm:t>
        <a:bodyPr/>
        <a:lstStyle/>
        <a:p>
          <a:endParaRPr lang="en-US"/>
        </a:p>
      </dgm:t>
    </dgm:pt>
    <dgm:pt modelId="{2D617E10-91A7-4561-966B-2119C4270003}">
      <dgm:prSet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IDE</a:t>
          </a:r>
        </a:p>
      </dgm:t>
    </dgm:pt>
    <dgm:pt modelId="{D206AF7B-0CB0-493D-A551-58222E29F499}" type="parTrans" cxnId="{1C43EB8F-72A6-4816-9D08-FF76286468DE}">
      <dgm:prSet/>
      <dgm:spPr/>
      <dgm:t>
        <a:bodyPr/>
        <a:lstStyle/>
        <a:p>
          <a:endParaRPr lang="fr-FR"/>
        </a:p>
      </dgm:t>
    </dgm:pt>
    <dgm:pt modelId="{1BA0DE04-5CB8-4EA8-8803-66DA286ED68F}" type="sibTrans" cxnId="{1C43EB8F-72A6-4816-9D08-FF76286468DE}">
      <dgm:prSet/>
      <dgm:spPr/>
      <dgm:t>
        <a:bodyPr/>
        <a:lstStyle/>
        <a:p>
          <a:endParaRPr lang="fr-FR"/>
        </a:p>
      </dgm:t>
    </dgm:pt>
    <dgm:pt modelId="{330D60B3-0AA7-4A6C-9D74-EE342EB44EC7}">
      <dgm:prSet phldr="0"/>
      <dgm:spPr/>
      <dgm:t>
        <a:bodyPr/>
        <a:lstStyle/>
        <a:p>
          <a:pPr rtl="0"/>
          <a:r>
            <a:rPr lang="en-US" b="1" dirty="0" err="1">
              <a:latin typeface="Calibri Light" panose="020F0302020204030204"/>
            </a:rPr>
            <a:t>Ambulancier</a:t>
          </a:r>
          <a:endParaRPr lang="en-US" b="1" dirty="0">
            <a:latin typeface="Calibri Light" panose="020F0302020204030204"/>
          </a:endParaRPr>
        </a:p>
      </dgm:t>
    </dgm:pt>
    <dgm:pt modelId="{6BAF77A0-1FFD-4A2A-8619-1713C21FDA87}" type="parTrans" cxnId="{EF24684D-5084-4E26-AE37-7813B6FEDA79}">
      <dgm:prSet/>
      <dgm:spPr/>
      <dgm:t>
        <a:bodyPr/>
        <a:lstStyle/>
        <a:p>
          <a:endParaRPr lang="fr-FR"/>
        </a:p>
      </dgm:t>
    </dgm:pt>
    <dgm:pt modelId="{F8B09F80-9ED8-47F4-AAA8-B0C969A95FA5}" type="sibTrans" cxnId="{EF24684D-5084-4E26-AE37-7813B6FEDA79}">
      <dgm:prSet/>
      <dgm:spPr/>
      <dgm:t>
        <a:bodyPr/>
        <a:lstStyle/>
        <a:p>
          <a:endParaRPr lang="fr-FR"/>
        </a:p>
      </dgm:t>
    </dgm:pt>
    <dgm:pt modelId="{47A9B45D-EBCB-AE4E-9047-E9C75D521D68}" type="pres">
      <dgm:prSet presAssocID="{F5C6F477-2310-4C8B-BD21-12CDA7202F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D41A66-BE5F-7146-8F71-9D5EED78C3AB}" type="pres">
      <dgm:prSet presAssocID="{5B8C0B32-C31E-4DCC-A087-A21C34671EBA}" presName="root" presStyleCnt="0"/>
      <dgm:spPr/>
    </dgm:pt>
    <dgm:pt modelId="{3DBB568A-CD6F-3349-8AD0-07C5A041F3EC}" type="pres">
      <dgm:prSet presAssocID="{5B8C0B32-C31E-4DCC-A087-A21C34671EBA}" presName="rootComposite" presStyleCnt="0"/>
      <dgm:spPr/>
    </dgm:pt>
    <dgm:pt modelId="{B8527DAE-818D-2E43-ABFB-4D1B5C939C7A}" type="pres">
      <dgm:prSet presAssocID="{5B8C0B32-C31E-4DCC-A087-A21C34671EBA}" presName="rootText" presStyleLbl="node1" presStyleIdx="0" presStyleCnt="3"/>
      <dgm:spPr/>
    </dgm:pt>
    <dgm:pt modelId="{D443510E-A207-A944-85AB-CEE12C519DF0}" type="pres">
      <dgm:prSet presAssocID="{5B8C0B32-C31E-4DCC-A087-A21C34671EBA}" presName="rootConnector" presStyleLbl="node1" presStyleIdx="0" presStyleCnt="3"/>
      <dgm:spPr/>
    </dgm:pt>
    <dgm:pt modelId="{BD276E25-CF90-4D41-96FC-8A4B971A5619}" type="pres">
      <dgm:prSet presAssocID="{5B8C0B32-C31E-4DCC-A087-A21C34671EBA}" presName="childShape" presStyleCnt="0"/>
      <dgm:spPr/>
    </dgm:pt>
    <dgm:pt modelId="{8DB11889-5218-5743-85AB-B965C96A153A}" type="pres">
      <dgm:prSet presAssocID="{64A42B18-5BC4-4E1E-9F3F-76A6118D2CBE}" presName="Name13" presStyleLbl="parChTrans1D2" presStyleIdx="0" presStyleCnt="8"/>
      <dgm:spPr/>
    </dgm:pt>
    <dgm:pt modelId="{5771D91E-693D-9247-96A6-4D116B2A7FF1}" type="pres">
      <dgm:prSet presAssocID="{18EEEBBD-6A0E-4CEB-A77C-2082CA9773BF}" presName="childText" presStyleLbl="bgAcc1" presStyleIdx="0" presStyleCnt="8">
        <dgm:presLayoutVars>
          <dgm:bulletEnabled val="1"/>
        </dgm:presLayoutVars>
      </dgm:prSet>
      <dgm:spPr/>
    </dgm:pt>
    <dgm:pt modelId="{0A419523-7175-784A-90F8-46411CC4BB2D}" type="pres">
      <dgm:prSet presAssocID="{331D4969-03B2-43B1-B035-79D06F93F56F}" presName="Name13" presStyleLbl="parChTrans1D2" presStyleIdx="1" presStyleCnt="8"/>
      <dgm:spPr/>
    </dgm:pt>
    <dgm:pt modelId="{75CD1405-E378-F543-8428-0D8FBD498E25}" type="pres">
      <dgm:prSet presAssocID="{86E5F0D1-BC2F-41CE-90E7-09A1164DE30B}" presName="childText" presStyleLbl="bgAcc1" presStyleIdx="1" presStyleCnt="8">
        <dgm:presLayoutVars>
          <dgm:bulletEnabled val="1"/>
        </dgm:presLayoutVars>
      </dgm:prSet>
      <dgm:spPr/>
    </dgm:pt>
    <dgm:pt modelId="{63CC5F5D-D1B0-FE47-8B4E-66B0135B3DCC}" type="pres">
      <dgm:prSet presAssocID="{F31F419A-AE44-4651-B75D-0E7A610940F3}" presName="Name13" presStyleLbl="parChTrans1D2" presStyleIdx="2" presStyleCnt="8"/>
      <dgm:spPr/>
    </dgm:pt>
    <dgm:pt modelId="{DA0DDEDF-7FB4-424D-8543-8C86987527CA}" type="pres">
      <dgm:prSet presAssocID="{4FDEDA6D-2092-4030-A046-3442A6428E35}" presName="childText" presStyleLbl="bgAcc1" presStyleIdx="2" presStyleCnt="8">
        <dgm:presLayoutVars>
          <dgm:bulletEnabled val="1"/>
        </dgm:presLayoutVars>
      </dgm:prSet>
      <dgm:spPr/>
    </dgm:pt>
    <dgm:pt modelId="{00ACFA50-D284-CB41-B528-959F0B83E6AC}" type="pres">
      <dgm:prSet presAssocID="{044A3B8B-6ACA-4A0C-B401-62A98100145F}" presName="root" presStyleCnt="0"/>
      <dgm:spPr/>
    </dgm:pt>
    <dgm:pt modelId="{7C9CCECB-937F-9347-9A22-F7A47547D696}" type="pres">
      <dgm:prSet presAssocID="{044A3B8B-6ACA-4A0C-B401-62A98100145F}" presName="rootComposite" presStyleCnt="0"/>
      <dgm:spPr/>
    </dgm:pt>
    <dgm:pt modelId="{1622B7E4-5D13-E844-BCE3-91627CCFA69E}" type="pres">
      <dgm:prSet presAssocID="{044A3B8B-6ACA-4A0C-B401-62A98100145F}" presName="rootText" presStyleLbl="node1" presStyleIdx="1" presStyleCnt="3"/>
      <dgm:spPr/>
    </dgm:pt>
    <dgm:pt modelId="{301BBDC7-DC79-0F44-AF47-6119E3133871}" type="pres">
      <dgm:prSet presAssocID="{044A3B8B-6ACA-4A0C-B401-62A98100145F}" presName="rootConnector" presStyleLbl="node1" presStyleIdx="1" presStyleCnt="3"/>
      <dgm:spPr/>
    </dgm:pt>
    <dgm:pt modelId="{665B1EAB-EE7B-DF44-8C91-488D4D309914}" type="pres">
      <dgm:prSet presAssocID="{044A3B8B-6ACA-4A0C-B401-62A98100145F}" presName="childShape" presStyleCnt="0"/>
      <dgm:spPr/>
    </dgm:pt>
    <dgm:pt modelId="{BE781048-9AC5-944D-B01E-C028F6856000}" type="pres">
      <dgm:prSet presAssocID="{F637654D-18A9-4533-A2DC-FD3448A4E43B}" presName="Name13" presStyleLbl="parChTrans1D2" presStyleIdx="3" presStyleCnt="8"/>
      <dgm:spPr/>
    </dgm:pt>
    <dgm:pt modelId="{EB7B2686-4959-8F48-9589-FC80D5BB596C}" type="pres">
      <dgm:prSet presAssocID="{6BCD29E8-6431-4EC0-98B7-6DB66F5A8E51}" presName="childText" presStyleLbl="bgAcc1" presStyleIdx="3" presStyleCnt="8">
        <dgm:presLayoutVars>
          <dgm:bulletEnabled val="1"/>
        </dgm:presLayoutVars>
      </dgm:prSet>
      <dgm:spPr/>
    </dgm:pt>
    <dgm:pt modelId="{BF5A52C2-ED5C-124D-B58D-E3544266825D}" type="pres">
      <dgm:prSet presAssocID="{355E9B79-FB54-404C-9B64-FD2797E54218}" presName="Name13" presStyleLbl="parChTrans1D2" presStyleIdx="4" presStyleCnt="8"/>
      <dgm:spPr/>
    </dgm:pt>
    <dgm:pt modelId="{79CECFCD-ADAD-2547-A0A0-E73065BD2A2F}" type="pres">
      <dgm:prSet presAssocID="{8FDF8BEB-3A46-40B5-8B19-D0CFC93025A2}" presName="childText" presStyleLbl="bgAcc1" presStyleIdx="4" presStyleCnt="8">
        <dgm:presLayoutVars>
          <dgm:bulletEnabled val="1"/>
        </dgm:presLayoutVars>
      </dgm:prSet>
      <dgm:spPr/>
    </dgm:pt>
    <dgm:pt modelId="{B524DB84-F1E3-7E41-9229-D21C9BEB0AC7}" type="pres">
      <dgm:prSet presAssocID="{7A727843-649B-471C-A164-C41FA5655112}" presName="Name13" presStyleLbl="parChTrans1D2" presStyleIdx="5" presStyleCnt="8"/>
      <dgm:spPr/>
    </dgm:pt>
    <dgm:pt modelId="{0C8D430D-BFA1-564D-B8AC-B34CD4931792}" type="pres">
      <dgm:prSet presAssocID="{7BDF4087-754B-4CFA-B25F-D154F92FDF21}" presName="childText" presStyleLbl="bgAcc1" presStyleIdx="5" presStyleCnt="8">
        <dgm:presLayoutVars>
          <dgm:bulletEnabled val="1"/>
        </dgm:presLayoutVars>
      </dgm:prSet>
      <dgm:spPr/>
    </dgm:pt>
    <dgm:pt modelId="{FB7923CD-C896-1044-8CC6-36E127EB5B42}" type="pres">
      <dgm:prSet presAssocID="{4B3C376D-C05B-435B-BA3B-647C30BF11FE}" presName="root" presStyleCnt="0"/>
      <dgm:spPr/>
    </dgm:pt>
    <dgm:pt modelId="{8A53F61D-33FA-8443-93B1-9A8A90531205}" type="pres">
      <dgm:prSet presAssocID="{4B3C376D-C05B-435B-BA3B-647C30BF11FE}" presName="rootComposite" presStyleCnt="0"/>
      <dgm:spPr/>
    </dgm:pt>
    <dgm:pt modelId="{9B11DC85-0DCB-044A-BCBA-6121D0B91DCD}" type="pres">
      <dgm:prSet presAssocID="{4B3C376D-C05B-435B-BA3B-647C30BF11FE}" presName="rootText" presStyleLbl="node1" presStyleIdx="2" presStyleCnt="3"/>
      <dgm:spPr/>
    </dgm:pt>
    <dgm:pt modelId="{F045BB6C-520A-6B46-9B88-91E1DA998EBB}" type="pres">
      <dgm:prSet presAssocID="{4B3C376D-C05B-435B-BA3B-647C30BF11FE}" presName="rootConnector" presStyleLbl="node1" presStyleIdx="2" presStyleCnt="3"/>
      <dgm:spPr/>
    </dgm:pt>
    <dgm:pt modelId="{2C4A52E3-F364-B749-8CD1-6F2E15A3C9CA}" type="pres">
      <dgm:prSet presAssocID="{4B3C376D-C05B-435B-BA3B-647C30BF11FE}" presName="childShape" presStyleCnt="0"/>
      <dgm:spPr/>
    </dgm:pt>
    <dgm:pt modelId="{D7D15FFD-26CE-EC4F-ABFF-7415968947C0}" type="pres">
      <dgm:prSet presAssocID="{D206AF7B-0CB0-493D-A551-58222E29F499}" presName="Name13" presStyleLbl="parChTrans1D2" presStyleIdx="6" presStyleCnt="8"/>
      <dgm:spPr/>
    </dgm:pt>
    <dgm:pt modelId="{5CBFAACA-8524-AB46-B3DC-89D96BEB40C5}" type="pres">
      <dgm:prSet presAssocID="{2D617E10-91A7-4561-966B-2119C4270003}" presName="childText" presStyleLbl="bgAcc1" presStyleIdx="6" presStyleCnt="8">
        <dgm:presLayoutVars>
          <dgm:bulletEnabled val="1"/>
        </dgm:presLayoutVars>
      </dgm:prSet>
      <dgm:spPr/>
    </dgm:pt>
    <dgm:pt modelId="{5CC00BC1-F244-B842-8191-B4AA4F8BD5A9}" type="pres">
      <dgm:prSet presAssocID="{6BAF77A0-1FFD-4A2A-8619-1713C21FDA87}" presName="Name13" presStyleLbl="parChTrans1D2" presStyleIdx="7" presStyleCnt="8"/>
      <dgm:spPr/>
    </dgm:pt>
    <dgm:pt modelId="{4CB0B7A5-6CBC-6A4D-B8DD-68FBE3678BFF}" type="pres">
      <dgm:prSet presAssocID="{330D60B3-0AA7-4A6C-9D74-EE342EB44EC7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B2B27807-025B-C44A-8F37-53DBFA4600A4}" type="presOf" srcId="{86E5F0D1-BC2F-41CE-90E7-09A1164DE30B}" destId="{75CD1405-E378-F543-8428-0D8FBD498E25}" srcOrd="0" destOrd="0" presId="urn:microsoft.com/office/officeart/2005/8/layout/hierarchy3"/>
    <dgm:cxn modelId="{0AFB800A-DD85-7D4F-A7C6-965CD7FDC566}" type="presOf" srcId="{F637654D-18A9-4533-A2DC-FD3448A4E43B}" destId="{BE781048-9AC5-944D-B01E-C028F6856000}" srcOrd="0" destOrd="0" presId="urn:microsoft.com/office/officeart/2005/8/layout/hierarchy3"/>
    <dgm:cxn modelId="{96D50F10-4D15-524D-B90A-5DFDAD63076B}" type="presOf" srcId="{044A3B8B-6ACA-4A0C-B401-62A98100145F}" destId="{1622B7E4-5D13-E844-BCE3-91627CCFA69E}" srcOrd="0" destOrd="0" presId="urn:microsoft.com/office/officeart/2005/8/layout/hierarchy3"/>
    <dgm:cxn modelId="{E6521B1A-00B2-2241-8DF2-326F285BA4B2}" type="presOf" srcId="{330D60B3-0AA7-4A6C-9D74-EE342EB44EC7}" destId="{4CB0B7A5-6CBC-6A4D-B8DD-68FBE3678BFF}" srcOrd="0" destOrd="0" presId="urn:microsoft.com/office/officeart/2005/8/layout/hierarchy3"/>
    <dgm:cxn modelId="{8E35FD1A-9FCB-4E28-A9AF-C3478FE6C09E}" srcId="{F5C6F477-2310-4C8B-BD21-12CDA7202FAB}" destId="{4B3C376D-C05B-435B-BA3B-647C30BF11FE}" srcOrd="2" destOrd="0" parTransId="{42D9E33A-B5CA-4C2C-84AF-F957E1CFFEC8}" sibTransId="{53D2B97D-80D9-4389-B639-409D1BCC10AA}"/>
    <dgm:cxn modelId="{F37ACF1D-6CA9-437C-BEEB-558A2D6081B4}" srcId="{F5C6F477-2310-4C8B-BD21-12CDA7202FAB}" destId="{044A3B8B-6ACA-4A0C-B401-62A98100145F}" srcOrd="1" destOrd="0" parTransId="{310988BB-5E53-4482-8D9D-CFA4FD3A4033}" sibTransId="{FA56B4CE-9D8D-4A29-BEB9-52513938673D}"/>
    <dgm:cxn modelId="{6D286B1E-1784-8A44-B2AB-079824D6E868}" type="presOf" srcId="{4B3C376D-C05B-435B-BA3B-647C30BF11FE}" destId="{9B11DC85-0DCB-044A-BCBA-6121D0B91DCD}" srcOrd="0" destOrd="0" presId="urn:microsoft.com/office/officeart/2005/8/layout/hierarchy3"/>
    <dgm:cxn modelId="{68C02623-AE42-6E41-B78C-4B6BACF15DD5}" type="presOf" srcId="{D206AF7B-0CB0-493D-A551-58222E29F499}" destId="{D7D15FFD-26CE-EC4F-ABFF-7415968947C0}" srcOrd="0" destOrd="0" presId="urn:microsoft.com/office/officeart/2005/8/layout/hierarchy3"/>
    <dgm:cxn modelId="{0D013C28-8AD5-D544-93DC-F44F6CDA8FA2}" type="presOf" srcId="{2D617E10-91A7-4561-966B-2119C4270003}" destId="{5CBFAACA-8524-AB46-B3DC-89D96BEB40C5}" srcOrd="0" destOrd="0" presId="urn:microsoft.com/office/officeart/2005/8/layout/hierarchy3"/>
    <dgm:cxn modelId="{4C5BA429-C4E5-4E56-90BC-2693E6A89956}" srcId="{5B8C0B32-C31E-4DCC-A087-A21C34671EBA}" destId="{86E5F0D1-BC2F-41CE-90E7-09A1164DE30B}" srcOrd="1" destOrd="0" parTransId="{331D4969-03B2-43B1-B035-79D06F93F56F}" sibTransId="{DF1EEA5D-2A4F-41A6-B08F-DEFF0235888B}"/>
    <dgm:cxn modelId="{59CB5431-8969-AB4C-AC41-DB3B1D17E84B}" type="presOf" srcId="{5B8C0B32-C31E-4DCC-A087-A21C34671EBA}" destId="{B8527DAE-818D-2E43-ABFB-4D1B5C939C7A}" srcOrd="0" destOrd="0" presId="urn:microsoft.com/office/officeart/2005/8/layout/hierarchy3"/>
    <dgm:cxn modelId="{E10E5C36-6A8B-F94B-AFF6-D38ADE1088EA}" type="presOf" srcId="{18EEEBBD-6A0E-4CEB-A77C-2082CA9773BF}" destId="{5771D91E-693D-9247-96A6-4D116B2A7FF1}" srcOrd="0" destOrd="0" presId="urn:microsoft.com/office/officeart/2005/8/layout/hierarchy3"/>
    <dgm:cxn modelId="{201ED636-49A3-E64E-8E18-124F8BD61F00}" type="presOf" srcId="{8FDF8BEB-3A46-40B5-8B19-D0CFC93025A2}" destId="{79CECFCD-ADAD-2547-A0A0-E73065BD2A2F}" srcOrd="0" destOrd="0" presId="urn:microsoft.com/office/officeart/2005/8/layout/hierarchy3"/>
    <dgm:cxn modelId="{A4870F3B-4D97-0942-B4CB-66C2C4F4DCB1}" type="presOf" srcId="{4FDEDA6D-2092-4030-A046-3442A6428E35}" destId="{DA0DDEDF-7FB4-424D-8543-8C86987527CA}" srcOrd="0" destOrd="0" presId="urn:microsoft.com/office/officeart/2005/8/layout/hierarchy3"/>
    <dgm:cxn modelId="{99CCA53E-19E3-2B41-A2D9-949079C63B19}" type="presOf" srcId="{64A42B18-5BC4-4E1E-9F3F-76A6118D2CBE}" destId="{8DB11889-5218-5743-85AB-B965C96A153A}" srcOrd="0" destOrd="0" presId="urn:microsoft.com/office/officeart/2005/8/layout/hierarchy3"/>
    <dgm:cxn modelId="{FC3A935C-FEF4-FD47-BAD8-26F6E4BEF61B}" type="presOf" srcId="{F31F419A-AE44-4651-B75D-0E7A610940F3}" destId="{63CC5F5D-D1B0-FE47-8B4E-66B0135B3DCC}" srcOrd="0" destOrd="0" presId="urn:microsoft.com/office/officeart/2005/8/layout/hierarchy3"/>
    <dgm:cxn modelId="{498A4564-07C8-456D-885A-E360545796F6}" srcId="{5B8C0B32-C31E-4DCC-A087-A21C34671EBA}" destId="{18EEEBBD-6A0E-4CEB-A77C-2082CA9773BF}" srcOrd="0" destOrd="0" parTransId="{64A42B18-5BC4-4E1E-9F3F-76A6118D2CBE}" sibTransId="{39A08E27-0C78-4D5E-A604-87FE701AA94D}"/>
    <dgm:cxn modelId="{BE0FF347-D6F3-9844-9FFD-99AEA8C309E5}" type="presOf" srcId="{044A3B8B-6ACA-4A0C-B401-62A98100145F}" destId="{301BBDC7-DC79-0F44-AF47-6119E3133871}" srcOrd="1" destOrd="0" presId="urn:microsoft.com/office/officeart/2005/8/layout/hierarchy3"/>
    <dgm:cxn modelId="{EF24684D-5084-4E26-AE37-7813B6FEDA79}" srcId="{4B3C376D-C05B-435B-BA3B-647C30BF11FE}" destId="{330D60B3-0AA7-4A6C-9D74-EE342EB44EC7}" srcOrd="1" destOrd="0" parTransId="{6BAF77A0-1FFD-4A2A-8619-1713C21FDA87}" sibTransId="{F8B09F80-9ED8-47F4-AAA8-B0C969A95FA5}"/>
    <dgm:cxn modelId="{78D8AB71-37C1-2D4F-B620-B41D5EAE2153}" type="presOf" srcId="{7A727843-649B-471C-A164-C41FA5655112}" destId="{B524DB84-F1E3-7E41-9229-D21C9BEB0AC7}" srcOrd="0" destOrd="0" presId="urn:microsoft.com/office/officeart/2005/8/layout/hierarchy3"/>
    <dgm:cxn modelId="{4894EC87-71AE-6249-836B-4F042D9F4E27}" type="presOf" srcId="{4B3C376D-C05B-435B-BA3B-647C30BF11FE}" destId="{F045BB6C-520A-6B46-9B88-91E1DA998EBB}" srcOrd="1" destOrd="0" presId="urn:microsoft.com/office/officeart/2005/8/layout/hierarchy3"/>
    <dgm:cxn modelId="{1C43EB8F-72A6-4816-9D08-FF76286468DE}" srcId="{4B3C376D-C05B-435B-BA3B-647C30BF11FE}" destId="{2D617E10-91A7-4561-966B-2119C4270003}" srcOrd="0" destOrd="0" parTransId="{D206AF7B-0CB0-493D-A551-58222E29F499}" sibTransId="{1BA0DE04-5CB8-4EA8-8803-66DA286ED68F}"/>
    <dgm:cxn modelId="{30337091-83F4-4A85-B364-D07D9CFC9E57}" srcId="{044A3B8B-6ACA-4A0C-B401-62A98100145F}" destId="{7BDF4087-754B-4CFA-B25F-D154F92FDF21}" srcOrd="2" destOrd="0" parTransId="{7A727843-649B-471C-A164-C41FA5655112}" sibTransId="{CC1852FA-5F14-4533-BB1A-80F32B15F588}"/>
    <dgm:cxn modelId="{37EDF99A-DDC1-BC47-824F-89F7678E5F36}" type="presOf" srcId="{F5C6F477-2310-4C8B-BD21-12CDA7202FAB}" destId="{47A9B45D-EBCB-AE4E-9047-E9C75D521D68}" srcOrd="0" destOrd="0" presId="urn:microsoft.com/office/officeart/2005/8/layout/hierarchy3"/>
    <dgm:cxn modelId="{ADF04EB4-7A39-AF44-91FF-11973A59DE74}" type="presOf" srcId="{6BAF77A0-1FFD-4A2A-8619-1713C21FDA87}" destId="{5CC00BC1-F244-B842-8191-B4AA4F8BD5A9}" srcOrd="0" destOrd="0" presId="urn:microsoft.com/office/officeart/2005/8/layout/hierarchy3"/>
    <dgm:cxn modelId="{465B81B4-25E4-C849-9D50-23BC00930FF7}" type="presOf" srcId="{7BDF4087-754B-4CFA-B25F-D154F92FDF21}" destId="{0C8D430D-BFA1-564D-B8AC-B34CD4931792}" srcOrd="0" destOrd="0" presId="urn:microsoft.com/office/officeart/2005/8/layout/hierarchy3"/>
    <dgm:cxn modelId="{E390E6C0-AB4C-4B40-AAED-9470571CD3B2}" srcId="{044A3B8B-6ACA-4A0C-B401-62A98100145F}" destId="{6BCD29E8-6431-4EC0-98B7-6DB66F5A8E51}" srcOrd="0" destOrd="0" parTransId="{F637654D-18A9-4533-A2DC-FD3448A4E43B}" sibTransId="{87A3D9F4-2AE9-49E1-B347-36DCFF6C29E8}"/>
    <dgm:cxn modelId="{848EF7CC-7E25-41CC-9CD7-5CB86C53ABAF}" srcId="{044A3B8B-6ACA-4A0C-B401-62A98100145F}" destId="{8FDF8BEB-3A46-40B5-8B19-D0CFC93025A2}" srcOrd="1" destOrd="0" parTransId="{355E9B79-FB54-404C-9B64-FD2797E54218}" sibTransId="{ADA3258C-4EBF-4F40-BEB2-452F559B2231}"/>
    <dgm:cxn modelId="{7D827ED4-C754-6749-B21E-1CFF2EC9B16D}" type="presOf" srcId="{5B8C0B32-C31E-4DCC-A087-A21C34671EBA}" destId="{D443510E-A207-A944-85AB-CEE12C519DF0}" srcOrd="1" destOrd="0" presId="urn:microsoft.com/office/officeart/2005/8/layout/hierarchy3"/>
    <dgm:cxn modelId="{614530E5-5E0D-9F4A-9949-FAB89057DEB4}" type="presOf" srcId="{6BCD29E8-6431-4EC0-98B7-6DB66F5A8E51}" destId="{EB7B2686-4959-8F48-9589-FC80D5BB596C}" srcOrd="0" destOrd="0" presId="urn:microsoft.com/office/officeart/2005/8/layout/hierarchy3"/>
    <dgm:cxn modelId="{735348EF-EACA-C64D-B21A-524A9DBEC12D}" type="presOf" srcId="{355E9B79-FB54-404C-9B64-FD2797E54218}" destId="{BF5A52C2-ED5C-124D-B58D-E3544266825D}" srcOrd="0" destOrd="0" presId="urn:microsoft.com/office/officeart/2005/8/layout/hierarchy3"/>
    <dgm:cxn modelId="{2DCD94F2-2D14-9C41-A784-E59DF32FDE44}" type="presOf" srcId="{331D4969-03B2-43B1-B035-79D06F93F56F}" destId="{0A419523-7175-784A-90F8-46411CC4BB2D}" srcOrd="0" destOrd="0" presId="urn:microsoft.com/office/officeart/2005/8/layout/hierarchy3"/>
    <dgm:cxn modelId="{2A342AF7-1330-428F-9FCC-CD4176CD52C0}" srcId="{5B8C0B32-C31E-4DCC-A087-A21C34671EBA}" destId="{4FDEDA6D-2092-4030-A046-3442A6428E35}" srcOrd="2" destOrd="0" parTransId="{F31F419A-AE44-4651-B75D-0E7A610940F3}" sibTransId="{49EC118F-A1C2-4146-A553-2AFA38080A21}"/>
    <dgm:cxn modelId="{FD1455F9-D8BB-477B-B166-330C7E3A36EE}" srcId="{F5C6F477-2310-4C8B-BD21-12CDA7202FAB}" destId="{5B8C0B32-C31E-4DCC-A087-A21C34671EBA}" srcOrd="0" destOrd="0" parTransId="{E3FAB3A2-4E68-4DC2-90DF-6C7D81FAF333}" sibTransId="{03C1E1A6-7BC6-4ACA-A5F0-06627090DCA4}"/>
    <dgm:cxn modelId="{B0C275ED-3075-F64F-A2C6-0DD6D021E2DB}" type="presParOf" srcId="{47A9B45D-EBCB-AE4E-9047-E9C75D521D68}" destId="{9AD41A66-BE5F-7146-8F71-9D5EED78C3AB}" srcOrd="0" destOrd="0" presId="urn:microsoft.com/office/officeart/2005/8/layout/hierarchy3"/>
    <dgm:cxn modelId="{B84F074B-FADC-5B48-AA20-2A0269C5BB39}" type="presParOf" srcId="{9AD41A66-BE5F-7146-8F71-9D5EED78C3AB}" destId="{3DBB568A-CD6F-3349-8AD0-07C5A041F3EC}" srcOrd="0" destOrd="0" presId="urn:microsoft.com/office/officeart/2005/8/layout/hierarchy3"/>
    <dgm:cxn modelId="{ECBFBED9-83BF-A04F-8E4B-D22EC87C17EB}" type="presParOf" srcId="{3DBB568A-CD6F-3349-8AD0-07C5A041F3EC}" destId="{B8527DAE-818D-2E43-ABFB-4D1B5C939C7A}" srcOrd="0" destOrd="0" presId="urn:microsoft.com/office/officeart/2005/8/layout/hierarchy3"/>
    <dgm:cxn modelId="{69D7FCA9-DBE3-D64E-9B34-93C2B5E61897}" type="presParOf" srcId="{3DBB568A-CD6F-3349-8AD0-07C5A041F3EC}" destId="{D443510E-A207-A944-85AB-CEE12C519DF0}" srcOrd="1" destOrd="0" presId="urn:microsoft.com/office/officeart/2005/8/layout/hierarchy3"/>
    <dgm:cxn modelId="{75623728-39BA-A549-8575-932A2F831E7B}" type="presParOf" srcId="{9AD41A66-BE5F-7146-8F71-9D5EED78C3AB}" destId="{BD276E25-CF90-4D41-96FC-8A4B971A5619}" srcOrd="1" destOrd="0" presId="urn:microsoft.com/office/officeart/2005/8/layout/hierarchy3"/>
    <dgm:cxn modelId="{8581CAE4-E898-B640-AAA1-5B49116D6C69}" type="presParOf" srcId="{BD276E25-CF90-4D41-96FC-8A4B971A5619}" destId="{8DB11889-5218-5743-85AB-B965C96A153A}" srcOrd="0" destOrd="0" presId="urn:microsoft.com/office/officeart/2005/8/layout/hierarchy3"/>
    <dgm:cxn modelId="{12F62EC0-01AC-E54D-9FDF-F2BFA494BB5E}" type="presParOf" srcId="{BD276E25-CF90-4D41-96FC-8A4B971A5619}" destId="{5771D91E-693D-9247-96A6-4D116B2A7FF1}" srcOrd="1" destOrd="0" presId="urn:microsoft.com/office/officeart/2005/8/layout/hierarchy3"/>
    <dgm:cxn modelId="{B885B4FD-5F46-AB40-B193-7B633A708F16}" type="presParOf" srcId="{BD276E25-CF90-4D41-96FC-8A4B971A5619}" destId="{0A419523-7175-784A-90F8-46411CC4BB2D}" srcOrd="2" destOrd="0" presId="urn:microsoft.com/office/officeart/2005/8/layout/hierarchy3"/>
    <dgm:cxn modelId="{79B1B251-9819-3946-ADB0-0C2E15A2EAA8}" type="presParOf" srcId="{BD276E25-CF90-4D41-96FC-8A4B971A5619}" destId="{75CD1405-E378-F543-8428-0D8FBD498E25}" srcOrd="3" destOrd="0" presId="urn:microsoft.com/office/officeart/2005/8/layout/hierarchy3"/>
    <dgm:cxn modelId="{5D99B83B-DF9E-7E4E-BAAF-2DC530C9353E}" type="presParOf" srcId="{BD276E25-CF90-4D41-96FC-8A4B971A5619}" destId="{63CC5F5D-D1B0-FE47-8B4E-66B0135B3DCC}" srcOrd="4" destOrd="0" presId="urn:microsoft.com/office/officeart/2005/8/layout/hierarchy3"/>
    <dgm:cxn modelId="{F5087C23-99A6-194D-9C22-6DBEDDD4A7AC}" type="presParOf" srcId="{BD276E25-CF90-4D41-96FC-8A4B971A5619}" destId="{DA0DDEDF-7FB4-424D-8543-8C86987527CA}" srcOrd="5" destOrd="0" presId="urn:microsoft.com/office/officeart/2005/8/layout/hierarchy3"/>
    <dgm:cxn modelId="{ABA08752-48AE-1245-B296-F33C15DCC940}" type="presParOf" srcId="{47A9B45D-EBCB-AE4E-9047-E9C75D521D68}" destId="{00ACFA50-D284-CB41-B528-959F0B83E6AC}" srcOrd="1" destOrd="0" presId="urn:microsoft.com/office/officeart/2005/8/layout/hierarchy3"/>
    <dgm:cxn modelId="{2443E255-A1C9-0B41-B169-D7B10E5BE624}" type="presParOf" srcId="{00ACFA50-D284-CB41-B528-959F0B83E6AC}" destId="{7C9CCECB-937F-9347-9A22-F7A47547D696}" srcOrd="0" destOrd="0" presId="urn:microsoft.com/office/officeart/2005/8/layout/hierarchy3"/>
    <dgm:cxn modelId="{C76492ED-B51D-AE43-A399-AA4CA51B659A}" type="presParOf" srcId="{7C9CCECB-937F-9347-9A22-F7A47547D696}" destId="{1622B7E4-5D13-E844-BCE3-91627CCFA69E}" srcOrd="0" destOrd="0" presId="urn:microsoft.com/office/officeart/2005/8/layout/hierarchy3"/>
    <dgm:cxn modelId="{26BE1381-F461-0143-A1A9-5ED6C76B53AC}" type="presParOf" srcId="{7C9CCECB-937F-9347-9A22-F7A47547D696}" destId="{301BBDC7-DC79-0F44-AF47-6119E3133871}" srcOrd="1" destOrd="0" presId="urn:microsoft.com/office/officeart/2005/8/layout/hierarchy3"/>
    <dgm:cxn modelId="{37A4F553-2D71-8D4D-8CF9-501DBED40A7B}" type="presParOf" srcId="{00ACFA50-D284-CB41-B528-959F0B83E6AC}" destId="{665B1EAB-EE7B-DF44-8C91-488D4D309914}" srcOrd="1" destOrd="0" presId="urn:microsoft.com/office/officeart/2005/8/layout/hierarchy3"/>
    <dgm:cxn modelId="{2B05EC28-E91C-FB44-96A5-6F0691B4624C}" type="presParOf" srcId="{665B1EAB-EE7B-DF44-8C91-488D4D309914}" destId="{BE781048-9AC5-944D-B01E-C028F6856000}" srcOrd="0" destOrd="0" presId="urn:microsoft.com/office/officeart/2005/8/layout/hierarchy3"/>
    <dgm:cxn modelId="{942A7A51-8FE6-C24C-BB5E-876E74E6A417}" type="presParOf" srcId="{665B1EAB-EE7B-DF44-8C91-488D4D309914}" destId="{EB7B2686-4959-8F48-9589-FC80D5BB596C}" srcOrd="1" destOrd="0" presId="urn:microsoft.com/office/officeart/2005/8/layout/hierarchy3"/>
    <dgm:cxn modelId="{B133480F-CF3B-B242-ACEF-EF09F6361740}" type="presParOf" srcId="{665B1EAB-EE7B-DF44-8C91-488D4D309914}" destId="{BF5A52C2-ED5C-124D-B58D-E3544266825D}" srcOrd="2" destOrd="0" presId="urn:microsoft.com/office/officeart/2005/8/layout/hierarchy3"/>
    <dgm:cxn modelId="{DE9E7080-138C-0846-B947-D57C3E512671}" type="presParOf" srcId="{665B1EAB-EE7B-DF44-8C91-488D4D309914}" destId="{79CECFCD-ADAD-2547-A0A0-E73065BD2A2F}" srcOrd="3" destOrd="0" presId="urn:microsoft.com/office/officeart/2005/8/layout/hierarchy3"/>
    <dgm:cxn modelId="{020AE787-B3FA-314A-8548-23D21C93932D}" type="presParOf" srcId="{665B1EAB-EE7B-DF44-8C91-488D4D309914}" destId="{B524DB84-F1E3-7E41-9229-D21C9BEB0AC7}" srcOrd="4" destOrd="0" presId="urn:microsoft.com/office/officeart/2005/8/layout/hierarchy3"/>
    <dgm:cxn modelId="{E7060DBA-068A-7344-8C1D-59C9A27862D9}" type="presParOf" srcId="{665B1EAB-EE7B-DF44-8C91-488D4D309914}" destId="{0C8D430D-BFA1-564D-B8AC-B34CD4931792}" srcOrd="5" destOrd="0" presId="urn:microsoft.com/office/officeart/2005/8/layout/hierarchy3"/>
    <dgm:cxn modelId="{81A4842C-314C-F341-9C11-0F211DF59DA4}" type="presParOf" srcId="{47A9B45D-EBCB-AE4E-9047-E9C75D521D68}" destId="{FB7923CD-C896-1044-8CC6-36E127EB5B42}" srcOrd="2" destOrd="0" presId="urn:microsoft.com/office/officeart/2005/8/layout/hierarchy3"/>
    <dgm:cxn modelId="{ED26C521-C29F-7141-A9C2-DA58F9AB9E42}" type="presParOf" srcId="{FB7923CD-C896-1044-8CC6-36E127EB5B42}" destId="{8A53F61D-33FA-8443-93B1-9A8A90531205}" srcOrd="0" destOrd="0" presId="urn:microsoft.com/office/officeart/2005/8/layout/hierarchy3"/>
    <dgm:cxn modelId="{3F744EA9-60FB-344B-B506-15A9383FC0C6}" type="presParOf" srcId="{8A53F61D-33FA-8443-93B1-9A8A90531205}" destId="{9B11DC85-0DCB-044A-BCBA-6121D0B91DCD}" srcOrd="0" destOrd="0" presId="urn:microsoft.com/office/officeart/2005/8/layout/hierarchy3"/>
    <dgm:cxn modelId="{ABFA0061-0CAF-0143-BFA2-C7A38221599C}" type="presParOf" srcId="{8A53F61D-33FA-8443-93B1-9A8A90531205}" destId="{F045BB6C-520A-6B46-9B88-91E1DA998EBB}" srcOrd="1" destOrd="0" presId="urn:microsoft.com/office/officeart/2005/8/layout/hierarchy3"/>
    <dgm:cxn modelId="{2EA2454E-5A5E-3748-99F6-70731F65D4E7}" type="presParOf" srcId="{FB7923CD-C896-1044-8CC6-36E127EB5B42}" destId="{2C4A52E3-F364-B749-8CD1-6F2E15A3C9CA}" srcOrd="1" destOrd="0" presId="urn:microsoft.com/office/officeart/2005/8/layout/hierarchy3"/>
    <dgm:cxn modelId="{A4C9A981-5750-5749-9358-97E762500A23}" type="presParOf" srcId="{2C4A52E3-F364-B749-8CD1-6F2E15A3C9CA}" destId="{D7D15FFD-26CE-EC4F-ABFF-7415968947C0}" srcOrd="0" destOrd="0" presId="urn:microsoft.com/office/officeart/2005/8/layout/hierarchy3"/>
    <dgm:cxn modelId="{2E96A5EF-8415-6C4C-9946-57078F391FEE}" type="presParOf" srcId="{2C4A52E3-F364-B749-8CD1-6F2E15A3C9CA}" destId="{5CBFAACA-8524-AB46-B3DC-89D96BEB40C5}" srcOrd="1" destOrd="0" presId="urn:microsoft.com/office/officeart/2005/8/layout/hierarchy3"/>
    <dgm:cxn modelId="{4F43BC4A-D9A7-844B-9CE4-A7092D185393}" type="presParOf" srcId="{2C4A52E3-F364-B749-8CD1-6F2E15A3C9CA}" destId="{5CC00BC1-F244-B842-8191-B4AA4F8BD5A9}" srcOrd="2" destOrd="0" presId="urn:microsoft.com/office/officeart/2005/8/layout/hierarchy3"/>
    <dgm:cxn modelId="{2D9E94B6-7E72-D141-9C15-2FBA2040AED3}" type="presParOf" srcId="{2C4A52E3-F364-B749-8CD1-6F2E15A3C9CA}" destId="{4CB0B7A5-6CBC-6A4D-B8DD-68FBE3678BF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CDC88-3C77-47AE-A8D0-6314D179EAA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19E4B3-66F3-4E91-A978-D4A46436359D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>
              <a:latin typeface="Calibri" panose="020F0502020204030204"/>
              <a:ea typeface="+mn-ea"/>
              <a:cs typeface="+mn-cs"/>
            </a:rPr>
            <a:t>Antalgie</a:t>
          </a:r>
          <a:endParaRPr lang="en-US" sz="2500" err="1">
            <a:latin typeface="Calibri" panose="020F0502020204030204"/>
            <a:ea typeface="+mn-ea"/>
            <a:cs typeface="+mn-cs"/>
          </a:endParaRPr>
        </a:p>
      </dgm:t>
    </dgm:pt>
    <dgm:pt modelId="{A021EAF0-A386-4936-9382-73BA8DA4A16F}" type="parTrans" cxnId="{E3A01BD9-8DF2-48EB-ACA6-3A288B296ED3}">
      <dgm:prSet/>
      <dgm:spPr/>
      <dgm:t>
        <a:bodyPr/>
        <a:lstStyle/>
        <a:p>
          <a:endParaRPr lang="en-US"/>
        </a:p>
      </dgm:t>
    </dgm:pt>
    <dgm:pt modelId="{B9FE308D-6307-48FF-9F7E-C8F0E5C5B185}" type="sibTrans" cxnId="{E3A01BD9-8DF2-48EB-ACA6-3A288B296ED3}">
      <dgm:prSet/>
      <dgm:spPr/>
      <dgm:t>
        <a:bodyPr/>
        <a:lstStyle/>
        <a:p>
          <a:endParaRPr lang="en-US"/>
        </a:p>
      </dgm:t>
    </dgm:pt>
    <dgm:pt modelId="{BC5698DB-3046-44F0-AB92-1C90D250B4A3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>
              <a:latin typeface="Calibri" panose="020F0502020204030204"/>
              <a:ea typeface="+mn-ea"/>
              <a:cs typeface="+mn-cs"/>
            </a:rPr>
            <a:t>Hypoglycémie avec troubles de la conscience/coma</a:t>
          </a:r>
          <a:endParaRPr lang="en-US" sz="2500">
            <a:latin typeface="Calibri" panose="020F0502020204030204"/>
            <a:ea typeface="+mn-ea"/>
            <a:cs typeface="+mn-cs"/>
          </a:endParaRPr>
        </a:p>
      </dgm:t>
    </dgm:pt>
    <dgm:pt modelId="{9E5B4759-5865-4C8B-A187-509349D669E4}" type="parTrans" cxnId="{6509A769-3714-4BEC-92B2-87436A68516E}">
      <dgm:prSet/>
      <dgm:spPr/>
      <dgm:t>
        <a:bodyPr/>
        <a:lstStyle/>
        <a:p>
          <a:endParaRPr lang="en-US"/>
        </a:p>
      </dgm:t>
    </dgm:pt>
    <dgm:pt modelId="{5FDE95D8-8F53-4582-852E-CF9FCB0D8ABD}" type="sibTrans" cxnId="{6509A769-3714-4BEC-92B2-87436A68516E}">
      <dgm:prSet/>
      <dgm:spPr/>
      <dgm:t>
        <a:bodyPr/>
        <a:lstStyle/>
        <a:p>
          <a:endParaRPr lang="en-US"/>
        </a:p>
      </dgm:t>
    </dgm:pt>
    <dgm:pt modelId="{A433FF74-E0EE-4D67-B9CC-51782D072381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 dirty="0" err="1">
              <a:latin typeface="Calibri" panose="020F0502020204030204"/>
              <a:ea typeface="+mn-ea"/>
              <a:cs typeface="+mn-cs"/>
            </a:rPr>
            <a:t>Toute</a:t>
          </a:r>
          <a:r>
            <a:rPr lang="en-US" sz="2500" b="1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500" b="1" dirty="0" err="1">
              <a:latin typeface="Calibri" panose="020F0502020204030204"/>
              <a:ea typeface="+mn-ea"/>
              <a:cs typeface="+mn-cs"/>
            </a:rPr>
            <a:t>douleur</a:t>
          </a:r>
          <a:r>
            <a:rPr lang="en-US" sz="2500" b="1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500" b="1" dirty="0" err="1">
              <a:latin typeface="Calibri" panose="020F0502020204030204"/>
              <a:ea typeface="+mn-ea"/>
              <a:cs typeface="+mn-cs"/>
            </a:rPr>
            <a:t>thoracique</a:t>
          </a:r>
          <a:r>
            <a:rPr lang="en-US" sz="2500" b="1" dirty="0">
              <a:latin typeface="Calibri" panose="020F0502020204030204"/>
              <a:ea typeface="+mn-ea"/>
              <a:cs typeface="+mn-cs"/>
            </a:rPr>
            <a:t> (SCA)</a:t>
          </a:r>
          <a:endParaRPr lang="en-US" sz="2500" dirty="0">
            <a:latin typeface="Calibri" panose="020F0502020204030204"/>
            <a:ea typeface="+mn-ea"/>
            <a:cs typeface="+mn-cs"/>
          </a:endParaRPr>
        </a:p>
      </dgm:t>
    </dgm:pt>
    <dgm:pt modelId="{A51C567E-97B8-4D90-B396-16A3536E424A}" type="parTrans" cxnId="{81CFCBB6-E279-437D-A925-E2164D08745C}">
      <dgm:prSet/>
      <dgm:spPr/>
      <dgm:t>
        <a:bodyPr/>
        <a:lstStyle/>
        <a:p>
          <a:endParaRPr lang="en-US"/>
        </a:p>
      </dgm:t>
    </dgm:pt>
    <dgm:pt modelId="{8E7078E2-33AF-488C-81C7-969DDCEC7C26}" type="sibTrans" cxnId="{81CFCBB6-E279-437D-A925-E2164D08745C}">
      <dgm:prSet/>
      <dgm:spPr/>
      <dgm:t>
        <a:bodyPr/>
        <a:lstStyle/>
        <a:p>
          <a:endParaRPr lang="en-US"/>
        </a:p>
      </dgm:t>
    </dgm:pt>
    <dgm:pt modelId="{44B912D2-6E02-4193-A6F7-495904FB473F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 dirty="0">
              <a:latin typeface="Calibri" panose="020F0502020204030204"/>
              <a:ea typeface="+mn-ea"/>
              <a:cs typeface="+mn-cs"/>
            </a:rPr>
            <a:t>Crise convulsive </a:t>
          </a:r>
          <a:r>
            <a:rPr lang="en-US" sz="2500" b="1" dirty="0" err="1">
              <a:latin typeface="Calibri" panose="020F0502020204030204"/>
              <a:ea typeface="+mn-ea"/>
              <a:cs typeface="+mn-cs"/>
            </a:rPr>
            <a:t>généralisée</a:t>
          </a:r>
          <a:r>
            <a:rPr lang="en-US" sz="2500" b="1" dirty="0">
              <a:latin typeface="Calibri" panose="020F0502020204030204"/>
              <a:ea typeface="+mn-ea"/>
              <a:cs typeface="+mn-cs"/>
            </a:rPr>
            <a:t> </a:t>
          </a:r>
          <a:endParaRPr lang="en-US" sz="2500" dirty="0">
            <a:latin typeface="Calibri" panose="020F0502020204030204"/>
            <a:ea typeface="+mn-ea"/>
            <a:cs typeface="+mn-cs"/>
          </a:endParaRPr>
        </a:p>
      </dgm:t>
    </dgm:pt>
    <dgm:pt modelId="{06144163-C1B7-4F9C-9750-732963F879D1}" type="parTrans" cxnId="{A75B8FBC-8DD6-40C9-9C89-9EEC34FACF0A}">
      <dgm:prSet/>
      <dgm:spPr/>
      <dgm:t>
        <a:bodyPr/>
        <a:lstStyle/>
        <a:p>
          <a:endParaRPr lang="en-US"/>
        </a:p>
      </dgm:t>
    </dgm:pt>
    <dgm:pt modelId="{38054930-35F7-4CB3-B0CA-778C83656B7B}" type="sibTrans" cxnId="{A75B8FBC-8DD6-40C9-9C89-9EEC34FACF0A}">
      <dgm:prSet/>
      <dgm:spPr/>
      <dgm:t>
        <a:bodyPr/>
        <a:lstStyle/>
        <a:p>
          <a:endParaRPr lang="en-US"/>
        </a:p>
      </dgm:t>
    </dgm:pt>
    <dgm:pt modelId="{1384D9C6-F7E5-4CED-8EB6-82B2E0B9366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>
              <a:latin typeface="Calibri"/>
              <a:ea typeface="+mn-ea"/>
              <a:cs typeface="+mn-cs"/>
            </a:rPr>
            <a:t>Dyspnée/détresse respiratoire/ pour VNI/EABPCO</a:t>
          </a:r>
          <a:endParaRPr lang="en-US" sz="2500">
            <a:latin typeface="Calibri" panose="020F0502020204030204"/>
            <a:ea typeface="+mn-ea"/>
            <a:cs typeface="+mn-cs"/>
          </a:endParaRPr>
        </a:p>
      </dgm:t>
    </dgm:pt>
    <dgm:pt modelId="{FB3FDAB8-343B-4835-89E0-8E65A26A556A}" type="parTrans" cxnId="{A2289174-E5FC-46D4-9E57-B44B2D5EF5B1}">
      <dgm:prSet/>
      <dgm:spPr/>
      <dgm:t>
        <a:bodyPr/>
        <a:lstStyle/>
        <a:p>
          <a:endParaRPr lang="en-US"/>
        </a:p>
      </dgm:t>
    </dgm:pt>
    <dgm:pt modelId="{0CF4FDED-FDF8-45C4-A37F-56922095479F}" type="sibTrans" cxnId="{A2289174-E5FC-46D4-9E57-B44B2D5EF5B1}">
      <dgm:prSet/>
      <dgm:spPr/>
      <dgm:t>
        <a:bodyPr/>
        <a:lstStyle/>
        <a:p>
          <a:endParaRPr lang="en-US"/>
        </a:p>
      </dgm:t>
    </dgm:pt>
    <dgm:pt modelId="{C52C425C-5C9E-4ED0-BA68-5000F759C48D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>
              <a:latin typeface="Calibri" panose="020F0502020204030204"/>
              <a:ea typeface="+mn-ea"/>
              <a:cs typeface="+mn-cs"/>
            </a:rPr>
            <a:t>Collapsus hémodynamique/hypotension</a:t>
          </a:r>
          <a:endParaRPr lang="en-US" sz="2500">
            <a:latin typeface="Calibri" panose="020F0502020204030204"/>
            <a:ea typeface="+mn-ea"/>
            <a:cs typeface="+mn-cs"/>
          </a:endParaRPr>
        </a:p>
      </dgm:t>
    </dgm:pt>
    <dgm:pt modelId="{67BBB8C8-5178-4F32-AFC4-A2467162D574}" type="parTrans" cxnId="{DAB20C83-2BAC-40C1-BCE1-440C170A70B5}">
      <dgm:prSet/>
      <dgm:spPr/>
      <dgm:t>
        <a:bodyPr/>
        <a:lstStyle/>
        <a:p>
          <a:endParaRPr lang="en-US"/>
        </a:p>
      </dgm:t>
    </dgm:pt>
    <dgm:pt modelId="{DE96ADBB-F374-4A2F-AEE9-3478F378C8B3}" type="sibTrans" cxnId="{DAB20C83-2BAC-40C1-BCE1-440C170A70B5}">
      <dgm:prSet/>
      <dgm:spPr/>
      <dgm:t>
        <a:bodyPr/>
        <a:lstStyle/>
        <a:p>
          <a:endParaRPr lang="en-US"/>
        </a:p>
      </dgm:t>
    </dgm:pt>
    <dgm:pt modelId="{1A514187-BE8A-4BA5-9BAF-30F9AF82335D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>
              <a:latin typeface="Calibri" panose="020F0502020204030204"/>
              <a:ea typeface="+mn-ea"/>
              <a:cs typeface="+mn-cs"/>
            </a:rPr>
            <a:t>Brady/tachy-cardie, arythmie, malaise</a:t>
          </a:r>
          <a:endParaRPr lang="en-US" sz="2500" dirty="0">
            <a:latin typeface="Calibri" panose="020F0502020204030204"/>
            <a:ea typeface="+mn-ea"/>
            <a:cs typeface="+mn-cs"/>
          </a:endParaRPr>
        </a:p>
      </dgm:t>
    </dgm:pt>
    <dgm:pt modelId="{C1EABB61-2729-490D-A602-C402D615CBD2}" type="parTrans" cxnId="{3BE8D529-0BE7-43D3-B8F0-739E82CD50C1}">
      <dgm:prSet/>
      <dgm:spPr/>
      <dgm:t>
        <a:bodyPr/>
        <a:lstStyle/>
        <a:p>
          <a:endParaRPr lang="en-US"/>
        </a:p>
      </dgm:t>
    </dgm:pt>
    <dgm:pt modelId="{595103DA-C2C4-4868-9676-5833A272632A}" type="sibTrans" cxnId="{3BE8D529-0BE7-43D3-B8F0-739E82CD50C1}">
      <dgm:prSet/>
      <dgm:spPr/>
      <dgm:t>
        <a:bodyPr/>
        <a:lstStyle/>
        <a:p>
          <a:endParaRPr lang="en-US"/>
        </a:p>
      </dgm:t>
    </dgm:pt>
    <dgm:pt modelId="{E70836E7-7172-482A-AB75-1473FA6150C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>
              <a:latin typeface="Calibri" panose="020F0502020204030204"/>
              <a:ea typeface="+mn-ea"/>
              <a:cs typeface="+mn-cs"/>
            </a:rPr>
            <a:t>Polytraumatisé grade C</a:t>
          </a:r>
          <a:endParaRPr lang="en-US" sz="2500">
            <a:latin typeface="Calibri" panose="020F0502020204030204"/>
            <a:ea typeface="+mn-ea"/>
            <a:cs typeface="+mn-cs"/>
          </a:endParaRPr>
        </a:p>
      </dgm:t>
    </dgm:pt>
    <dgm:pt modelId="{1ABE08B9-9632-40C3-B9EC-C417EF2316E6}" type="parTrans" cxnId="{AFB57482-493A-4D4C-9325-565281BF1327}">
      <dgm:prSet/>
      <dgm:spPr/>
      <dgm:t>
        <a:bodyPr/>
        <a:lstStyle/>
        <a:p>
          <a:endParaRPr lang="en-US"/>
        </a:p>
      </dgm:t>
    </dgm:pt>
    <dgm:pt modelId="{5449E5AE-AE04-4516-ABAC-657C8773B1E8}" type="sibTrans" cxnId="{AFB57482-493A-4D4C-9325-565281BF1327}">
      <dgm:prSet/>
      <dgm:spPr/>
      <dgm:t>
        <a:bodyPr/>
        <a:lstStyle/>
        <a:p>
          <a:endParaRPr lang="en-US"/>
        </a:p>
      </dgm:t>
    </dgm:pt>
    <dgm:pt modelId="{C0A9BA06-F967-495B-A120-AABA8159B5B8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2500" b="1">
              <a:latin typeface="Calibri" panose="020F0502020204030204"/>
              <a:ea typeface="+mn-ea"/>
              <a:cs typeface="+mn-cs"/>
            </a:rPr>
            <a:t>Anaphylaxie sans choc</a:t>
          </a:r>
          <a:endParaRPr lang="en-US" sz="2500">
            <a:latin typeface="Calibri" panose="020F0502020204030204"/>
            <a:ea typeface="+mn-ea"/>
            <a:cs typeface="+mn-cs"/>
          </a:endParaRPr>
        </a:p>
      </dgm:t>
    </dgm:pt>
    <dgm:pt modelId="{8074DD3D-C1D0-4B8B-ACEF-2DECA62C6590}" type="parTrans" cxnId="{B835ECC3-570F-4D7F-B474-DC6B93A1DAAE}">
      <dgm:prSet/>
      <dgm:spPr/>
      <dgm:t>
        <a:bodyPr/>
        <a:lstStyle/>
        <a:p>
          <a:endParaRPr lang="en-US"/>
        </a:p>
      </dgm:t>
    </dgm:pt>
    <dgm:pt modelId="{70766B55-A853-41D8-B6AA-5AFBD4FAC885}" type="sibTrans" cxnId="{B835ECC3-570F-4D7F-B474-DC6B93A1DAAE}">
      <dgm:prSet/>
      <dgm:spPr/>
      <dgm:t>
        <a:bodyPr/>
        <a:lstStyle/>
        <a:p>
          <a:endParaRPr lang="en-US"/>
        </a:p>
      </dgm:t>
    </dgm:pt>
    <dgm:pt modelId="{2811820D-A3A1-4F26-9EA0-894CC536AC29}" type="pres">
      <dgm:prSet presAssocID="{0F3CDC88-3C77-47AE-A8D0-6314D179EAA9}" presName="linear" presStyleCnt="0">
        <dgm:presLayoutVars>
          <dgm:animLvl val="lvl"/>
          <dgm:resizeHandles val="exact"/>
        </dgm:presLayoutVars>
      </dgm:prSet>
      <dgm:spPr/>
    </dgm:pt>
    <dgm:pt modelId="{24AD4C4B-1744-4F4A-8A19-9058805A46F3}" type="pres">
      <dgm:prSet presAssocID="{2719E4B3-66F3-4E91-A978-D4A46436359D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E57FE116-7790-43DC-A51F-57D4D549950F}" type="pres">
      <dgm:prSet presAssocID="{B9FE308D-6307-48FF-9F7E-C8F0E5C5B185}" presName="spacer" presStyleCnt="0"/>
      <dgm:spPr/>
    </dgm:pt>
    <dgm:pt modelId="{068204FD-70C4-4E03-9BA1-2DA1C18083BD}" type="pres">
      <dgm:prSet presAssocID="{BC5698DB-3046-44F0-AB92-1C90D250B4A3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903DFCC4-7AEF-4926-B88C-36731C996531}" type="pres">
      <dgm:prSet presAssocID="{5FDE95D8-8F53-4582-852E-CF9FCB0D8ABD}" presName="spacer" presStyleCnt="0"/>
      <dgm:spPr/>
    </dgm:pt>
    <dgm:pt modelId="{2CCEA6C9-2015-42AE-BFA8-ED65630F3C6C}" type="pres">
      <dgm:prSet presAssocID="{A433FF74-E0EE-4D67-B9CC-51782D072381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DFB281C2-7E05-4697-8F82-FC3F9E6E1C25}" type="pres">
      <dgm:prSet presAssocID="{8E7078E2-33AF-488C-81C7-969DDCEC7C26}" presName="spacer" presStyleCnt="0"/>
      <dgm:spPr/>
    </dgm:pt>
    <dgm:pt modelId="{2B438A22-F54A-41D8-9F61-A2158235B76B}" type="pres">
      <dgm:prSet presAssocID="{44B912D2-6E02-4193-A6F7-495904FB473F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04D431EA-EBA1-45F9-803B-88C764D49224}" type="pres">
      <dgm:prSet presAssocID="{38054930-35F7-4CB3-B0CA-778C83656B7B}" presName="spacer" presStyleCnt="0"/>
      <dgm:spPr/>
    </dgm:pt>
    <dgm:pt modelId="{58AB70F6-A3A7-452A-A124-76EB835FB8BF}" type="pres">
      <dgm:prSet presAssocID="{1384D9C6-F7E5-4CED-8EB6-82B2E0B9366B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373083FB-84D0-4CF6-AF3C-BA38D0D9CE3E}" type="pres">
      <dgm:prSet presAssocID="{0CF4FDED-FDF8-45C4-A37F-56922095479F}" presName="spacer" presStyleCnt="0"/>
      <dgm:spPr/>
    </dgm:pt>
    <dgm:pt modelId="{0E70621F-B543-4714-A0C3-BE9979392779}" type="pres">
      <dgm:prSet presAssocID="{C52C425C-5C9E-4ED0-BA68-5000F759C48D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4FC5D17-3E6E-41AC-B55B-9E3F294E3318}" type="pres">
      <dgm:prSet presAssocID="{DE96ADBB-F374-4A2F-AEE9-3478F378C8B3}" presName="spacer" presStyleCnt="0"/>
      <dgm:spPr/>
    </dgm:pt>
    <dgm:pt modelId="{37EE7706-71D2-471D-AF74-2A6ED56AB4F8}" type="pres">
      <dgm:prSet presAssocID="{1A514187-BE8A-4BA5-9BAF-30F9AF82335D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3158DD5A-A60E-4F0A-987D-667006821D8F}" type="pres">
      <dgm:prSet presAssocID="{595103DA-C2C4-4868-9676-5833A272632A}" presName="spacer" presStyleCnt="0"/>
      <dgm:spPr/>
    </dgm:pt>
    <dgm:pt modelId="{C28C3328-4E26-4243-9160-BC213A1D9CF4}" type="pres">
      <dgm:prSet presAssocID="{E70836E7-7172-482A-AB75-1473FA6150C8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694C9274-455A-4E64-B740-4E7DE6C90C78}" type="pres">
      <dgm:prSet presAssocID="{5449E5AE-AE04-4516-ABAC-657C8773B1E8}" presName="spacer" presStyleCnt="0"/>
      <dgm:spPr/>
    </dgm:pt>
    <dgm:pt modelId="{B5C6B425-465C-46D0-8A85-C3403D72DBC7}" type="pres">
      <dgm:prSet presAssocID="{C0A9BA06-F967-495B-A120-AABA8159B5B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66AE1200-8B55-4674-9E25-E0954CC42731}" type="presOf" srcId="{0F3CDC88-3C77-47AE-A8D0-6314D179EAA9}" destId="{2811820D-A3A1-4F26-9EA0-894CC536AC29}" srcOrd="0" destOrd="0" presId="urn:microsoft.com/office/officeart/2005/8/layout/vList2"/>
    <dgm:cxn modelId="{CE60D100-F988-4311-886E-E68F5EA0EBCB}" type="presOf" srcId="{C0A9BA06-F967-495B-A120-AABA8159B5B8}" destId="{B5C6B425-465C-46D0-8A85-C3403D72DBC7}" srcOrd="0" destOrd="0" presId="urn:microsoft.com/office/officeart/2005/8/layout/vList2"/>
    <dgm:cxn modelId="{1417590E-2247-4BDC-A76F-14B8BC3B6272}" type="presOf" srcId="{1384D9C6-F7E5-4CED-8EB6-82B2E0B9366B}" destId="{58AB70F6-A3A7-452A-A124-76EB835FB8BF}" srcOrd="0" destOrd="0" presId="urn:microsoft.com/office/officeart/2005/8/layout/vList2"/>
    <dgm:cxn modelId="{BAA11D1C-D863-4A68-BEFA-F677815EBC54}" type="presOf" srcId="{2719E4B3-66F3-4E91-A978-D4A46436359D}" destId="{24AD4C4B-1744-4F4A-8A19-9058805A46F3}" srcOrd="0" destOrd="0" presId="urn:microsoft.com/office/officeart/2005/8/layout/vList2"/>
    <dgm:cxn modelId="{3BE8D529-0BE7-43D3-B8F0-739E82CD50C1}" srcId="{0F3CDC88-3C77-47AE-A8D0-6314D179EAA9}" destId="{1A514187-BE8A-4BA5-9BAF-30F9AF82335D}" srcOrd="6" destOrd="0" parTransId="{C1EABB61-2729-490D-A602-C402D615CBD2}" sibTransId="{595103DA-C2C4-4868-9676-5833A272632A}"/>
    <dgm:cxn modelId="{6509A769-3714-4BEC-92B2-87436A68516E}" srcId="{0F3CDC88-3C77-47AE-A8D0-6314D179EAA9}" destId="{BC5698DB-3046-44F0-AB92-1C90D250B4A3}" srcOrd="1" destOrd="0" parTransId="{9E5B4759-5865-4C8B-A187-509349D669E4}" sibTransId="{5FDE95D8-8F53-4582-852E-CF9FCB0D8ABD}"/>
    <dgm:cxn modelId="{A9D56153-64D1-4F4D-A7D9-856E8E574688}" type="presOf" srcId="{C52C425C-5C9E-4ED0-BA68-5000F759C48D}" destId="{0E70621F-B543-4714-A0C3-BE9979392779}" srcOrd="0" destOrd="0" presId="urn:microsoft.com/office/officeart/2005/8/layout/vList2"/>
    <dgm:cxn modelId="{A2289174-E5FC-46D4-9E57-B44B2D5EF5B1}" srcId="{0F3CDC88-3C77-47AE-A8D0-6314D179EAA9}" destId="{1384D9C6-F7E5-4CED-8EB6-82B2E0B9366B}" srcOrd="4" destOrd="0" parTransId="{FB3FDAB8-343B-4835-89E0-8E65A26A556A}" sibTransId="{0CF4FDED-FDF8-45C4-A37F-56922095479F}"/>
    <dgm:cxn modelId="{AFB57482-493A-4D4C-9325-565281BF1327}" srcId="{0F3CDC88-3C77-47AE-A8D0-6314D179EAA9}" destId="{E70836E7-7172-482A-AB75-1473FA6150C8}" srcOrd="7" destOrd="0" parTransId="{1ABE08B9-9632-40C3-B9EC-C417EF2316E6}" sibTransId="{5449E5AE-AE04-4516-ABAC-657C8773B1E8}"/>
    <dgm:cxn modelId="{DAB20C83-2BAC-40C1-BCE1-440C170A70B5}" srcId="{0F3CDC88-3C77-47AE-A8D0-6314D179EAA9}" destId="{C52C425C-5C9E-4ED0-BA68-5000F759C48D}" srcOrd="5" destOrd="0" parTransId="{67BBB8C8-5178-4F32-AFC4-A2467162D574}" sibTransId="{DE96ADBB-F374-4A2F-AEE9-3478F378C8B3}"/>
    <dgm:cxn modelId="{2C4F7CB2-D415-4FFD-935A-E7166B83CEE1}" type="presOf" srcId="{A433FF74-E0EE-4D67-B9CC-51782D072381}" destId="{2CCEA6C9-2015-42AE-BFA8-ED65630F3C6C}" srcOrd="0" destOrd="0" presId="urn:microsoft.com/office/officeart/2005/8/layout/vList2"/>
    <dgm:cxn modelId="{81CFCBB6-E279-437D-A925-E2164D08745C}" srcId="{0F3CDC88-3C77-47AE-A8D0-6314D179EAA9}" destId="{A433FF74-E0EE-4D67-B9CC-51782D072381}" srcOrd="2" destOrd="0" parTransId="{A51C567E-97B8-4D90-B396-16A3536E424A}" sibTransId="{8E7078E2-33AF-488C-81C7-969DDCEC7C26}"/>
    <dgm:cxn modelId="{A75B8FBC-8DD6-40C9-9C89-9EEC34FACF0A}" srcId="{0F3CDC88-3C77-47AE-A8D0-6314D179EAA9}" destId="{44B912D2-6E02-4193-A6F7-495904FB473F}" srcOrd="3" destOrd="0" parTransId="{06144163-C1B7-4F9C-9750-732963F879D1}" sibTransId="{38054930-35F7-4CB3-B0CA-778C83656B7B}"/>
    <dgm:cxn modelId="{B835ECC3-570F-4D7F-B474-DC6B93A1DAAE}" srcId="{0F3CDC88-3C77-47AE-A8D0-6314D179EAA9}" destId="{C0A9BA06-F967-495B-A120-AABA8159B5B8}" srcOrd="8" destOrd="0" parTransId="{8074DD3D-C1D0-4B8B-ACEF-2DECA62C6590}" sibTransId="{70766B55-A853-41D8-B6AA-5AFBD4FAC885}"/>
    <dgm:cxn modelId="{E3A01BD9-8DF2-48EB-ACA6-3A288B296ED3}" srcId="{0F3CDC88-3C77-47AE-A8D0-6314D179EAA9}" destId="{2719E4B3-66F3-4E91-A978-D4A46436359D}" srcOrd="0" destOrd="0" parTransId="{A021EAF0-A386-4936-9382-73BA8DA4A16F}" sibTransId="{B9FE308D-6307-48FF-9F7E-C8F0E5C5B185}"/>
    <dgm:cxn modelId="{EFB692DF-0CC2-4DC3-805C-7101A78D92F9}" type="presOf" srcId="{BC5698DB-3046-44F0-AB92-1C90D250B4A3}" destId="{068204FD-70C4-4E03-9BA1-2DA1C18083BD}" srcOrd="0" destOrd="0" presId="urn:microsoft.com/office/officeart/2005/8/layout/vList2"/>
    <dgm:cxn modelId="{E10564E1-97CE-4CFE-A37A-9A5DC29B4FE4}" type="presOf" srcId="{1A514187-BE8A-4BA5-9BAF-30F9AF82335D}" destId="{37EE7706-71D2-471D-AF74-2A6ED56AB4F8}" srcOrd="0" destOrd="0" presId="urn:microsoft.com/office/officeart/2005/8/layout/vList2"/>
    <dgm:cxn modelId="{7FB4F2F0-2AC1-49CD-A2EE-9F644C00D8D9}" type="presOf" srcId="{E70836E7-7172-482A-AB75-1473FA6150C8}" destId="{C28C3328-4E26-4243-9160-BC213A1D9CF4}" srcOrd="0" destOrd="0" presId="urn:microsoft.com/office/officeart/2005/8/layout/vList2"/>
    <dgm:cxn modelId="{2E8E5FF3-5CAD-4952-B3E9-67223CCB1E90}" type="presOf" srcId="{44B912D2-6E02-4193-A6F7-495904FB473F}" destId="{2B438A22-F54A-41D8-9F61-A2158235B76B}" srcOrd="0" destOrd="0" presId="urn:microsoft.com/office/officeart/2005/8/layout/vList2"/>
    <dgm:cxn modelId="{120A6047-C12D-4170-A0C2-9A14F4A647C6}" type="presParOf" srcId="{2811820D-A3A1-4F26-9EA0-894CC536AC29}" destId="{24AD4C4B-1744-4F4A-8A19-9058805A46F3}" srcOrd="0" destOrd="0" presId="urn:microsoft.com/office/officeart/2005/8/layout/vList2"/>
    <dgm:cxn modelId="{9CA0B672-3847-4C48-B54F-0F0818547E9F}" type="presParOf" srcId="{2811820D-A3A1-4F26-9EA0-894CC536AC29}" destId="{E57FE116-7790-43DC-A51F-57D4D549950F}" srcOrd="1" destOrd="0" presId="urn:microsoft.com/office/officeart/2005/8/layout/vList2"/>
    <dgm:cxn modelId="{B0E1CC22-8F89-4296-BCA2-EB05A45204B2}" type="presParOf" srcId="{2811820D-A3A1-4F26-9EA0-894CC536AC29}" destId="{068204FD-70C4-4E03-9BA1-2DA1C18083BD}" srcOrd="2" destOrd="0" presId="urn:microsoft.com/office/officeart/2005/8/layout/vList2"/>
    <dgm:cxn modelId="{51BB46D1-A62F-40A9-8DA7-7227E2DB109F}" type="presParOf" srcId="{2811820D-A3A1-4F26-9EA0-894CC536AC29}" destId="{903DFCC4-7AEF-4926-B88C-36731C996531}" srcOrd="3" destOrd="0" presId="urn:microsoft.com/office/officeart/2005/8/layout/vList2"/>
    <dgm:cxn modelId="{1F902729-1355-4FAC-AB94-7726FC41F090}" type="presParOf" srcId="{2811820D-A3A1-4F26-9EA0-894CC536AC29}" destId="{2CCEA6C9-2015-42AE-BFA8-ED65630F3C6C}" srcOrd="4" destOrd="0" presId="urn:microsoft.com/office/officeart/2005/8/layout/vList2"/>
    <dgm:cxn modelId="{B116B17C-8311-4395-9450-BDBF4FF25A0F}" type="presParOf" srcId="{2811820D-A3A1-4F26-9EA0-894CC536AC29}" destId="{DFB281C2-7E05-4697-8F82-FC3F9E6E1C25}" srcOrd="5" destOrd="0" presId="urn:microsoft.com/office/officeart/2005/8/layout/vList2"/>
    <dgm:cxn modelId="{75E39474-4725-47F8-BF88-12DE71A072C0}" type="presParOf" srcId="{2811820D-A3A1-4F26-9EA0-894CC536AC29}" destId="{2B438A22-F54A-41D8-9F61-A2158235B76B}" srcOrd="6" destOrd="0" presId="urn:microsoft.com/office/officeart/2005/8/layout/vList2"/>
    <dgm:cxn modelId="{27627A55-E64E-4447-9137-1DB05E983536}" type="presParOf" srcId="{2811820D-A3A1-4F26-9EA0-894CC536AC29}" destId="{04D431EA-EBA1-45F9-803B-88C764D49224}" srcOrd="7" destOrd="0" presId="urn:microsoft.com/office/officeart/2005/8/layout/vList2"/>
    <dgm:cxn modelId="{C2FF2A05-489B-45EE-943D-9BFE2059F860}" type="presParOf" srcId="{2811820D-A3A1-4F26-9EA0-894CC536AC29}" destId="{58AB70F6-A3A7-452A-A124-76EB835FB8BF}" srcOrd="8" destOrd="0" presId="urn:microsoft.com/office/officeart/2005/8/layout/vList2"/>
    <dgm:cxn modelId="{DAFB7287-B8AC-4A91-95A9-4D0BFFA3105E}" type="presParOf" srcId="{2811820D-A3A1-4F26-9EA0-894CC536AC29}" destId="{373083FB-84D0-4CF6-AF3C-BA38D0D9CE3E}" srcOrd="9" destOrd="0" presId="urn:microsoft.com/office/officeart/2005/8/layout/vList2"/>
    <dgm:cxn modelId="{79E690D6-3235-4FAC-AA86-8BC6F35BCE2B}" type="presParOf" srcId="{2811820D-A3A1-4F26-9EA0-894CC536AC29}" destId="{0E70621F-B543-4714-A0C3-BE9979392779}" srcOrd="10" destOrd="0" presId="urn:microsoft.com/office/officeart/2005/8/layout/vList2"/>
    <dgm:cxn modelId="{D0491EDF-8B70-49EC-8B7B-10AD5105A4B9}" type="presParOf" srcId="{2811820D-A3A1-4F26-9EA0-894CC536AC29}" destId="{E4FC5D17-3E6E-41AC-B55B-9E3F294E3318}" srcOrd="11" destOrd="0" presId="urn:microsoft.com/office/officeart/2005/8/layout/vList2"/>
    <dgm:cxn modelId="{E904D082-3E9D-4DBE-A642-6E8CA461538B}" type="presParOf" srcId="{2811820D-A3A1-4F26-9EA0-894CC536AC29}" destId="{37EE7706-71D2-471D-AF74-2A6ED56AB4F8}" srcOrd="12" destOrd="0" presId="urn:microsoft.com/office/officeart/2005/8/layout/vList2"/>
    <dgm:cxn modelId="{5DDB6FCF-A162-4607-B008-A50F60C66B99}" type="presParOf" srcId="{2811820D-A3A1-4F26-9EA0-894CC536AC29}" destId="{3158DD5A-A60E-4F0A-987D-667006821D8F}" srcOrd="13" destOrd="0" presId="urn:microsoft.com/office/officeart/2005/8/layout/vList2"/>
    <dgm:cxn modelId="{F6808BFB-1A5B-4183-89F4-B48D6037756E}" type="presParOf" srcId="{2811820D-A3A1-4F26-9EA0-894CC536AC29}" destId="{C28C3328-4E26-4243-9160-BC213A1D9CF4}" srcOrd="14" destOrd="0" presId="urn:microsoft.com/office/officeart/2005/8/layout/vList2"/>
    <dgm:cxn modelId="{16462BFE-85EF-4E28-95D5-51DF05F10E38}" type="presParOf" srcId="{2811820D-A3A1-4F26-9EA0-894CC536AC29}" destId="{694C9274-455A-4E64-B740-4E7DE6C90C78}" srcOrd="15" destOrd="0" presId="urn:microsoft.com/office/officeart/2005/8/layout/vList2"/>
    <dgm:cxn modelId="{79B3FEFF-B4C7-44F6-8403-EE45929A6704}" type="presParOf" srcId="{2811820D-A3A1-4F26-9EA0-894CC536AC29}" destId="{B5C6B425-465C-46D0-8A85-C3403D72DBC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B4D21-E420-473B-B12A-520BE140666B}">
      <dsp:nvSpPr>
        <dsp:cNvPr id="0" name=""/>
        <dsp:cNvSpPr/>
      </dsp:nvSpPr>
      <dsp:spPr>
        <a:xfrm>
          <a:off x="2273432" y="-51608"/>
          <a:ext cx="6194440" cy="6194440"/>
        </a:xfrm>
        <a:prstGeom prst="circularArrow">
          <a:avLst>
            <a:gd name="adj1" fmla="val 5544"/>
            <a:gd name="adj2" fmla="val 330680"/>
            <a:gd name="adj3" fmla="val 14621444"/>
            <a:gd name="adj4" fmla="val 16890014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37068-594B-49DC-898E-24145D8DDF0E}">
      <dsp:nvSpPr>
        <dsp:cNvPr id="0" name=""/>
        <dsp:cNvSpPr/>
      </dsp:nvSpPr>
      <dsp:spPr>
        <a:xfrm>
          <a:off x="4479040" y="1303"/>
          <a:ext cx="1783224" cy="8916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Installation</a:t>
          </a:r>
        </a:p>
      </dsp:txBody>
      <dsp:txXfrm>
        <a:off x="4522565" y="44828"/>
        <a:ext cx="1696174" cy="804562"/>
      </dsp:txXfrm>
    </dsp:sp>
    <dsp:sp modelId="{65D9B930-F7BF-4C58-9938-C2E2738A4F2F}">
      <dsp:nvSpPr>
        <dsp:cNvPr id="0" name=""/>
        <dsp:cNvSpPr/>
      </dsp:nvSpPr>
      <dsp:spPr>
        <a:xfrm>
          <a:off x="6346900" y="774996"/>
          <a:ext cx="1783224" cy="8916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Anamnèse</a:t>
          </a:r>
          <a:endParaRPr lang="en-US" sz="1600" kern="1200" dirty="0">
            <a:latin typeface="+mn-lt"/>
            <a:cs typeface="Segoe UI" panose="020B0502040204020203" pitchFamily="34" charset="0"/>
          </a:endParaRPr>
        </a:p>
      </dsp:txBody>
      <dsp:txXfrm>
        <a:off x="6390425" y="818521"/>
        <a:ext cx="1696174" cy="804562"/>
      </dsp:txXfrm>
    </dsp:sp>
    <dsp:sp modelId="{A04FB0A6-1D9B-4C0D-8B5B-4F1699B9F225}">
      <dsp:nvSpPr>
        <dsp:cNvPr id="0" name=""/>
        <dsp:cNvSpPr/>
      </dsp:nvSpPr>
      <dsp:spPr>
        <a:xfrm>
          <a:off x="7120593" y="2642855"/>
          <a:ext cx="1783224" cy="8916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Examen</a:t>
          </a: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clinique</a:t>
          </a:r>
          <a:endParaRPr lang="en-US" sz="1600" kern="1200" dirty="0">
            <a:latin typeface="+mn-lt"/>
            <a:ea typeface="Calibri"/>
            <a:cs typeface="Segoe UI" panose="020B0502040204020203" pitchFamily="34" charset="0"/>
          </a:endParaRPr>
        </a:p>
      </dsp:txBody>
      <dsp:txXfrm>
        <a:off x="7164118" y="2686380"/>
        <a:ext cx="1696174" cy="804562"/>
      </dsp:txXfrm>
    </dsp:sp>
    <dsp:sp modelId="{ADDE2A88-F20C-4DAD-B9DE-D5051CB2A59E}">
      <dsp:nvSpPr>
        <dsp:cNvPr id="0" name=""/>
        <dsp:cNvSpPr/>
      </dsp:nvSpPr>
      <dsp:spPr>
        <a:xfrm>
          <a:off x="6346900" y="4510715"/>
          <a:ext cx="1783224" cy="8916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Retranscription</a:t>
          </a: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 dossier et prescriptions</a:t>
          </a:r>
        </a:p>
      </dsp:txBody>
      <dsp:txXfrm>
        <a:off x="6390425" y="4554240"/>
        <a:ext cx="1696174" cy="804562"/>
      </dsp:txXfrm>
    </dsp:sp>
    <dsp:sp modelId="{A782BD6E-0E64-4CCA-A77A-06ED226CA4FA}">
      <dsp:nvSpPr>
        <dsp:cNvPr id="0" name=""/>
        <dsp:cNvSpPr/>
      </dsp:nvSpPr>
      <dsp:spPr>
        <a:xfrm>
          <a:off x="4479040" y="5284408"/>
          <a:ext cx="1783224" cy="8916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Examens</a:t>
          </a: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complémentaires</a:t>
          </a: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 - </a:t>
          </a: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interprétation</a:t>
          </a:r>
          <a:endParaRPr lang="en-US" sz="1600" kern="1200" dirty="0">
            <a:latin typeface="+mn-lt"/>
            <a:ea typeface="Calibri"/>
            <a:cs typeface="Segoe UI" panose="020B0502040204020203" pitchFamily="34" charset="0"/>
          </a:endParaRPr>
        </a:p>
      </dsp:txBody>
      <dsp:txXfrm>
        <a:off x="4522565" y="5327933"/>
        <a:ext cx="1696174" cy="804562"/>
      </dsp:txXfrm>
    </dsp:sp>
    <dsp:sp modelId="{B306C26C-49C8-4700-A130-114408757093}">
      <dsp:nvSpPr>
        <dsp:cNvPr id="0" name=""/>
        <dsp:cNvSpPr/>
      </dsp:nvSpPr>
      <dsp:spPr>
        <a:xfrm>
          <a:off x="2611180" y="4510715"/>
          <a:ext cx="1783224" cy="8916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Conclusions </a:t>
          </a: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cliniques</a:t>
          </a:r>
          <a:endParaRPr lang="en-US" sz="1600" kern="1200" dirty="0">
            <a:latin typeface="+mn-lt"/>
            <a:ea typeface="Calibri Light" panose="020F0302020204030204"/>
            <a:cs typeface="Segoe UI" panose="020B0502040204020203" pitchFamily="34" charset="0"/>
          </a:endParaRPr>
        </a:p>
      </dsp:txBody>
      <dsp:txXfrm>
        <a:off x="2654705" y="4554240"/>
        <a:ext cx="1696174" cy="804562"/>
      </dsp:txXfrm>
    </dsp:sp>
    <dsp:sp modelId="{FDB07FD4-FE26-40AB-A3A1-A26083788F6B}">
      <dsp:nvSpPr>
        <dsp:cNvPr id="0" name=""/>
        <dsp:cNvSpPr/>
      </dsp:nvSpPr>
      <dsp:spPr>
        <a:xfrm>
          <a:off x="1837488" y="2642855"/>
          <a:ext cx="1783224" cy="891612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+mn-lt"/>
              <a:ea typeface="Calibri"/>
              <a:cs typeface="Segoe UI" panose="020B0502040204020203" pitchFamily="34" charset="0"/>
            </a:rPr>
            <a:t>Intervention </a:t>
          </a:r>
          <a:r>
            <a:rPr lang="en-US" sz="1600" b="0" kern="1200" dirty="0" err="1">
              <a:latin typeface="+mn-lt"/>
              <a:ea typeface="Calibri"/>
              <a:cs typeface="Segoe UI" panose="020B0502040204020203" pitchFamily="34" charset="0"/>
            </a:rPr>
            <a:t>médecin</a:t>
          </a:r>
          <a:endParaRPr lang="en-US" sz="1600" b="0" kern="1200" dirty="0">
            <a:latin typeface="+mn-lt"/>
            <a:ea typeface="Calibri"/>
            <a:cs typeface="Segoe UI" panose="020B0502040204020203" pitchFamily="34" charset="0"/>
          </a:endParaRPr>
        </a:p>
      </dsp:txBody>
      <dsp:txXfrm>
        <a:off x="1881013" y="2686380"/>
        <a:ext cx="1696174" cy="804562"/>
      </dsp:txXfrm>
    </dsp:sp>
    <dsp:sp modelId="{549FEF05-3A54-4B2D-ADD7-6CC6EF40676B}">
      <dsp:nvSpPr>
        <dsp:cNvPr id="0" name=""/>
        <dsp:cNvSpPr/>
      </dsp:nvSpPr>
      <dsp:spPr>
        <a:xfrm>
          <a:off x="2611180" y="774996"/>
          <a:ext cx="1783224" cy="8916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Réalisation</a:t>
          </a: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 </a:t>
          </a: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courrier</a:t>
          </a: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 de sortie </a:t>
          </a:r>
          <a:r>
            <a:rPr lang="en-US" sz="1600" kern="1200" dirty="0" err="1">
              <a:latin typeface="+mn-lt"/>
              <a:ea typeface="Calibri"/>
              <a:cs typeface="Segoe UI" panose="020B0502040204020203" pitchFamily="34" charset="0"/>
            </a:rPr>
            <a:t>ou</a:t>
          </a:r>
          <a:r>
            <a:rPr lang="en-US" sz="1600" kern="1200" dirty="0">
              <a:latin typeface="+mn-lt"/>
              <a:ea typeface="Calibri"/>
              <a:cs typeface="Segoe UI" panose="020B0502040204020203" pitchFamily="34" charset="0"/>
            </a:rPr>
            <a:t> de liaison</a:t>
          </a:r>
        </a:p>
      </dsp:txBody>
      <dsp:txXfrm>
        <a:off x="2654705" y="818521"/>
        <a:ext cx="1696174" cy="804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A6543-F7AF-4E71-AA4B-E8D96378D812}">
      <dsp:nvSpPr>
        <dsp:cNvPr id="0" name=""/>
        <dsp:cNvSpPr/>
      </dsp:nvSpPr>
      <dsp:spPr>
        <a:xfrm>
          <a:off x="3309" y="2004647"/>
          <a:ext cx="1351011" cy="675505"/>
        </a:xfrm>
        <a:prstGeom prst="roundRect">
          <a:avLst>
            <a:gd name="adj" fmla="val 10000"/>
          </a:avLst>
        </a:prstGeom>
        <a:solidFill>
          <a:srgbClr val="00229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chemeClr val="bg1"/>
              </a:solidFill>
              <a:latin typeface="Calibri Light" panose="020F0302020204030204"/>
            </a:rPr>
            <a:t>Médecin régulateur</a:t>
          </a:r>
          <a:endParaRPr lang="fr-FR" sz="1900" b="1" kern="1200" dirty="0">
            <a:solidFill>
              <a:schemeClr val="bg1"/>
            </a:solidFill>
          </a:endParaRPr>
        </a:p>
      </dsp:txBody>
      <dsp:txXfrm>
        <a:off x="23094" y="2024432"/>
        <a:ext cx="1311441" cy="635935"/>
      </dsp:txXfrm>
    </dsp:sp>
    <dsp:sp modelId="{AE233DA9-A82F-47B0-96C7-D4F759141946}">
      <dsp:nvSpPr>
        <dsp:cNvPr id="0" name=""/>
        <dsp:cNvSpPr/>
      </dsp:nvSpPr>
      <dsp:spPr>
        <a:xfrm rot="18770822">
          <a:off x="1227192" y="2036937"/>
          <a:ext cx="794661" cy="28300"/>
        </a:xfrm>
        <a:custGeom>
          <a:avLst/>
          <a:gdLst/>
          <a:ahLst/>
          <a:cxnLst/>
          <a:rect l="0" t="0" r="0" b="0"/>
          <a:pathLst>
            <a:path>
              <a:moveTo>
                <a:pt x="0" y="14150"/>
              </a:moveTo>
              <a:lnTo>
                <a:pt x="794661" y="1415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604656" y="2031221"/>
        <a:ext cx="39733" cy="39733"/>
      </dsp:txXfrm>
    </dsp:sp>
    <dsp:sp modelId="{8CE57DF4-E311-444A-909B-0D78FB5A3076}">
      <dsp:nvSpPr>
        <dsp:cNvPr id="0" name=""/>
        <dsp:cNvSpPr/>
      </dsp:nvSpPr>
      <dsp:spPr>
        <a:xfrm>
          <a:off x="1894725" y="1422023"/>
          <a:ext cx="1351011" cy="67550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latin typeface="Calibri Light" panose="020F0302020204030204"/>
            </a:rPr>
            <a:t>Mission médicale</a:t>
          </a:r>
          <a:endParaRPr lang="fr-FR" sz="1900" b="1" kern="1200" dirty="0"/>
        </a:p>
      </dsp:txBody>
      <dsp:txXfrm>
        <a:off x="1914510" y="1441808"/>
        <a:ext cx="1311441" cy="635935"/>
      </dsp:txXfrm>
    </dsp:sp>
    <dsp:sp modelId="{7B9E2237-7635-4228-A043-B11F7BDFA01E}">
      <dsp:nvSpPr>
        <dsp:cNvPr id="0" name=""/>
        <dsp:cNvSpPr/>
      </dsp:nvSpPr>
      <dsp:spPr>
        <a:xfrm rot="19457599">
          <a:off x="3183183" y="1551417"/>
          <a:ext cx="665510" cy="28300"/>
        </a:xfrm>
        <a:custGeom>
          <a:avLst/>
          <a:gdLst/>
          <a:ahLst/>
          <a:cxnLst/>
          <a:rect l="0" t="0" r="0" b="0"/>
          <a:pathLst>
            <a:path>
              <a:moveTo>
                <a:pt x="0" y="14150"/>
              </a:moveTo>
              <a:lnTo>
                <a:pt x="665510" y="1415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499301" y="1548930"/>
        <a:ext cx="33275" cy="33275"/>
      </dsp:txXfrm>
    </dsp:sp>
    <dsp:sp modelId="{4F633F17-DAF7-44F2-A818-C2765182587E}">
      <dsp:nvSpPr>
        <dsp:cNvPr id="0" name=""/>
        <dsp:cNvSpPr/>
      </dsp:nvSpPr>
      <dsp:spPr>
        <a:xfrm>
          <a:off x="3786141" y="1033607"/>
          <a:ext cx="1351011" cy="675505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7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latin typeface="Calibri Light" panose="020F0302020204030204"/>
            </a:rPr>
            <a:t>Médecin 1</a:t>
          </a:r>
          <a:endParaRPr lang="fr-FR" sz="1900" b="1" kern="1200" dirty="0"/>
        </a:p>
      </dsp:txBody>
      <dsp:txXfrm>
        <a:off x="3805926" y="1053392"/>
        <a:ext cx="1311441" cy="635935"/>
      </dsp:txXfrm>
    </dsp:sp>
    <dsp:sp modelId="{6BFFF4BB-CDCB-4781-97C9-C9DAA16A82EB}">
      <dsp:nvSpPr>
        <dsp:cNvPr id="0" name=""/>
        <dsp:cNvSpPr/>
      </dsp:nvSpPr>
      <dsp:spPr>
        <a:xfrm rot="2142401">
          <a:off x="3183183" y="1939833"/>
          <a:ext cx="665510" cy="28300"/>
        </a:xfrm>
        <a:custGeom>
          <a:avLst/>
          <a:gdLst/>
          <a:ahLst/>
          <a:cxnLst/>
          <a:rect l="0" t="0" r="0" b="0"/>
          <a:pathLst>
            <a:path>
              <a:moveTo>
                <a:pt x="0" y="14150"/>
              </a:moveTo>
              <a:lnTo>
                <a:pt x="665510" y="1415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499301" y="1937346"/>
        <a:ext cx="33275" cy="33275"/>
      </dsp:txXfrm>
    </dsp:sp>
    <dsp:sp modelId="{D9FD41AA-5FAA-484A-832B-5285D039818F}">
      <dsp:nvSpPr>
        <dsp:cNvPr id="0" name=""/>
        <dsp:cNvSpPr/>
      </dsp:nvSpPr>
      <dsp:spPr>
        <a:xfrm>
          <a:off x="3786141" y="1810439"/>
          <a:ext cx="1351011" cy="67550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latin typeface="Calibri Light" panose="020F0302020204030204"/>
            </a:rPr>
            <a:t>Médecin 2</a:t>
          </a:r>
          <a:endParaRPr lang="fr-FR" sz="1900" b="1" kern="1200" dirty="0"/>
        </a:p>
      </dsp:txBody>
      <dsp:txXfrm>
        <a:off x="3805926" y="1830224"/>
        <a:ext cx="1311441" cy="635935"/>
      </dsp:txXfrm>
    </dsp:sp>
    <dsp:sp modelId="{C5DDC88E-664D-4F9F-95D3-CDAE10C29E8E}">
      <dsp:nvSpPr>
        <dsp:cNvPr id="0" name=""/>
        <dsp:cNvSpPr/>
      </dsp:nvSpPr>
      <dsp:spPr>
        <a:xfrm rot="2829178">
          <a:off x="1227192" y="2619561"/>
          <a:ext cx="794661" cy="28300"/>
        </a:xfrm>
        <a:custGeom>
          <a:avLst/>
          <a:gdLst/>
          <a:ahLst/>
          <a:cxnLst/>
          <a:rect l="0" t="0" r="0" b="0"/>
          <a:pathLst>
            <a:path>
              <a:moveTo>
                <a:pt x="0" y="14150"/>
              </a:moveTo>
              <a:lnTo>
                <a:pt x="794661" y="1415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604656" y="2613845"/>
        <a:ext cx="39733" cy="39733"/>
      </dsp:txXfrm>
    </dsp:sp>
    <dsp:sp modelId="{15051DC6-C7E2-4EE4-B2FB-6A0D39606289}">
      <dsp:nvSpPr>
        <dsp:cNvPr id="0" name=""/>
        <dsp:cNvSpPr/>
      </dsp:nvSpPr>
      <dsp:spPr>
        <a:xfrm>
          <a:off x="1894725" y="2587270"/>
          <a:ext cx="1351011" cy="67550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latin typeface="Calibri Light" panose="020F0302020204030204"/>
            </a:rPr>
            <a:t>Mission </a:t>
          </a:r>
          <a:r>
            <a:rPr lang="fr-FR" sz="1900" b="1" kern="1200" dirty="0" err="1">
              <a:latin typeface="Calibri Light" panose="020F0302020204030204"/>
            </a:rPr>
            <a:t>para-médicale</a:t>
          </a:r>
          <a:endParaRPr lang="fr-FR" sz="1900" b="1" kern="1200" dirty="0"/>
        </a:p>
      </dsp:txBody>
      <dsp:txXfrm>
        <a:off x="1914510" y="2607055"/>
        <a:ext cx="1311441" cy="635935"/>
      </dsp:txXfrm>
    </dsp:sp>
    <dsp:sp modelId="{86DDE58C-7224-44C5-A7A3-A7D2562B9887}">
      <dsp:nvSpPr>
        <dsp:cNvPr id="0" name=""/>
        <dsp:cNvSpPr/>
      </dsp:nvSpPr>
      <dsp:spPr>
        <a:xfrm>
          <a:off x="3245736" y="2910873"/>
          <a:ext cx="540404" cy="28300"/>
        </a:xfrm>
        <a:custGeom>
          <a:avLst/>
          <a:gdLst/>
          <a:ahLst/>
          <a:cxnLst/>
          <a:rect l="0" t="0" r="0" b="0"/>
          <a:pathLst>
            <a:path>
              <a:moveTo>
                <a:pt x="0" y="14150"/>
              </a:moveTo>
              <a:lnTo>
                <a:pt x="540404" y="1415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3502428" y="2911513"/>
        <a:ext cx="27020" cy="27020"/>
      </dsp:txXfrm>
    </dsp:sp>
    <dsp:sp modelId="{6A4A6686-50DA-4B24-AB01-BFB5D606DDBC}">
      <dsp:nvSpPr>
        <dsp:cNvPr id="0" name=""/>
        <dsp:cNvSpPr/>
      </dsp:nvSpPr>
      <dsp:spPr>
        <a:xfrm>
          <a:off x="3786141" y="2587270"/>
          <a:ext cx="1351011" cy="67550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b="1" kern="1200" dirty="0">
              <a:latin typeface="Calibri Light" panose="020F0302020204030204"/>
            </a:rPr>
            <a:t>IPA</a:t>
          </a:r>
          <a:endParaRPr lang="fr-FR" sz="2600" b="1" kern="1200" dirty="0"/>
        </a:p>
      </dsp:txBody>
      <dsp:txXfrm>
        <a:off x="3805926" y="2607055"/>
        <a:ext cx="1311441" cy="635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27DAE-818D-2E43-ABFB-4D1B5C939C7A}">
      <dsp:nvSpPr>
        <dsp:cNvPr id="0" name=""/>
        <dsp:cNvSpPr/>
      </dsp:nvSpPr>
      <dsp:spPr>
        <a:xfrm>
          <a:off x="501" y="388357"/>
          <a:ext cx="1172649" cy="58632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Calibri Light" panose="020F0302020204030204"/>
            </a:rPr>
            <a:t>Médical</a:t>
          </a:r>
          <a:endParaRPr lang="en-US" sz="2600" b="1" kern="1200" dirty="0"/>
        </a:p>
      </dsp:txBody>
      <dsp:txXfrm>
        <a:off x="17674" y="405530"/>
        <a:ext cx="1138303" cy="551978"/>
      </dsp:txXfrm>
    </dsp:sp>
    <dsp:sp modelId="{8DB11889-5218-5743-85AB-B965C96A153A}">
      <dsp:nvSpPr>
        <dsp:cNvPr id="0" name=""/>
        <dsp:cNvSpPr/>
      </dsp:nvSpPr>
      <dsp:spPr>
        <a:xfrm>
          <a:off x="117766" y="974682"/>
          <a:ext cx="117264" cy="439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743"/>
              </a:lnTo>
              <a:lnTo>
                <a:pt x="117264" y="4397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1D91E-693D-9247-96A6-4D116B2A7FF1}">
      <dsp:nvSpPr>
        <dsp:cNvPr id="0" name=""/>
        <dsp:cNvSpPr/>
      </dsp:nvSpPr>
      <dsp:spPr>
        <a:xfrm>
          <a:off x="235031" y="1121263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latin typeface="Calibri Light" panose="020F0302020204030204"/>
            </a:rPr>
            <a:t>Médecin</a:t>
          </a:r>
          <a:endParaRPr lang="en-US" sz="1300" b="1" kern="1200" dirty="0"/>
        </a:p>
      </dsp:txBody>
      <dsp:txXfrm>
        <a:off x="252204" y="1138436"/>
        <a:ext cx="903773" cy="551978"/>
      </dsp:txXfrm>
    </dsp:sp>
    <dsp:sp modelId="{0A419523-7175-784A-90F8-46411CC4BB2D}">
      <dsp:nvSpPr>
        <dsp:cNvPr id="0" name=""/>
        <dsp:cNvSpPr/>
      </dsp:nvSpPr>
      <dsp:spPr>
        <a:xfrm>
          <a:off x="117766" y="974682"/>
          <a:ext cx="117264" cy="1172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2649"/>
              </a:lnTo>
              <a:lnTo>
                <a:pt x="117264" y="11726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D1405-E378-F543-8428-0D8FBD498E25}">
      <dsp:nvSpPr>
        <dsp:cNvPr id="0" name=""/>
        <dsp:cNvSpPr/>
      </dsp:nvSpPr>
      <dsp:spPr>
        <a:xfrm>
          <a:off x="235031" y="1854169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103740"/>
              <a:satOff val="589"/>
              <a:lumOff val="-392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Calibri Light" panose="020F0302020204030204"/>
            </a:rPr>
            <a:t>IDE</a:t>
          </a:r>
          <a:endParaRPr lang="en-US" sz="1300" b="1" kern="1200" dirty="0"/>
        </a:p>
      </dsp:txBody>
      <dsp:txXfrm>
        <a:off x="252204" y="1871342"/>
        <a:ext cx="903773" cy="551978"/>
      </dsp:txXfrm>
    </dsp:sp>
    <dsp:sp modelId="{63CC5F5D-D1B0-FE47-8B4E-66B0135B3DCC}">
      <dsp:nvSpPr>
        <dsp:cNvPr id="0" name=""/>
        <dsp:cNvSpPr/>
      </dsp:nvSpPr>
      <dsp:spPr>
        <a:xfrm>
          <a:off x="117766" y="974682"/>
          <a:ext cx="117264" cy="1905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5555"/>
              </a:lnTo>
              <a:lnTo>
                <a:pt x="117264" y="190555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DDEDF-7FB4-424D-8543-8C86987527CA}">
      <dsp:nvSpPr>
        <dsp:cNvPr id="0" name=""/>
        <dsp:cNvSpPr/>
      </dsp:nvSpPr>
      <dsp:spPr>
        <a:xfrm>
          <a:off x="235031" y="2587075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207480"/>
              <a:satOff val="1177"/>
              <a:lumOff val="-78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latin typeface="Calibri Light" panose="020F0302020204030204"/>
            </a:rPr>
            <a:t>Ambulancier</a:t>
          </a:r>
          <a:endParaRPr lang="en-US" sz="1300" b="1" kern="1200" dirty="0"/>
        </a:p>
      </dsp:txBody>
      <dsp:txXfrm>
        <a:off x="252204" y="2604248"/>
        <a:ext cx="903773" cy="551978"/>
      </dsp:txXfrm>
    </dsp:sp>
    <dsp:sp modelId="{1622B7E4-5D13-E844-BCE3-91627CCFA69E}">
      <dsp:nvSpPr>
        <dsp:cNvPr id="0" name=""/>
        <dsp:cNvSpPr/>
      </dsp:nvSpPr>
      <dsp:spPr>
        <a:xfrm>
          <a:off x="1466312" y="388357"/>
          <a:ext cx="1172649" cy="58632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 Light" panose="020F0302020204030204"/>
            </a:rPr>
            <a:t>IPA</a:t>
          </a:r>
          <a:endParaRPr lang="en-US" sz="2600" b="1" kern="1200" dirty="0"/>
        </a:p>
      </dsp:txBody>
      <dsp:txXfrm>
        <a:off x="1483485" y="405530"/>
        <a:ext cx="1138303" cy="551978"/>
      </dsp:txXfrm>
    </dsp:sp>
    <dsp:sp modelId="{BE781048-9AC5-944D-B01E-C028F6856000}">
      <dsp:nvSpPr>
        <dsp:cNvPr id="0" name=""/>
        <dsp:cNvSpPr/>
      </dsp:nvSpPr>
      <dsp:spPr>
        <a:xfrm>
          <a:off x="1583577" y="974682"/>
          <a:ext cx="117264" cy="439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743"/>
              </a:lnTo>
              <a:lnTo>
                <a:pt x="117264" y="4397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B2686-4959-8F48-9589-FC80D5BB596C}">
      <dsp:nvSpPr>
        <dsp:cNvPr id="0" name=""/>
        <dsp:cNvSpPr/>
      </dsp:nvSpPr>
      <dsp:spPr>
        <a:xfrm>
          <a:off x="1700842" y="1121263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3311220"/>
              <a:satOff val="1766"/>
              <a:lumOff val="-117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Calibri Light" panose="020F0302020204030204"/>
            </a:rPr>
            <a:t>IPA</a:t>
          </a:r>
          <a:endParaRPr lang="en-US" sz="1300" b="1" kern="1200" dirty="0"/>
        </a:p>
      </dsp:txBody>
      <dsp:txXfrm>
        <a:off x="1718015" y="1138436"/>
        <a:ext cx="903773" cy="551978"/>
      </dsp:txXfrm>
    </dsp:sp>
    <dsp:sp modelId="{BF5A52C2-ED5C-124D-B58D-E3544266825D}">
      <dsp:nvSpPr>
        <dsp:cNvPr id="0" name=""/>
        <dsp:cNvSpPr/>
      </dsp:nvSpPr>
      <dsp:spPr>
        <a:xfrm>
          <a:off x="1583577" y="974682"/>
          <a:ext cx="117264" cy="1172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2649"/>
              </a:lnTo>
              <a:lnTo>
                <a:pt x="117264" y="11726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ECFCD-ADAD-2547-A0A0-E73065BD2A2F}">
      <dsp:nvSpPr>
        <dsp:cNvPr id="0" name=""/>
        <dsp:cNvSpPr/>
      </dsp:nvSpPr>
      <dsp:spPr>
        <a:xfrm>
          <a:off x="1700842" y="1854169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414961"/>
              <a:satOff val="2354"/>
              <a:lumOff val="-1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Calibri Light" panose="020F0302020204030204"/>
            </a:rPr>
            <a:t>IDE</a:t>
          </a:r>
          <a:endParaRPr lang="en-US" sz="1300" b="1" kern="1200" dirty="0"/>
        </a:p>
      </dsp:txBody>
      <dsp:txXfrm>
        <a:off x="1718015" y="1871342"/>
        <a:ext cx="903773" cy="551978"/>
      </dsp:txXfrm>
    </dsp:sp>
    <dsp:sp modelId="{B524DB84-F1E3-7E41-9229-D21C9BEB0AC7}">
      <dsp:nvSpPr>
        <dsp:cNvPr id="0" name=""/>
        <dsp:cNvSpPr/>
      </dsp:nvSpPr>
      <dsp:spPr>
        <a:xfrm>
          <a:off x="1583577" y="974682"/>
          <a:ext cx="117264" cy="1905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5555"/>
              </a:lnTo>
              <a:lnTo>
                <a:pt x="117264" y="190555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D430D-BFA1-564D-B8AC-B34CD4931792}">
      <dsp:nvSpPr>
        <dsp:cNvPr id="0" name=""/>
        <dsp:cNvSpPr/>
      </dsp:nvSpPr>
      <dsp:spPr>
        <a:xfrm>
          <a:off x="1700842" y="2587075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5518701"/>
              <a:satOff val="2943"/>
              <a:lumOff val="-196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latin typeface="Calibri Light" panose="020F0302020204030204"/>
            </a:rPr>
            <a:t>Ambulancier</a:t>
          </a:r>
          <a:endParaRPr lang="en-US" sz="1300" b="1" kern="1200" dirty="0"/>
        </a:p>
      </dsp:txBody>
      <dsp:txXfrm>
        <a:off x="1718015" y="2604248"/>
        <a:ext cx="903773" cy="551978"/>
      </dsp:txXfrm>
    </dsp:sp>
    <dsp:sp modelId="{9B11DC85-0DCB-044A-BCBA-6121D0B91DCD}">
      <dsp:nvSpPr>
        <dsp:cNvPr id="0" name=""/>
        <dsp:cNvSpPr/>
      </dsp:nvSpPr>
      <dsp:spPr>
        <a:xfrm>
          <a:off x="2932124" y="388357"/>
          <a:ext cx="1172649" cy="586324"/>
        </a:xfrm>
        <a:prstGeom prst="roundRect">
          <a:avLst>
            <a:gd name="adj" fmla="val 10000"/>
          </a:avLst>
        </a:prstGeom>
        <a:solidFill>
          <a:srgbClr val="EDD60B">
            <a:alpha val="57968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 Light" panose="020F0302020204030204"/>
            </a:rPr>
            <a:t>UMH-P</a:t>
          </a:r>
          <a:endParaRPr lang="en-US" sz="2600" b="1" kern="1200" dirty="0"/>
        </a:p>
      </dsp:txBody>
      <dsp:txXfrm>
        <a:off x="2949297" y="405530"/>
        <a:ext cx="1138303" cy="551978"/>
      </dsp:txXfrm>
    </dsp:sp>
    <dsp:sp modelId="{D7D15FFD-26CE-EC4F-ABFF-7415968947C0}">
      <dsp:nvSpPr>
        <dsp:cNvPr id="0" name=""/>
        <dsp:cNvSpPr/>
      </dsp:nvSpPr>
      <dsp:spPr>
        <a:xfrm>
          <a:off x="3049389" y="974682"/>
          <a:ext cx="117264" cy="439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743"/>
              </a:lnTo>
              <a:lnTo>
                <a:pt x="117264" y="4397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FAACA-8524-AB46-B3DC-89D96BEB40C5}">
      <dsp:nvSpPr>
        <dsp:cNvPr id="0" name=""/>
        <dsp:cNvSpPr/>
      </dsp:nvSpPr>
      <dsp:spPr>
        <a:xfrm>
          <a:off x="3166654" y="1121263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622441"/>
              <a:satOff val="3531"/>
              <a:lumOff val="-235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Calibri Light" panose="020F0302020204030204"/>
            </a:rPr>
            <a:t>IDE</a:t>
          </a:r>
        </a:p>
      </dsp:txBody>
      <dsp:txXfrm>
        <a:off x="3183827" y="1138436"/>
        <a:ext cx="903773" cy="551978"/>
      </dsp:txXfrm>
    </dsp:sp>
    <dsp:sp modelId="{5CC00BC1-F244-B842-8191-B4AA4F8BD5A9}">
      <dsp:nvSpPr>
        <dsp:cNvPr id="0" name=""/>
        <dsp:cNvSpPr/>
      </dsp:nvSpPr>
      <dsp:spPr>
        <a:xfrm>
          <a:off x="3049389" y="974682"/>
          <a:ext cx="117264" cy="1172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2649"/>
              </a:lnTo>
              <a:lnTo>
                <a:pt x="117264" y="11726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0B7A5-6CBC-6A4D-B8DD-68FBE3678BFF}">
      <dsp:nvSpPr>
        <dsp:cNvPr id="0" name=""/>
        <dsp:cNvSpPr/>
      </dsp:nvSpPr>
      <dsp:spPr>
        <a:xfrm>
          <a:off x="3166654" y="1854169"/>
          <a:ext cx="938119" cy="586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726181"/>
              <a:satOff val="4120"/>
              <a:lumOff val="-274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latin typeface="Calibri Light" panose="020F0302020204030204"/>
            </a:rPr>
            <a:t>Ambulancier</a:t>
          </a:r>
          <a:endParaRPr lang="en-US" sz="1300" b="1" kern="1200" dirty="0">
            <a:latin typeface="Calibri Light" panose="020F0302020204030204"/>
          </a:endParaRPr>
        </a:p>
      </dsp:txBody>
      <dsp:txXfrm>
        <a:off x="3183827" y="1871342"/>
        <a:ext cx="903773" cy="551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D4C4B-1744-4F4A-8A19-9058805A46F3}">
      <dsp:nvSpPr>
        <dsp:cNvPr id="0" name=""/>
        <dsp:cNvSpPr/>
      </dsp:nvSpPr>
      <dsp:spPr>
        <a:xfrm>
          <a:off x="0" y="91850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 panose="020F0502020204030204"/>
              <a:ea typeface="+mn-ea"/>
              <a:cs typeface="+mn-cs"/>
            </a:rPr>
            <a:t>Antalgie</a:t>
          </a:r>
          <a:endParaRPr lang="en-US" sz="2500" kern="1200" err="1">
            <a:latin typeface="Calibri" panose="020F0502020204030204"/>
            <a:ea typeface="+mn-ea"/>
            <a:cs typeface="+mn-cs"/>
          </a:endParaRPr>
        </a:p>
      </dsp:txBody>
      <dsp:txXfrm>
        <a:off x="29271" y="121121"/>
        <a:ext cx="7455095" cy="541083"/>
      </dsp:txXfrm>
    </dsp:sp>
    <dsp:sp modelId="{068204FD-70C4-4E03-9BA1-2DA1C18083BD}">
      <dsp:nvSpPr>
        <dsp:cNvPr id="0" name=""/>
        <dsp:cNvSpPr/>
      </dsp:nvSpPr>
      <dsp:spPr>
        <a:xfrm>
          <a:off x="0" y="763475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 panose="020F0502020204030204"/>
              <a:ea typeface="+mn-ea"/>
              <a:cs typeface="+mn-cs"/>
            </a:rPr>
            <a:t>Hypoglycémie avec troubles de la conscience/coma</a:t>
          </a:r>
          <a:endParaRPr lang="en-US" sz="2500" kern="1200">
            <a:latin typeface="Calibri" panose="020F0502020204030204"/>
            <a:ea typeface="+mn-ea"/>
            <a:cs typeface="+mn-cs"/>
          </a:endParaRPr>
        </a:p>
      </dsp:txBody>
      <dsp:txXfrm>
        <a:off x="29271" y="792746"/>
        <a:ext cx="7455095" cy="541083"/>
      </dsp:txXfrm>
    </dsp:sp>
    <dsp:sp modelId="{2CCEA6C9-2015-42AE-BFA8-ED65630F3C6C}">
      <dsp:nvSpPr>
        <dsp:cNvPr id="0" name=""/>
        <dsp:cNvSpPr/>
      </dsp:nvSpPr>
      <dsp:spPr>
        <a:xfrm>
          <a:off x="0" y="1435100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latin typeface="Calibri" panose="020F0502020204030204"/>
              <a:ea typeface="+mn-ea"/>
              <a:cs typeface="+mn-cs"/>
            </a:rPr>
            <a:t>Toute</a:t>
          </a:r>
          <a:r>
            <a:rPr lang="en-US" sz="2500" b="1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500" b="1" kern="1200" dirty="0" err="1">
              <a:latin typeface="Calibri" panose="020F0502020204030204"/>
              <a:ea typeface="+mn-ea"/>
              <a:cs typeface="+mn-cs"/>
            </a:rPr>
            <a:t>douleur</a:t>
          </a:r>
          <a:r>
            <a:rPr lang="en-US" sz="2500" b="1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500" b="1" kern="1200" dirty="0" err="1">
              <a:latin typeface="Calibri" panose="020F0502020204030204"/>
              <a:ea typeface="+mn-ea"/>
              <a:cs typeface="+mn-cs"/>
            </a:rPr>
            <a:t>thoracique</a:t>
          </a:r>
          <a:r>
            <a:rPr lang="en-US" sz="2500" b="1" kern="1200" dirty="0">
              <a:latin typeface="Calibri" panose="020F0502020204030204"/>
              <a:ea typeface="+mn-ea"/>
              <a:cs typeface="+mn-cs"/>
            </a:rPr>
            <a:t> (SCA)</a:t>
          </a:r>
          <a:endParaRPr lang="en-US" sz="2500" kern="1200" dirty="0">
            <a:latin typeface="Calibri" panose="020F0502020204030204"/>
            <a:ea typeface="+mn-ea"/>
            <a:cs typeface="+mn-cs"/>
          </a:endParaRPr>
        </a:p>
      </dsp:txBody>
      <dsp:txXfrm>
        <a:off x="29271" y="1464371"/>
        <a:ext cx="7455095" cy="541083"/>
      </dsp:txXfrm>
    </dsp:sp>
    <dsp:sp modelId="{2B438A22-F54A-41D8-9F61-A2158235B76B}">
      <dsp:nvSpPr>
        <dsp:cNvPr id="0" name=""/>
        <dsp:cNvSpPr/>
      </dsp:nvSpPr>
      <dsp:spPr>
        <a:xfrm>
          <a:off x="0" y="2106725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/>
              <a:ea typeface="+mn-ea"/>
              <a:cs typeface="+mn-cs"/>
            </a:rPr>
            <a:t>Crise convulsive </a:t>
          </a:r>
          <a:r>
            <a:rPr lang="en-US" sz="2500" b="1" kern="1200" dirty="0" err="1">
              <a:latin typeface="Calibri" panose="020F0502020204030204"/>
              <a:ea typeface="+mn-ea"/>
              <a:cs typeface="+mn-cs"/>
            </a:rPr>
            <a:t>généralisée</a:t>
          </a:r>
          <a:r>
            <a:rPr lang="en-US" sz="2500" b="1" kern="1200" dirty="0">
              <a:latin typeface="Calibri" panose="020F0502020204030204"/>
              <a:ea typeface="+mn-ea"/>
              <a:cs typeface="+mn-cs"/>
            </a:rPr>
            <a:t> </a:t>
          </a:r>
          <a:endParaRPr lang="en-US" sz="2500" kern="1200" dirty="0">
            <a:latin typeface="Calibri" panose="020F0502020204030204"/>
            <a:ea typeface="+mn-ea"/>
            <a:cs typeface="+mn-cs"/>
          </a:endParaRPr>
        </a:p>
      </dsp:txBody>
      <dsp:txXfrm>
        <a:off x="29271" y="2135996"/>
        <a:ext cx="7455095" cy="541083"/>
      </dsp:txXfrm>
    </dsp:sp>
    <dsp:sp modelId="{58AB70F6-A3A7-452A-A124-76EB835FB8BF}">
      <dsp:nvSpPr>
        <dsp:cNvPr id="0" name=""/>
        <dsp:cNvSpPr/>
      </dsp:nvSpPr>
      <dsp:spPr>
        <a:xfrm>
          <a:off x="0" y="2778350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ea typeface="+mn-ea"/>
              <a:cs typeface="+mn-cs"/>
            </a:rPr>
            <a:t>Dyspnée/détresse respiratoire/ pour VNI/EABPCO</a:t>
          </a:r>
          <a:endParaRPr lang="en-US" sz="2500" kern="1200">
            <a:latin typeface="Calibri"/>
            <a:ea typeface="+mn-ea"/>
            <a:cs typeface="+mn-cs"/>
          </a:endParaRPr>
        </a:p>
      </dsp:txBody>
      <dsp:txXfrm>
        <a:off x="29271" y="2807621"/>
        <a:ext cx="7455095" cy="541083"/>
      </dsp:txXfrm>
    </dsp:sp>
    <dsp:sp modelId="{0E70621F-B543-4714-A0C3-BE9979392779}">
      <dsp:nvSpPr>
        <dsp:cNvPr id="0" name=""/>
        <dsp:cNvSpPr/>
      </dsp:nvSpPr>
      <dsp:spPr>
        <a:xfrm>
          <a:off x="0" y="3449975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 panose="020F0502020204030204"/>
              <a:ea typeface="+mn-ea"/>
              <a:cs typeface="+mn-cs"/>
            </a:rPr>
            <a:t>Collapsus hémodynamique/hypotension</a:t>
          </a:r>
          <a:endParaRPr lang="en-US" sz="2500" kern="1200">
            <a:latin typeface="Calibri" panose="020F0502020204030204"/>
            <a:ea typeface="+mn-ea"/>
            <a:cs typeface="+mn-cs"/>
          </a:endParaRPr>
        </a:p>
      </dsp:txBody>
      <dsp:txXfrm>
        <a:off x="29271" y="3479246"/>
        <a:ext cx="7455095" cy="541083"/>
      </dsp:txXfrm>
    </dsp:sp>
    <dsp:sp modelId="{37EE7706-71D2-471D-AF74-2A6ED56AB4F8}">
      <dsp:nvSpPr>
        <dsp:cNvPr id="0" name=""/>
        <dsp:cNvSpPr/>
      </dsp:nvSpPr>
      <dsp:spPr>
        <a:xfrm>
          <a:off x="0" y="4121600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 panose="020F0502020204030204"/>
              <a:ea typeface="+mn-ea"/>
              <a:cs typeface="+mn-cs"/>
            </a:rPr>
            <a:t>Brady/tachy-cardie, arythmie, malaise</a:t>
          </a:r>
          <a:endParaRPr lang="en-US" sz="2500" kern="1200" dirty="0">
            <a:latin typeface="Calibri" panose="020F0502020204030204"/>
            <a:ea typeface="+mn-ea"/>
            <a:cs typeface="+mn-cs"/>
          </a:endParaRPr>
        </a:p>
      </dsp:txBody>
      <dsp:txXfrm>
        <a:off x="29271" y="4150871"/>
        <a:ext cx="7455095" cy="541083"/>
      </dsp:txXfrm>
    </dsp:sp>
    <dsp:sp modelId="{C28C3328-4E26-4243-9160-BC213A1D9CF4}">
      <dsp:nvSpPr>
        <dsp:cNvPr id="0" name=""/>
        <dsp:cNvSpPr/>
      </dsp:nvSpPr>
      <dsp:spPr>
        <a:xfrm>
          <a:off x="0" y="4793225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 panose="020F0502020204030204"/>
              <a:ea typeface="+mn-ea"/>
              <a:cs typeface="+mn-cs"/>
            </a:rPr>
            <a:t>Polytraumatisé grade C</a:t>
          </a:r>
          <a:endParaRPr lang="en-US" sz="2500" kern="1200">
            <a:latin typeface="Calibri" panose="020F0502020204030204"/>
            <a:ea typeface="+mn-ea"/>
            <a:cs typeface="+mn-cs"/>
          </a:endParaRPr>
        </a:p>
      </dsp:txBody>
      <dsp:txXfrm>
        <a:off x="29271" y="4822496"/>
        <a:ext cx="7455095" cy="541083"/>
      </dsp:txXfrm>
    </dsp:sp>
    <dsp:sp modelId="{B5C6B425-465C-46D0-8A85-C3403D72DBC7}">
      <dsp:nvSpPr>
        <dsp:cNvPr id="0" name=""/>
        <dsp:cNvSpPr/>
      </dsp:nvSpPr>
      <dsp:spPr>
        <a:xfrm>
          <a:off x="0" y="5464850"/>
          <a:ext cx="7513637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 panose="020F0502020204030204"/>
              <a:ea typeface="+mn-ea"/>
              <a:cs typeface="+mn-cs"/>
            </a:rPr>
            <a:t>Anaphylaxie sans choc</a:t>
          </a:r>
          <a:endParaRPr lang="en-US" sz="2500" kern="1200">
            <a:latin typeface="Calibri" panose="020F0502020204030204"/>
            <a:ea typeface="+mn-ea"/>
            <a:cs typeface="+mn-cs"/>
          </a:endParaRPr>
        </a:p>
      </dsp:txBody>
      <dsp:txXfrm>
        <a:off x="29271" y="5494121"/>
        <a:ext cx="7455095" cy="541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66393-0DEB-44D4-A810-F136928CAC43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6321E-9C29-46BA-A849-F9D1028CE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43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07B32-F875-4173-9579-7206982F5351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B67C5-D593-4C42-A659-CBD5F36ACD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6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Rechercher : activité </a:t>
            </a:r>
            <a:r>
              <a:rPr lang="fr-FR" b="1" dirty="0"/>
              <a:t>transversale</a:t>
            </a:r>
            <a:r>
              <a:rPr lang="fr-FR" dirty="0"/>
              <a:t> qui nourrit et améliore les trois autres maillons en permanence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B67C5-D593-4C42-A659-CBD5F36ACD3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0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Aptos"/>
                <a:ea typeface="Calibri"/>
                <a:cs typeface="Calibri"/>
              </a:rPr>
              <a:t>1 </a:t>
            </a:r>
            <a:r>
              <a:rPr lang="en-US" sz="2000" dirty="0" err="1">
                <a:latin typeface="Aptos"/>
                <a:ea typeface="Calibri"/>
                <a:cs typeface="Calibri"/>
              </a:rPr>
              <a:t>ligne</a:t>
            </a:r>
            <a:r>
              <a:rPr lang="en-US" sz="2000" dirty="0">
                <a:latin typeface="Aptos"/>
                <a:ea typeface="Calibri"/>
                <a:cs typeface="Calibri"/>
              </a:rPr>
              <a:t> IPA pour un départ </a:t>
            </a:r>
            <a:r>
              <a:rPr lang="en-US" sz="2000" dirty="0" err="1">
                <a:latin typeface="Aptos"/>
                <a:ea typeface="Calibri"/>
                <a:cs typeface="Calibri"/>
              </a:rPr>
              <a:t>primaire</a:t>
            </a:r>
            <a:r>
              <a:rPr lang="en-US" sz="2000" dirty="0">
                <a:latin typeface="Aptos"/>
                <a:ea typeface="Calibri"/>
                <a:cs typeface="Calibri"/>
              </a:rPr>
              <a:t> (5 </a:t>
            </a:r>
            <a:r>
              <a:rPr lang="en-US" sz="2000" dirty="0" err="1">
                <a:latin typeface="Aptos"/>
                <a:ea typeface="Calibri"/>
                <a:cs typeface="Calibri"/>
              </a:rPr>
              <a:t>jours</a:t>
            </a:r>
            <a:r>
              <a:rPr lang="en-US" sz="2000" dirty="0">
                <a:latin typeface="Aptos"/>
                <a:ea typeface="Calibri"/>
                <a:cs typeface="Calibri"/>
              </a:rPr>
              <a:t>/7)</a:t>
            </a:r>
          </a:p>
          <a:p>
            <a:pPr marL="0" indent="0">
              <a:buNone/>
            </a:pPr>
            <a:r>
              <a:rPr lang="en-US" sz="2000" dirty="0">
                <a:latin typeface="Aptos"/>
                <a:ea typeface="Calibri"/>
                <a:cs typeface="Calibri"/>
              </a:rPr>
              <a:t>2 </a:t>
            </a:r>
            <a:r>
              <a:rPr lang="en-US" sz="2000" dirty="0" err="1">
                <a:latin typeface="Aptos"/>
                <a:ea typeface="Calibri"/>
                <a:cs typeface="Calibri"/>
              </a:rPr>
              <a:t>lignes</a:t>
            </a:r>
            <a:r>
              <a:rPr lang="en-US" sz="2000" dirty="0">
                <a:latin typeface="Aptos"/>
                <a:ea typeface="Calibri"/>
                <a:cs typeface="Calibri"/>
              </a:rPr>
              <a:t> pour les </a:t>
            </a:r>
            <a:r>
              <a:rPr lang="en-US" sz="2000" dirty="0" err="1">
                <a:latin typeface="Aptos"/>
                <a:ea typeface="Calibri"/>
                <a:cs typeface="Calibri"/>
              </a:rPr>
              <a:t>médecins</a:t>
            </a:r>
            <a:r>
              <a:rPr lang="en-US" sz="2000" dirty="0">
                <a:latin typeface="Aptos"/>
                <a:ea typeface="Calibri"/>
                <a:cs typeface="Calibri"/>
              </a:rPr>
              <a:t> </a:t>
            </a:r>
          </a:p>
          <a:p>
            <a:pPr marL="457200" lvl="1" indent="0">
              <a:buNone/>
            </a:pPr>
            <a:r>
              <a:rPr lang="en-US" sz="1800" dirty="0">
                <a:latin typeface="Aptos"/>
                <a:ea typeface="Calibri"/>
                <a:cs typeface="Calibri"/>
              </a:rPr>
              <a:t>Départ </a:t>
            </a:r>
            <a:r>
              <a:rPr lang="en-US" sz="1800" dirty="0" err="1">
                <a:latin typeface="Aptos"/>
                <a:ea typeface="Calibri"/>
                <a:cs typeface="Calibri"/>
              </a:rPr>
              <a:t>primaire</a:t>
            </a:r>
            <a:endParaRPr lang="en-US" sz="1800" dirty="0">
              <a:latin typeface="Aptos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1800" dirty="0" err="1">
                <a:latin typeface="Aptos"/>
                <a:ea typeface="Calibri"/>
                <a:cs typeface="Calibri"/>
              </a:rPr>
              <a:t>Transfert</a:t>
            </a:r>
            <a:r>
              <a:rPr lang="en-US" sz="1800" dirty="0">
                <a:latin typeface="Aptos"/>
                <a:ea typeface="Calibri"/>
                <a:cs typeface="Calibri"/>
              </a:rPr>
              <a:t> </a:t>
            </a:r>
            <a:r>
              <a:rPr lang="en-US" sz="1800" dirty="0" err="1">
                <a:latin typeface="Aptos"/>
                <a:ea typeface="Calibri"/>
                <a:cs typeface="Calibri"/>
              </a:rPr>
              <a:t>secondaire</a:t>
            </a:r>
            <a:endParaRPr lang="en-US" sz="1800" dirty="0">
              <a:latin typeface="Aptos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1800" dirty="0" err="1">
                <a:latin typeface="Aptos"/>
                <a:ea typeface="Calibri"/>
                <a:cs typeface="Calibri"/>
              </a:rPr>
              <a:t>HéliSMUR</a:t>
            </a:r>
            <a:endParaRPr lang="en-US" sz="1800" dirty="0">
              <a:latin typeface="Apto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B4459-17FE-B34D-A49B-18EE7BF675B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51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1300"/>
            <a:ext cx="5485200" cy="21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67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4212300"/>
            <a:ext cx="548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40AE57-0B86-4A9C-BAFA-88BE19130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17" y="164488"/>
            <a:ext cx="2123151" cy="10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1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27037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960000" y="7864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950900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2"/>
          </p:nvPr>
        </p:nvSpPr>
        <p:spPr>
          <a:xfrm>
            <a:off x="4526379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3"/>
          </p:nvPr>
        </p:nvSpPr>
        <p:spPr>
          <a:xfrm>
            <a:off x="2738644" y="5446645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4"/>
          </p:nvPr>
        </p:nvSpPr>
        <p:spPr>
          <a:xfrm>
            <a:off x="6314224" y="5446645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5"/>
          </p:nvPr>
        </p:nvSpPr>
        <p:spPr>
          <a:xfrm>
            <a:off x="8101835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6" hasCustomPrompt="1"/>
          </p:nvPr>
        </p:nvSpPr>
        <p:spPr>
          <a:xfrm>
            <a:off x="1707455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7" hasCustomPrompt="1"/>
          </p:nvPr>
        </p:nvSpPr>
        <p:spPr>
          <a:xfrm>
            <a:off x="3495199" y="4028960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8" hasCustomPrompt="1"/>
          </p:nvPr>
        </p:nvSpPr>
        <p:spPr>
          <a:xfrm>
            <a:off x="5282933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9" hasCustomPrompt="1"/>
          </p:nvPr>
        </p:nvSpPr>
        <p:spPr>
          <a:xfrm>
            <a:off x="7070779" y="4028960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3" hasCustomPrompt="1"/>
          </p:nvPr>
        </p:nvSpPr>
        <p:spPr>
          <a:xfrm>
            <a:off x="8858390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4"/>
          </p:nvPr>
        </p:nvSpPr>
        <p:spPr>
          <a:xfrm>
            <a:off x="950900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5"/>
          </p:nvPr>
        </p:nvSpPr>
        <p:spPr>
          <a:xfrm>
            <a:off x="4526379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6"/>
          </p:nvPr>
        </p:nvSpPr>
        <p:spPr>
          <a:xfrm>
            <a:off x="8101835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7"/>
          </p:nvPr>
        </p:nvSpPr>
        <p:spPr>
          <a:xfrm>
            <a:off x="2738644" y="4650248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8"/>
          </p:nvPr>
        </p:nvSpPr>
        <p:spPr>
          <a:xfrm>
            <a:off x="6314224" y="4650248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05645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950967" y="5024000"/>
            <a:ext cx="58220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950967" y="1226800"/>
            <a:ext cx="5822000" cy="3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151056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960000" y="7736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10166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960000" y="816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05043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270400" y="1539584"/>
            <a:ext cx="4970800" cy="21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"/>
          </p:nvPr>
        </p:nvSpPr>
        <p:spPr>
          <a:xfrm>
            <a:off x="6270400" y="3695217"/>
            <a:ext cx="4970800" cy="1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44" name="Google Shape;144;p18"/>
          <p:cNvSpPr>
            <a:spLocks noGrp="1"/>
          </p:cNvSpPr>
          <p:nvPr>
            <p:ph type="pic" idx="2"/>
          </p:nvPr>
        </p:nvSpPr>
        <p:spPr>
          <a:xfrm>
            <a:off x="950967" y="996000"/>
            <a:ext cx="4252000" cy="486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764044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960000" y="88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6497325" y="4087867"/>
            <a:ext cx="37824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2"/>
          </p:nvPr>
        </p:nvSpPr>
        <p:spPr>
          <a:xfrm>
            <a:off x="1912267" y="4087867"/>
            <a:ext cx="37824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3"/>
          </p:nvPr>
        </p:nvSpPr>
        <p:spPr>
          <a:xfrm>
            <a:off x="1912267" y="3438100"/>
            <a:ext cx="3782400" cy="6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4"/>
          </p:nvPr>
        </p:nvSpPr>
        <p:spPr>
          <a:xfrm>
            <a:off x="6497339" y="3438100"/>
            <a:ext cx="3782400" cy="6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692269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rgbClr val="EFF7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960000" y="86768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6324305" y="2426700"/>
            <a:ext cx="4764400" cy="26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2"/>
          </p:nvPr>
        </p:nvSpPr>
        <p:spPr>
          <a:xfrm>
            <a:off x="1103300" y="2426700"/>
            <a:ext cx="4764400" cy="26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48508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960000" y="81601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96" name="Google Shape;196;p25"/>
          <p:cNvSpPr txBox="1">
            <a:spLocks noGrp="1"/>
          </p:cNvSpPr>
          <p:nvPr>
            <p:ph type="subTitle" idx="1"/>
          </p:nvPr>
        </p:nvSpPr>
        <p:spPr>
          <a:xfrm>
            <a:off x="1700833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2"/>
          </p:nvPr>
        </p:nvSpPr>
        <p:spPr>
          <a:xfrm>
            <a:off x="4766432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8" name="Google Shape;198;p25"/>
          <p:cNvSpPr txBox="1">
            <a:spLocks noGrp="1"/>
          </p:cNvSpPr>
          <p:nvPr>
            <p:ph type="subTitle" idx="3"/>
          </p:nvPr>
        </p:nvSpPr>
        <p:spPr>
          <a:xfrm>
            <a:off x="7832037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9" name="Google Shape;199;p25"/>
          <p:cNvSpPr txBox="1">
            <a:spLocks noGrp="1"/>
          </p:cNvSpPr>
          <p:nvPr>
            <p:ph type="subTitle" idx="4"/>
          </p:nvPr>
        </p:nvSpPr>
        <p:spPr>
          <a:xfrm>
            <a:off x="1700833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5"/>
          </p:nvPr>
        </p:nvSpPr>
        <p:spPr>
          <a:xfrm>
            <a:off x="4766436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6"/>
          </p:nvPr>
        </p:nvSpPr>
        <p:spPr>
          <a:xfrm>
            <a:off x="7832048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3426713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5393100" y="784561"/>
            <a:ext cx="58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0" name="Google Shape;210;p26"/>
          <p:cNvSpPr txBox="1">
            <a:spLocks noGrp="1"/>
          </p:cNvSpPr>
          <p:nvPr>
            <p:ph type="subTitle" idx="1"/>
          </p:nvPr>
        </p:nvSpPr>
        <p:spPr>
          <a:xfrm>
            <a:off x="5393116" y="31828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1" name="Google Shape;211;p26"/>
          <p:cNvSpPr txBox="1">
            <a:spLocks noGrp="1"/>
          </p:cNvSpPr>
          <p:nvPr>
            <p:ph type="subTitle" idx="2"/>
          </p:nvPr>
        </p:nvSpPr>
        <p:spPr>
          <a:xfrm>
            <a:off x="8482416" y="31828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3"/>
          </p:nvPr>
        </p:nvSpPr>
        <p:spPr>
          <a:xfrm>
            <a:off x="5393116" y="50685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3" name="Google Shape;213;p26"/>
          <p:cNvSpPr txBox="1">
            <a:spLocks noGrp="1"/>
          </p:cNvSpPr>
          <p:nvPr>
            <p:ph type="subTitle" idx="4"/>
          </p:nvPr>
        </p:nvSpPr>
        <p:spPr>
          <a:xfrm>
            <a:off x="8482416" y="50685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5"/>
          </p:nvPr>
        </p:nvSpPr>
        <p:spPr>
          <a:xfrm>
            <a:off x="5393100" y="26846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6"/>
          </p:nvPr>
        </p:nvSpPr>
        <p:spPr>
          <a:xfrm>
            <a:off x="5393100" y="45705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7"/>
          </p:nvPr>
        </p:nvSpPr>
        <p:spPr>
          <a:xfrm>
            <a:off x="8482396" y="26846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8"/>
          </p:nvPr>
        </p:nvSpPr>
        <p:spPr>
          <a:xfrm>
            <a:off x="8482396" y="45705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294855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095100" y="3231300"/>
            <a:ext cx="6146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500124" y="1332768"/>
            <a:ext cx="2740977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rgbClr val="4D92CE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xx</a:t>
            </a:r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095100" y="4286035"/>
            <a:ext cx="61460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933746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960000" y="794196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"/>
          </p:nvPr>
        </p:nvSpPr>
        <p:spPr>
          <a:xfrm>
            <a:off x="14284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subTitle" idx="2"/>
          </p:nvPr>
        </p:nvSpPr>
        <p:spPr>
          <a:xfrm>
            <a:off x="47772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4" name="Google Shape;224;p27"/>
          <p:cNvSpPr txBox="1">
            <a:spLocks noGrp="1"/>
          </p:cNvSpPr>
          <p:nvPr>
            <p:ph type="subTitle" idx="3"/>
          </p:nvPr>
        </p:nvSpPr>
        <p:spPr>
          <a:xfrm>
            <a:off x="14284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4"/>
          </p:nvPr>
        </p:nvSpPr>
        <p:spPr>
          <a:xfrm>
            <a:off x="47772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5"/>
          </p:nvPr>
        </p:nvSpPr>
        <p:spPr>
          <a:xfrm>
            <a:off x="81260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6"/>
          </p:nvPr>
        </p:nvSpPr>
        <p:spPr>
          <a:xfrm>
            <a:off x="81260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7"/>
          </p:nvPr>
        </p:nvSpPr>
        <p:spPr>
          <a:xfrm>
            <a:off x="1428403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8"/>
          </p:nvPr>
        </p:nvSpPr>
        <p:spPr>
          <a:xfrm>
            <a:off x="4777200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9"/>
          </p:nvPr>
        </p:nvSpPr>
        <p:spPr>
          <a:xfrm>
            <a:off x="8125997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13"/>
          </p:nvPr>
        </p:nvSpPr>
        <p:spPr>
          <a:xfrm>
            <a:off x="1428403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2" name="Google Shape;232;p27"/>
          <p:cNvSpPr txBox="1">
            <a:spLocks noGrp="1"/>
          </p:cNvSpPr>
          <p:nvPr>
            <p:ph type="subTitle" idx="14"/>
          </p:nvPr>
        </p:nvSpPr>
        <p:spPr>
          <a:xfrm>
            <a:off x="4777200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5"/>
          </p:nvPr>
        </p:nvSpPr>
        <p:spPr>
          <a:xfrm>
            <a:off x="8125997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509492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 hasCustomPrompt="1"/>
          </p:nvPr>
        </p:nvSpPr>
        <p:spPr>
          <a:xfrm>
            <a:off x="950967" y="1176253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1"/>
          </p:nvPr>
        </p:nvSpPr>
        <p:spPr>
          <a:xfrm>
            <a:off x="950967" y="2073576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42" name="Google Shape;242;p28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3042403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rgbClr val="4D92CE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3"/>
          </p:nvPr>
        </p:nvSpPr>
        <p:spPr>
          <a:xfrm>
            <a:off x="950967" y="3939753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44" name="Google Shape;244;p28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908519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5"/>
          </p:nvPr>
        </p:nvSpPr>
        <p:spPr>
          <a:xfrm>
            <a:off x="950967" y="5805884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770860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794591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44159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681653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80118" y="376478"/>
            <a:ext cx="8870518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400" b="1">
                <a:solidFill>
                  <a:schemeClr val="accent2"/>
                </a:solidFill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17;p4"/>
          <p:cNvSpPr txBox="1">
            <a:spLocks noGrp="1"/>
          </p:cNvSpPr>
          <p:nvPr>
            <p:ph type="body" idx="1"/>
          </p:nvPr>
        </p:nvSpPr>
        <p:spPr>
          <a:xfrm>
            <a:off x="480118" y="1919047"/>
            <a:ext cx="8870518" cy="4159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tx2"/>
                </a:solidFill>
                <a:latin typeface="+mn-lt"/>
              </a:defRPr>
            </a:lvl1pPr>
            <a:lvl2pPr marL="914400" lvl="1" indent="-317500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200">
                <a:solidFill>
                  <a:schemeClr val="tx1"/>
                </a:solidFill>
              </a:defRPr>
            </a:lvl2pPr>
            <a:lvl3pPr marL="1371600" lvl="2" indent="-317500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–"/>
              <a:defRPr sz="1100">
                <a:solidFill>
                  <a:schemeClr val="tx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968500" lvl="4" indent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17" y="164488"/>
            <a:ext cx="2123151" cy="10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97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797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955700" y="681200"/>
            <a:ext cx="10280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942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8372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6740373" y="5375061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2110917" y="5375061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6740373" y="4914667"/>
            <a:ext cx="3340800" cy="6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110917" y="4914667"/>
            <a:ext cx="3340800" cy="6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038368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960000" y="84235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558718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960000" y="847276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960000" y="2335600"/>
            <a:ext cx="5495600" cy="2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latin typeface="Praktika Medium Condensed" panose="00000606000000000000" pitchFamily="50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5078759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358000" y="2021600"/>
            <a:ext cx="7476000" cy="2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latin typeface="Praktika ExtraBold Italic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055096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1499810" y="3429000"/>
            <a:ext cx="9192381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8666"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2847400" y="4977587"/>
            <a:ext cx="64972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327480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960000" y="4594000"/>
            <a:ext cx="4822400" cy="15224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5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642982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36067"/>
            <a:ext cx="8768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1"/>
          </p:nvPr>
        </p:nvSpPr>
        <p:spPr>
          <a:xfrm>
            <a:off x="1712000" y="3794333"/>
            <a:ext cx="8768000" cy="5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06913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7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3BA7-CB9E-E385-3B77-4DE54A3A6B09}"/>
              </a:ext>
            </a:extLst>
          </p:cNvPr>
          <p:cNvSpPr/>
          <p:nvPr/>
        </p:nvSpPr>
        <p:spPr>
          <a:xfrm>
            <a:off x="-33" y="652963"/>
            <a:ext cx="12192000" cy="609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67953A-481C-B2C8-B207-4000594616DA}"/>
              </a:ext>
            </a:extLst>
          </p:cNvPr>
          <p:cNvSpPr/>
          <p:nvPr/>
        </p:nvSpPr>
        <p:spPr>
          <a:xfrm>
            <a:off x="0" y="1"/>
            <a:ext cx="12192000" cy="681564"/>
          </a:xfrm>
          <a:prstGeom prst="rect">
            <a:avLst/>
          </a:prstGeom>
          <a:solidFill>
            <a:srgbClr val="4D9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E5E8830-5D56-41C7-E1D2-BC55E5DF13B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84984" y="6308933"/>
            <a:ext cx="1148992" cy="450164"/>
          </a:xfrm>
          <a:prstGeom prst="rect">
            <a:avLst/>
          </a:prstGeom>
        </p:spPr>
      </p:pic>
      <p:sp>
        <p:nvSpPr>
          <p:cNvPr id="13" name="Espace réservé du titre 12">
            <a:extLst>
              <a:ext uri="{FF2B5EF4-FFF2-40B4-BE49-F238E27FC236}">
                <a16:creationId xmlns:a16="http://schemas.microsoft.com/office/drawing/2014/main" id="{A7EC4FC6-ADF4-39E4-E8CF-EA3DB15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67" y="766167"/>
            <a:ext cx="10290000" cy="698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4D61241-E8FA-C77C-0B1F-65A6BBDF4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967" y="1532334"/>
            <a:ext cx="10290067" cy="464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86FFD4-EF6C-5F04-AB33-3CF5DE14DA7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742973" y="84602"/>
            <a:ext cx="1091003" cy="4475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20D546-CB99-A90C-5F77-A2D3C99988EC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615104" y="69772"/>
            <a:ext cx="3343005" cy="5459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300564-161C-AD51-C7D0-C51E5B78A3F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128218" y="8586"/>
            <a:ext cx="563967" cy="6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73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20" r:id="rId25"/>
    <p:sldLayoutId id="2147483660" r:id="rId26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fr-FR" sz="3200" b="0" i="0" u="none" strike="noStrike" cap="none" dirty="0" smtClean="0">
          <a:solidFill>
            <a:schemeClr val="tx1"/>
          </a:solidFill>
          <a:latin typeface="+mj-lt"/>
          <a:ea typeface="Praktika ExtraBold Italic" panose="00000900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 dirty="0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298" name="Google Shape;298;p34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6008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Praktika Medium Condensed" panose="00000606000000000000" pitchFamily="50" charset="0"/>
          <a:ea typeface="Praktika Medium Condensed" panose="00000606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94C2A3E-FBFD-470F-9A3E-6C4096AD027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13338" y="2743200"/>
            <a:ext cx="7078662" cy="858838"/>
          </a:xfrm>
        </p:spPr>
        <p:txBody>
          <a:bodyPr>
            <a:normAutofit fontScale="90000"/>
          </a:bodyPr>
          <a:lstStyle/>
          <a:p>
            <a:r>
              <a:rPr lang="fr-FR" sz="5400" dirty="0">
                <a:ea typeface="Calibri"/>
                <a:cs typeface="Calibri"/>
              </a:rPr>
              <a:t>IPA mention Urgences</a:t>
            </a:r>
            <a:endParaRPr lang="fr-FR" sz="5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2E68C3-5431-4812-89B9-68543D14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516" y="621792"/>
            <a:ext cx="5928556" cy="561441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9F09394-8FC3-7DE7-1EDA-DE76E9BCD434}"/>
              </a:ext>
            </a:extLst>
          </p:cNvPr>
          <p:cNvSpPr txBox="1">
            <a:spLocks/>
          </p:cNvSpPr>
          <p:nvPr/>
        </p:nvSpPr>
        <p:spPr>
          <a:xfrm>
            <a:off x="5117996" y="3703472"/>
            <a:ext cx="7077456" cy="85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2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4800" dirty="0">
                <a:ea typeface="Calibri"/>
                <a:cs typeface="Calibri"/>
              </a:rPr>
              <a:t>Comment ça marche ?</a:t>
            </a:r>
            <a:endParaRPr lang="fr-FR" sz="4800" dirty="0">
              <a:ea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165708-A865-4515-99CF-D97CA985E828}"/>
              </a:ext>
            </a:extLst>
          </p:cNvPr>
          <p:cNvSpPr txBox="1"/>
          <p:nvPr/>
        </p:nvSpPr>
        <p:spPr>
          <a:xfrm>
            <a:off x="6591300" y="4657513"/>
            <a:ext cx="4772025" cy="69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</a:rPr>
              <a:t>Romain JACQUOT – IPAU – NANCY </a:t>
            </a:r>
          </a:p>
          <a:p>
            <a:pPr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</a:rPr>
              <a:t>PN DUVIC – IPAU - NANCY</a:t>
            </a:r>
          </a:p>
        </p:txBody>
      </p:sp>
    </p:spTree>
    <p:extLst>
      <p:ext uri="{BB962C8B-B14F-4D97-AF65-F5344CB8AC3E}">
        <p14:creationId xmlns:p14="http://schemas.microsoft.com/office/powerpoint/2010/main" val="281687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Diagram 61">
            <a:extLst>
              <a:ext uri="{FF2B5EF4-FFF2-40B4-BE49-F238E27FC236}">
                <a16:creationId xmlns:a16="http://schemas.microsoft.com/office/drawing/2014/main" id="{CACD09D4-FF81-6725-04E2-46B5DF1AF1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77039"/>
              </p:ext>
            </p:extLst>
          </p:nvPr>
        </p:nvGraphicFramePr>
        <p:xfrm>
          <a:off x="850337" y="534552"/>
          <a:ext cx="10741306" cy="617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D47E5AC3-9544-BC52-62E9-8ECA5C545276}"/>
              </a:ext>
            </a:extLst>
          </p:cNvPr>
          <p:cNvSpPr txBox="1"/>
          <p:nvPr/>
        </p:nvSpPr>
        <p:spPr>
          <a:xfrm>
            <a:off x="0" y="773742"/>
            <a:ext cx="4507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+mj-lt"/>
                <a:cs typeface="Segoe UI" panose="020B0502040204020203" pitchFamily="34" charset="0"/>
              </a:rPr>
              <a:t>Etapes dans la prise en charge d’un patient par un IPA aux urgences</a:t>
            </a:r>
          </a:p>
        </p:txBody>
      </p:sp>
    </p:spTree>
    <p:extLst>
      <p:ext uri="{BB962C8B-B14F-4D97-AF65-F5344CB8AC3E}">
        <p14:creationId xmlns:p14="http://schemas.microsoft.com/office/powerpoint/2010/main" val="135811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43 0.00047 0.00898 0.00139 0.01354 0.00185 C 0.03945 0.00324 0.06562 0.00209 0.09167 0.00556 C 0.10351 0.00695 0.11523 0.01227 0.12708 0.01667 C 0.14088 0.02153 0.15495 0.02547 0.16875 0.03148 C 0.18333 0.0375 0.19792 0.04306 0.2125 0.05 L 0.26042 0.07223 L 0.28437 0.08334 C 0.33021 0.10417 0.28112 0.08033 0.32396 0.10371 C 0.33008 0.10695 0.33633 0.10996 0.34271 0.11297 C 0.34857 0.11551 0.35456 0.11713 0.36042 0.12037 C 0.36979 0.12523 0.37917 0.13125 0.38854 0.13704 C 0.39232 0.13935 0.39596 0.14236 0.4 0.14445 C 0.40234 0.1456 0.40482 0.14676 0.40729 0.14815 C 0.41042 0.14977 0.41667 0.15371 0.41667 0.15371 C 0.40976 0.15602 0.40716 0.15741 0.39896 0.15741 C 0.39531 0.15741 0.38307 0.15533 0.37812 0.15371 C 0.37526 0.15255 0.37226 0.15209 0.36979 0.15 C 0.36836 0.14861 0.36706 0.14699 0.36562 0.1463 C 0.36354 0.14514 0.36146 0.14491 0.35937 0.14445 C 0.35078 0.13426 0.36432 0.14977 0.34583 0.13334 C 0.31562 0.10648 0.34713 0.13357 0.325 0.11667 C 0.32278 0.11482 0.32083 0.11273 0.31875 0.11111 C 0.31627 0.10903 0.3138 0.10764 0.31146 0.10556 C 0.30963 0.10394 0.30794 0.10139 0.30625 0.1 C 0.30456 0.09838 0.3026 0.09769 0.30104 0.0963 C 0.28828 0.08357 0.30599 0.09723 0.29167 0.08704 L 0.28542 0.07593 C 0.28437 0.07408 0.28307 0.07246 0.28229 0.07037 C 0.2789 0.06135 0.28099 0.06644 0.27604 0.05556 C 0.27461 0.04838 0.2737 0.04398 0.27292 0.03704 C 0.27239 0.03334 0.27213 0.02963 0.27187 0.02593 C 0.27213 0.00301 0.27226 -0.0199 0.27292 -0.04259 C 0.27305 -0.04907 0.27461 -0.05185 0.27604 -0.0574 C 0.27643 -0.05926 0.27656 -0.06134 0.27708 -0.06296 C 0.27825 -0.06805 0.28021 -0.07268 0.28125 -0.07777 C 0.28151 -0.07963 0.28164 -0.08171 0.28229 -0.08333 C 0.28359 -0.08773 0.28841 -0.1 0.29062 -0.1037 C 0.2914 -0.10532 0.29284 -0.10602 0.29375 -0.1074 C 0.29531 -0.11041 0.29622 -0.11389 0.29792 -0.11666 C 0.2987 -0.11828 0.3 -0.11898 0.30104 -0.12037 C 0.30976 -0.13402 0.30104 -0.12315 0.30833 -0.13148 C 0.31419 -0.14722 0.30443 -0.12291 0.31667 -0.14444 C 0.32148 -0.15324 0.31849 -0.14861 0.32604 -0.1574 C 0.32708 -0.15879 0.32786 -0.16041 0.32917 -0.16111 C 0.33021 -0.1618 0.33125 -0.16227 0.33229 -0.16296 C 0.34036 -0.17037 0.33463 -0.16643 0.34167 -0.17407 C 0.34362 -0.17639 0.34648 -0.1787 0.34896 -0.17963 C 0.35065 -0.18055 0.35234 -0.18078 0.35417 -0.18148 C 0.35521 -0.18217 0.35729 -0.18541 0.35729 -0.18333 C 0.35729 -0.18125 0.35508 -0.18102 0.35417 -0.17963 C 0.35195 -0.17685 0.35 -0.17338 0.34792 -0.17037 C 0.34518 -0.16666 0.34232 -0.16319 0.33958 -0.15926 C 0.33776 -0.15694 0.33633 -0.1537 0.33437 -0.15185 C 0.33021 -0.14815 0.32604 -0.14421 0.32187 -0.14074 C 0.31693 -0.13703 0.31237 -0.1324 0.30729 -0.12963 C 0.30234 -0.12731 0.29765 -0.12361 0.29271 -0.12222 L 0.27812 -0.11852 C 0.27083 -0.11921 0.26341 -0.11898 0.25625 -0.12037 C 0.25417 -0.12083 0.24909 -0.12777 0.24792 -0.12963 C 0.24531 -0.13379 0.24206 -0.13727 0.24062 -0.14259 C 0.23984 -0.14514 0.23906 -0.14768 0.23854 -0.15 C 0.23737 -0.15486 0.23724 -0.15787 0.23646 -0.16296 C 0.23333 -0.18148 0.23502 -0.1669 0.23333 -0.18518 C 0.23294 -0.19815 0.23268 -0.21134 0.23229 -0.22407 C 0.23203 -0.23102 0.23125 -0.24444 0.23125 -0.24444 L 0.23125 -0.24444 C 0.23151 -0.28333 0.23125 -0.32245 0.23229 -0.36111 C 0.23229 -0.3662 0.23372 -0.37106 0.23437 -0.37592 C 0.23463 -0.37916 0.23489 -0.38217 0.23542 -0.38518 C 0.23724 -0.40023 0.2362 -0.39583 0.23854 -0.4037 L 0.23854 -0.4037 C 0.23203 -0.38333 0.23528 -0.39236 0.22917 -0.37592 C 0.22838 -0.37407 0.22773 -0.37222 0.22708 -0.37037 C 0.22591 -0.36805 0.22278 -0.36088 0.22187 -0.3574 C 0.22031 -0.35277 0.2194 -0.34722 0.21771 -0.34259 C 0.21693 -0.34074 0.21614 -0.33912 0.21562 -0.33703 C 0.2151 -0.33541 0.21497 -0.33333 0.21458 -0.33148 C 0.21393 -0.32963 0.21302 -0.32801 0.2125 -0.32592 C 0.21172 -0.32361 0.2112 -0.32083 0.21042 -0.31852 C 0.2095 -0.31643 0.20807 -0.31527 0.20729 -0.31296 C 0.20638 -0.31088 0.20599 -0.3081 0.20521 -0.30555 C 0.2039 -0.30185 0.20234 -0.29815 0.20104 -0.29444 C 0.20026 -0.29259 0.19948 -0.29097 0.19896 -0.28889 C 0.19818 -0.28657 0.19739 -0.28402 0.19687 -0.28148 C 0.19427 -0.27129 0.19765 -0.28102 0.19375 -0.26852 C 0.19036 -0.2581 0.19271 -0.26828 0.18958 -0.25555 C 0.1888 -0.25254 0.18828 -0.2493 0.1875 -0.24629 C 0.18659 -0.24375 0.18515 -0.24166 0.18437 -0.23889 C 0.18268 -0.23426 0.18203 -0.2287 0.18021 -0.22407 C 0.17917 -0.22176 0.17786 -0.21944 0.17708 -0.21666 C 0.17539 -0.21203 0.17474 -0.20648 0.17292 -0.20185 C 0.17187 -0.19953 0.1707 -0.19722 0.16979 -0.19444 C 0.16888 -0.19213 0.16836 -0.18958 0.16771 -0.18703 C 0.16706 -0.18518 0.16614 -0.18356 0.16562 -0.18148 C 0.16484 -0.17916 0.16432 -0.17662 0.16354 -0.17407 C 0.1625 -0.17152 0.16133 -0.16944 0.16042 -0.16666 C 0.15651 -0.15578 0.16028 -0.1625 0.15521 -0.15185 C 0.1539 -0.1493 0.15221 -0.14722 0.15104 -0.14444 C 0.14987 -0.14213 0.14909 -0.13935 0.14792 -0.13703 C 0.14661 -0.13495 0.14492 -0.13356 0.14375 -0.13148 C 0.14114 -0.12754 0.1388 -0.12291 0.13646 -0.11852 L 0.13333 -0.11296 C 0.13229 -0.11111 0.13138 -0.10902 0.13021 -0.1074 C 0.12877 -0.10555 0.12734 -0.10393 0.12604 -0.10185 C 0.12487 -0.10023 0.12396 -0.09815 0.12292 -0.09629 C 0.12018 -0.09259 0.11745 -0.08865 0.11458 -0.08518 C 0.11354 -0.08402 0.11237 -0.0831 0.11146 -0.08148 C 0.10495 -0.07199 0.11185 -0.07963 0.10417 -0.07037 C 0.10247 -0.06852 0.10065 -0.0669 0.09896 -0.06481 C 0.09466 -0.06018 0.09075 -0.05463 0.08646 -0.05 C 0.08398 -0.04768 0.08151 -0.04537 0.07917 -0.04259 C 0.07487 -0.03796 0.07083 -0.03287 0.06667 -0.02777 C 0.06458 -0.02546 0.06263 -0.02245 0.06042 -0.02037 C 0.05833 -0.01852 0.05612 -0.0169 0.05417 -0.01481 C 0.05234 -0.01319 0.05065 -0.01088 0.04896 -0.00926 C 0.04726 -0.00787 0.04531 -0.00717 0.04375 -0.00555 C 0.04193 -0.00416 0.04023 -0.00162 0.03854 0 C 0.03685 0.00139 0.03502 0.00232 0.03333 0.00371 C 0.02838 0.00741 0.02721 0.01042 0.02083 0.01111 C -0.00495 0.01297 0.00325 0.00625 -0.00625 0.01482 L -0.00625 0.01297 C 0.00117 -0.00046 -0.00104 0.00209 0 0 Z " pathEditMode="relative" ptsTypes="AAAAAAAAAAAAAAAAAAAAAAAAAAAAAAAAAAAAAAAAAAAAAAAAAAAAAAAAAAAAAAAAAAAAAAAAAAAAAAAAAAAAAAAAAAAAAAAAAAAAAAAAAAAAAAAAAAAAAAAAAAAA">
                                      <p:cBhvr>
                                        <p:cTn id="6" dur="12000" fill="hold"/>
                                        <p:tgtEl>
                                          <p:spTgt spid="62">
                                            <p:graphicEl>
                                              <a:dgm id="{FDB07FD4-FE26-40AB-A3A1-A26083788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2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3F5C-67FC-03AA-9D3C-8F2C9B39F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BD880-56EF-A24C-7BC1-245137B32F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8600" y="833438"/>
            <a:ext cx="8870950" cy="860425"/>
          </a:xfrm>
        </p:spPr>
        <p:txBody>
          <a:bodyPr/>
          <a:lstStyle/>
          <a:p>
            <a:r>
              <a:rPr lang="fr-FR" dirty="0">
                <a:ea typeface="Calibri"/>
                <a:cs typeface="Calibri"/>
              </a:rPr>
              <a:t>Collaboration interne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D7700D-D669-7B29-A55B-A56705C0D0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98538" y="2005013"/>
            <a:ext cx="11193462" cy="4146550"/>
          </a:xfrm>
        </p:spPr>
        <p:txBody>
          <a:bodyPr>
            <a:normAutofit/>
          </a:bodyPr>
          <a:lstStyle/>
          <a:p>
            <a:r>
              <a:rPr lang="en-US" sz="2200" dirty="0">
                <a:cs typeface="Segoe UI" panose="020B0502040204020203" pitchFamily="34" charset="0"/>
              </a:rPr>
              <a:t>- </a:t>
            </a:r>
            <a:r>
              <a:rPr lang="en-US" sz="2200" dirty="0" err="1">
                <a:cs typeface="Segoe UI" panose="020B0502040204020203" pitchFamily="34" charset="0"/>
              </a:rPr>
              <a:t>Demandes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d’avis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spécialisés</a:t>
            </a:r>
            <a:r>
              <a:rPr lang="en-US" sz="2200" dirty="0">
                <a:cs typeface="Segoe UI" panose="020B0502040204020203" pitchFamily="34" charset="0"/>
              </a:rPr>
              <a:t> :</a:t>
            </a:r>
          </a:p>
          <a:p>
            <a:pPr lvl="1"/>
            <a:r>
              <a:rPr lang="en-US" sz="2000" dirty="0">
                <a:cs typeface="Segoe UI" panose="020B0502040204020203" pitchFamily="34" charset="0"/>
              </a:rPr>
              <a:t>     - </a:t>
            </a:r>
            <a:r>
              <a:rPr lang="en-US" sz="2000" dirty="0" err="1">
                <a:cs typeface="Segoe UI" panose="020B0502040204020203" pitchFamily="34" charset="0"/>
              </a:rPr>
              <a:t>Médecine</a:t>
            </a:r>
            <a:r>
              <a:rPr lang="en-US" sz="2000" dirty="0">
                <a:cs typeface="Segoe UI" panose="020B0502040204020203" pitchFamily="34" charset="0"/>
              </a:rPr>
              <a:t> :</a:t>
            </a:r>
          </a:p>
          <a:p>
            <a:pPr lvl="2"/>
            <a:r>
              <a:rPr lang="en-US" sz="1900" dirty="0">
                <a:cs typeface="Segoe UI" panose="020B0502040204020203" pitchFamily="34" charset="0"/>
              </a:rPr>
              <a:t>	- Neuro, cardio, HGE, </a:t>
            </a:r>
            <a:r>
              <a:rPr lang="en-US" sz="1900" dirty="0" err="1">
                <a:cs typeface="Segoe UI" panose="020B0502040204020203" pitchFamily="34" charset="0"/>
              </a:rPr>
              <a:t>néphro</a:t>
            </a:r>
            <a:r>
              <a:rPr lang="en-US" sz="1900" dirty="0">
                <a:cs typeface="Segoe UI" panose="020B0502040204020203" pitchFamily="34" charset="0"/>
              </a:rPr>
              <a:t>, </a:t>
            </a:r>
            <a:r>
              <a:rPr lang="en-US" sz="1900" dirty="0" err="1">
                <a:cs typeface="Segoe UI" panose="020B0502040204020203" pitchFamily="34" charset="0"/>
              </a:rPr>
              <a:t>vasc</a:t>
            </a:r>
            <a:r>
              <a:rPr lang="en-US" sz="1900" dirty="0">
                <a:cs typeface="Segoe UI" panose="020B0502040204020203" pitchFamily="34" charset="0"/>
              </a:rPr>
              <a:t>, infection, </a:t>
            </a:r>
            <a:r>
              <a:rPr lang="en-US" sz="1900" dirty="0" err="1">
                <a:cs typeface="Segoe UI" panose="020B0502040204020203" pitchFamily="34" charset="0"/>
              </a:rPr>
              <a:t>hémato</a:t>
            </a:r>
            <a:r>
              <a:rPr lang="en-US" sz="1900" dirty="0">
                <a:cs typeface="Segoe UI" panose="020B0502040204020203" pitchFamily="34" charset="0"/>
              </a:rPr>
              <a:t>, </a:t>
            </a:r>
            <a:r>
              <a:rPr lang="en-US" sz="1900" dirty="0" err="1">
                <a:cs typeface="Segoe UI" panose="020B0502040204020203" pitchFamily="34" charset="0"/>
              </a:rPr>
              <a:t>dermato</a:t>
            </a:r>
            <a:r>
              <a:rPr lang="en-US" sz="1900" dirty="0">
                <a:cs typeface="Segoe UI" panose="020B0502040204020203" pitchFamily="34" charset="0"/>
              </a:rPr>
              <a:t>…</a:t>
            </a:r>
          </a:p>
          <a:p>
            <a:pPr lvl="1"/>
            <a:r>
              <a:rPr lang="en-US" sz="2000" dirty="0">
                <a:cs typeface="Segoe UI" panose="020B0502040204020203" pitchFamily="34" charset="0"/>
              </a:rPr>
              <a:t>     - </a:t>
            </a:r>
            <a:r>
              <a:rPr lang="en-US" sz="2000" dirty="0" err="1">
                <a:cs typeface="Segoe UI" panose="020B0502040204020203" pitchFamily="34" charset="0"/>
              </a:rPr>
              <a:t>Chirurgie</a:t>
            </a:r>
            <a:r>
              <a:rPr lang="en-US" sz="2000" dirty="0">
                <a:cs typeface="Segoe UI" panose="020B0502040204020203" pitchFamily="34" charset="0"/>
              </a:rPr>
              <a:t> :</a:t>
            </a:r>
          </a:p>
          <a:p>
            <a:pPr lvl="2"/>
            <a:r>
              <a:rPr lang="en-US" sz="1900" dirty="0">
                <a:cs typeface="Segoe UI" panose="020B0502040204020203" pitchFamily="34" charset="0"/>
              </a:rPr>
              <a:t>	- COTA, CMF, </a:t>
            </a:r>
            <a:r>
              <a:rPr lang="en-US" sz="1900" dirty="0" err="1">
                <a:cs typeface="Segoe UI" panose="020B0502040204020203" pitchFamily="34" charset="0"/>
              </a:rPr>
              <a:t>uro</a:t>
            </a:r>
            <a:r>
              <a:rPr lang="en-US" sz="1900" dirty="0">
                <a:cs typeface="Segoe UI" panose="020B0502040204020203" pitchFamily="34" charset="0"/>
              </a:rPr>
              <a:t>, CCEG, ORL, </a:t>
            </a:r>
            <a:r>
              <a:rPr lang="en-US" sz="1900" dirty="0" err="1">
                <a:cs typeface="Segoe UI" panose="020B0502040204020203" pitchFamily="34" charset="0"/>
              </a:rPr>
              <a:t>ophtalmo</a:t>
            </a:r>
            <a:r>
              <a:rPr lang="en-US" sz="1900" dirty="0">
                <a:cs typeface="Segoe UI" panose="020B0502040204020203" pitchFamily="34" charset="0"/>
              </a:rPr>
              <a:t>…</a:t>
            </a:r>
          </a:p>
          <a:p>
            <a:endParaRPr lang="en-US" sz="2200" dirty="0">
              <a:cs typeface="Segoe UI" panose="020B0502040204020203" pitchFamily="34" charset="0"/>
            </a:endParaRPr>
          </a:p>
          <a:p>
            <a:endParaRPr lang="en-US" sz="2200" dirty="0">
              <a:cs typeface="Segoe UI" panose="020B0502040204020203" pitchFamily="34" charset="0"/>
            </a:endParaRPr>
          </a:p>
          <a:p>
            <a:r>
              <a:rPr lang="en-US" sz="2200" dirty="0">
                <a:cs typeface="Segoe UI" panose="020B0502040204020203" pitchFamily="34" charset="0"/>
              </a:rPr>
              <a:t>- </a:t>
            </a:r>
            <a:r>
              <a:rPr lang="en-US" sz="2200" dirty="0" err="1">
                <a:cs typeface="Segoe UI" panose="020B0502040204020203" pitchFamily="34" charset="0"/>
              </a:rPr>
              <a:t>Demandes</a:t>
            </a:r>
            <a:r>
              <a:rPr lang="en-US" sz="2200" dirty="0">
                <a:cs typeface="Segoe UI" panose="020B0502040204020203" pitchFamily="34" charset="0"/>
              </a:rPr>
              <a:t> PEC </a:t>
            </a:r>
            <a:r>
              <a:rPr lang="en-US" sz="2200" dirty="0" err="1">
                <a:cs typeface="Segoe UI" panose="020B0502040204020203" pitchFamily="34" charset="0"/>
              </a:rPr>
              <a:t>spécialisées</a:t>
            </a:r>
            <a:r>
              <a:rPr lang="en-US" sz="2200" dirty="0">
                <a:cs typeface="Segoe UI" panose="020B0502040204020203" pitchFamily="34" charset="0"/>
              </a:rPr>
              <a:t> :</a:t>
            </a:r>
          </a:p>
          <a:p>
            <a:pPr lvl="1"/>
            <a:r>
              <a:rPr lang="en-US" sz="2000" dirty="0">
                <a:cs typeface="Segoe UI" panose="020B0502040204020203" pitchFamily="34" charset="0"/>
              </a:rPr>
              <a:t>     - UAUP</a:t>
            </a:r>
            <a:endParaRPr lang="en-US" sz="1900" dirty="0">
              <a:cs typeface="Segoe UI" panose="020B0502040204020203" pitchFamily="34" charset="0"/>
            </a:endParaRPr>
          </a:p>
          <a:p>
            <a:pPr lvl="1"/>
            <a:r>
              <a:rPr lang="en-US" sz="2000" dirty="0">
                <a:cs typeface="Segoe UI" panose="020B0502040204020203" pitchFamily="34" charset="0"/>
              </a:rPr>
              <a:t>     - </a:t>
            </a:r>
            <a:r>
              <a:rPr lang="en-US" sz="2000" dirty="0" err="1">
                <a:cs typeface="Segoe UI" panose="020B0502040204020203" pitchFamily="34" charset="0"/>
              </a:rPr>
              <a:t>Assistante</a:t>
            </a:r>
            <a:r>
              <a:rPr lang="en-US" sz="2000" dirty="0">
                <a:cs typeface="Segoe UI" panose="020B0502040204020203" pitchFamily="34" charset="0"/>
              </a:rPr>
              <a:t> </a:t>
            </a:r>
            <a:r>
              <a:rPr lang="en-US" sz="2000" dirty="0" err="1">
                <a:cs typeface="Segoe UI" panose="020B0502040204020203" pitchFamily="34" charset="0"/>
              </a:rPr>
              <a:t>sociale</a:t>
            </a:r>
            <a:r>
              <a:rPr lang="en-US" sz="2000" dirty="0">
                <a:cs typeface="Segoe UI" panose="020B0502040204020203" pitchFamily="34" charset="0"/>
              </a:rPr>
              <a:t> :</a:t>
            </a:r>
          </a:p>
          <a:p>
            <a:pPr lvl="2"/>
            <a:r>
              <a:rPr lang="en-US" sz="1900" dirty="0">
                <a:cs typeface="Segoe UI" panose="020B0502040204020203" pitchFamily="34" charset="0"/>
              </a:rPr>
              <a:t>	- </a:t>
            </a:r>
            <a:r>
              <a:rPr lang="en-US" sz="1900" dirty="0" err="1">
                <a:cs typeface="Segoe UI" panose="020B0502040204020203" pitchFamily="34" charset="0"/>
              </a:rPr>
              <a:t>Demande</a:t>
            </a:r>
            <a:r>
              <a:rPr lang="en-US" sz="1900" dirty="0">
                <a:cs typeface="Segoe UI" panose="020B0502040204020203" pitchFamily="34" charset="0"/>
              </a:rPr>
              <a:t> </a:t>
            </a:r>
            <a:r>
              <a:rPr lang="en-US" sz="1900" dirty="0" err="1">
                <a:cs typeface="Segoe UI" panose="020B0502040204020203" pitchFamily="34" charset="0"/>
              </a:rPr>
              <a:t>d’HTS</a:t>
            </a:r>
            <a:r>
              <a:rPr lang="en-US" sz="1900" dirty="0">
                <a:cs typeface="Segoe UI" panose="020B0502040204020203" pitchFamily="34" charset="0"/>
              </a:rPr>
              <a:t>, lien avec DAC…</a:t>
            </a:r>
          </a:p>
          <a:p>
            <a:pPr lvl="1"/>
            <a:r>
              <a:rPr lang="en-US" sz="2000" dirty="0">
                <a:cs typeface="Segoe UI" panose="020B0502040204020203" pitchFamily="34" charset="0"/>
              </a:rPr>
              <a:t>     - EMLG</a:t>
            </a:r>
          </a:p>
        </p:txBody>
      </p:sp>
    </p:spTree>
    <p:extLst>
      <p:ext uri="{BB962C8B-B14F-4D97-AF65-F5344CB8AC3E}">
        <p14:creationId xmlns:p14="http://schemas.microsoft.com/office/powerpoint/2010/main" val="1320932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3F5C-67FC-03AA-9D3C-8F2C9B39F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BD880-56EF-A24C-7BC1-245137B32F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76225" y="728663"/>
            <a:ext cx="8870950" cy="860425"/>
          </a:xfrm>
        </p:spPr>
        <p:txBody>
          <a:bodyPr/>
          <a:lstStyle/>
          <a:p>
            <a:r>
              <a:rPr lang="fr-FR" dirty="0">
                <a:ea typeface="Calibri"/>
                <a:cs typeface="Calibri"/>
              </a:rPr>
              <a:t>Les IPAMU en quelques chiffres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D7700D-D669-7B29-A55B-A56705C0D0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98538" y="2149475"/>
            <a:ext cx="11193462" cy="3652838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Nombre</a:t>
            </a:r>
            <a:r>
              <a:rPr lang="en-US" sz="2200" dirty="0">
                <a:cs typeface="Segoe UI" panose="020B0502040204020203" pitchFamily="34" charset="0"/>
              </a:rPr>
              <a:t> de patients PEC </a:t>
            </a:r>
            <a:r>
              <a:rPr lang="en-US" sz="2200" dirty="0" err="1">
                <a:cs typeface="Segoe UI" panose="020B0502040204020203" pitchFamily="34" charset="0"/>
              </a:rPr>
              <a:t>en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filière</a:t>
            </a:r>
            <a:r>
              <a:rPr lang="en-US" sz="2200" dirty="0">
                <a:cs typeface="Segoe UI" panose="020B0502040204020203" pitchFamily="34" charset="0"/>
              </a:rPr>
              <a:t> sur la première </a:t>
            </a:r>
            <a:r>
              <a:rPr lang="en-US" sz="2200" dirty="0" err="1">
                <a:cs typeface="Segoe UI" panose="020B0502040204020203" pitchFamily="34" charset="0"/>
              </a:rPr>
              <a:t>année</a:t>
            </a:r>
            <a:r>
              <a:rPr lang="en-US" sz="2200" dirty="0">
                <a:cs typeface="Segoe UI" panose="020B0502040204020203" pitchFamily="34" charset="0"/>
              </a:rPr>
              <a:t> : </a:t>
            </a:r>
            <a:r>
              <a:rPr lang="en-US" sz="2200" b="1" dirty="0">
                <a:cs typeface="Segoe UI" panose="020B0502040204020203" pitchFamily="34" charset="0"/>
              </a:rPr>
              <a:t>2927</a:t>
            </a:r>
            <a:r>
              <a:rPr lang="en-US" sz="2200" dirty="0">
                <a:cs typeface="Segoe UI" panose="020B0502040204020203" pitchFamily="34" charset="0"/>
              </a:rPr>
              <a:t> patients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Nombre</a:t>
            </a:r>
            <a:r>
              <a:rPr lang="en-US" sz="2200" dirty="0">
                <a:cs typeface="Segoe UI" panose="020B0502040204020203" pitchFamily="34" charset="0"/>
              </a:rPr>
              <a:t> de patients </a:t>
            </a:r>
            <a:r>
              <a:rPr lang="en-US" sz="2200" dirty="0" err="1">
                <a:cs typeface="Segoe UI" panose="020B0502040204020203" pitchFamily="34" charset="0"/>
              </a:rPr>
              <a:t>en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moyenne</a:t>
            </a:r>
            <a:r>
              <a:rPr lang="en-US" sz="2200" dirty="0">
                <a:cs typeface="Segoe UI" panose="020B0502040204020203" pitchFamily="34" charset="0"/>
              </a:rPr>
              <a:t> par jour de </a:t>
            </a:r>
            <a:r>
              <a:rPr lang="en-US" sz="2200" dirty="0" err="1">
                <a:cs typeface="Segoe UI" panose="020B0502040204020203" pitchFamily="34" charset="0"/>
              </a:rPr>
              <a:t>clinique</a:t>
            </a:r>
            <a:r>
              <a:rPr lang="en-US" sz="2200" dirty="0">
                <a:cs typeface="Segoe UI" panose="020B0502040204020203" pitchFamily="34" charset="0"/>
              </a:rPr>
              <a:t> =</a:t>
            </a:r>
            <a:r>
              <a:rPr lang="en-US" sz="2200" b="1" dirty="0">
                <a:cs typeface="Segoe UI" panose="020B0502040204020203" pitchFamily="34" charset="0"/>
              </a:rPr>
              <a:t> 12</a:t>
            </a:r>
            <a:endParaRPr lang="en-US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b="1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Segoe UI" panose="020B0502040204020203" pitchFamily="34" charset="0"/>
              </a:rPr>
              <a:t>Re-consultation à 1 </a:t>
            </a:r>
            <a:r>
              <a:rPr lang="en-US" sz="2200" dirty="0" err="1">
                <a:cs typeface="Segoe UI" panose="020B0502040204020203" pitchFamily="34" charset="0"/>
              </a:rPr>
              <a:t>semaine</a:t>
            </a:r>
            <a:r>
              <a:rPr lang="en-US" sz="2200" dirty="0">
                <a:cs typeface="Segoe UI" panose="020B0502040204020203" pitchFamily="34" charset="0"/>
              </a:rPr>
              <a:t> : </a:t>
            </a:r>
            <a:r>
              <a:rPr lang="en-US" sz="2200" b="1" dirty="0">
                <a:cs typeface="Segoe UI" panose="020B0502040204020203" pitchFamily="34" charset="0"/>
              </a:rPr>
              <a:t>3,8 %</a:t>
            </a: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b="1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Segoe UI" panose="020B0502040204020203" pitchFamily="34" charset="0"/>
              </a:rPr>
              <a:t>Re-Cs à 1 </a:t>
            </a:r>
            <a:r>
              <a:rPr lang="en-US" sz="2200" dirty="0" err="1">
                <a:cs typeface="Segoe UI" panose="020B0502040204020203" pitchFamily="34" charset="0"/>
              </a:rPr>
              <a:t>semaine</a:t>
            </a:r>
            <a:r>
              <a:rPr lang="en-US" sz="2200" dirty="0">
                <a:cs typeface="Segoe UI" panose="020B0502040204020203" pitchFamily="34" charset="0"/>
              </a:rPr>
              <a:t> pour le </a:t>
            </a:r>
            <a:r>
              <a:rPr lang="en-US" sz="2200" dirty="0" err="1">
                <a:cs typeface="Segoe UI" panose="020B0502040204020203" pitchFamily="34" charset="0"/>
              </a:rPr>
              <a:t>même</a:t>
            </a:r>
            <a:r>
              <a:rPr lang="en-US" sz="2200" dirty="0">
                <a:cs typeface="Segoe UI" panose="020B0502040204020203" pitchFamily="34" charset="0"/>
              </a:rPr>
              <a:t> motif : </a:t>
            </a:r>
            <a:r>
              <a:rPr lang="en-US" sz="2200" b="1" dirty="0">
                <a:cs typeface="Segoe UI" panose="020B0502040204020203" pitchFamily="34" charset="0"/>
              </a:rPr>
              <a:t>2,6 %</a:t>
            </a:r>
          </a:p>
          <a:p>
            <a:endParaRPr lang="en-US" sz="2200" b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12700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AC77-E6E5-5C3D-43D9-658AF9D2DB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8286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/>
              <a:t>Répartition</a:t>
            </a:r>
            <a:r>
              <a:rPr lang="en-US" sz="4400" dirty="0"/>
              <a:t> des </a:t>
            </a:r>
            <a:r>
              <a:rPr lang="en-US" sz="4400" dirty="0" err="1"/>
              <a:t>spécialités</a:t>
            </a:r>
            <a:r>
              <a:rPr lang="en-US" sz="4400" dirty="0"/>
              <a:t> </a:t>
            </a:r>
            <a:r>
              <a:rPr lang="en-US" sz="4400" dirty="0" err="1"/>
              <a:t>prises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charge et orientation du patient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51060E-4BDD-2AF4-DE5B-36D7316E8BD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25" y="2802772"/>
            <a:ext cx="5426075" cy="304958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336A6-9A8B-F3C8-D15F-7E550E45F8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21280" y="2804998"/>
            <a:ext cx="5207604" cy="30473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5216BF6-B6CF-E9D1-9CFB-18A748703ECD}"/>
              </a:ext>
            </a:extLst>
          </p:cNvPr>
          <p:cNvSpPr txBox="1"/>
          <p:nvPr/>
        </p:nvSpPr>
        <p:spPr>
          <a:xfrm>
            <a:off x="8343254" y="5072896"/>
            <a:ext cx="82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RAD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430686-E9DA-42EF-31B1-6394021CD4E6}"/>
              </a:ext>
            </a:extLst>
          </p:cNvPr>
          <p:cNvSpPr txBox="1"/>
          <p:nvPr/>
        </p:nvSpPr>
        <p:spPr>
          <a:xfrm>
            <a:off x="9030095" y="3657202"/>
            <a:ext cx="824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Hospit</a:t>
            </a:r>
          </a:p>
        </p:txBody>
      </p:sp>
    </p:spTree>
    <p:extLst>
      <p:ext uri="{BB962C8B-B14F-4D97-AF65-F5344CB8AC3E}">
        <p14:creationId xmlns:p14="http://schemas.microsoft.com/office/powerpoint/2010/main" val="307058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866F-0BE4-464E-04CE-659148524B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675" y="565150"/>
            <a:ext cx="10515600" cy="1325563"/>
          </a:xfrm>
        </p:spPr>
        <p:txBody>
          <a:bodyPr/>
          <a:lstStyle/>
          <a:p>
            <a:pPr algn="ctr"/>
            <a:r>
              <a:rPr lang="en-US" sz="4400" dirty="0"/>
              <a:t>Plus-value IPA au SAU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391F-7020-0F5C-C907-3FEFB6E612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9250" y="1585913"/>
            <a:ext cx="10712450" cy="47069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3200" b="1" dirty="0" err="1">
                <a:ea typeface="Calibri"/>
                <a:cs typeface="Segoe UI" panose="020B0502040204020203" pitchFamily="34" charset="0"/>
              </a:rPr>
              <a:t>Réponse</a:t>
            </a:r>
            <a:r>
              <a:rPr lang="en-US" sz="3200" b="1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ea typeface="Calibri"/>
                <a:cs typeface="Segoe UI" panose="020B0502040204020203" pitchFamily="34" charset="0"/>
              </a:rPr>
              <a:t>graduée</a:t>
            </a:r>
            <a:endParaRPr lang="en-US" sz="3200" b="1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3200" dirty="0" err="1">
                <a:ea typeface="Calibri"/>
                <a:cs typeface="Segoe UI" panose="020B0502040204020203" pitchFamily="34" charset="0"/>
              </a:rPr>
              <a:t>Expérience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IDE (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évaluer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dégradation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3200" dirty="0" err="1">
                <a:ea typeface="Calibri"/>
                <a:cs typeface="Segoe UI" panose="020B0502040204020203" pitchFamily="34" charset="0"/>
              </a:rPr>
              <a:t>Prise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charge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hollistique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/lien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extérieur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ea typeface="Calibri"/>
                <a:cs typeface="Segoe UI" panose="020B0502040204020203" pitchFamily="34" charset="0"/>
              </a:rPr>
              <a:t>Envoi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vers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Cs IPA PCS,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parcours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innovant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3200" dirty="0" err="1">
                <a:ea typeface="Calibri"/>
                <a:cs typeface="Segoe UI" panose="020B0502040204020203" pitchFamily="34" charset="0"/>
              </a:rPr>
              <a:t>Intégration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au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tissus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organisationnel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des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soins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ea typeface="Calibri"/>
                <a:cs typeface="Segoe UI" panose="020B0502040204020203" pitchFamily="34" charset="0"/>
              </a:rPr>
              <a:t>Travail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binôme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avec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médecin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plus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qu'en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relais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ea typeface="Calibri"/>
                <a:cs typeface="Segoe UI" panose="020B0502040204020203" pitchFamily="34" charset="0"/>
              </a:rPr>
              <a:t>Libérer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du temps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médical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</p:txBody>
      </p:sp>
      <p:pic>
        <p:nvPicPr>
          <p:cNvPr id="5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1288" y="5859712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B0C6D-18E3-DA2E-D503-DD9445010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05881-68D2-4796-22E2-DB9948272F0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66900" y="2235200"/>
            <a:ext cx="9144000" cy="2387600"/>
          </a:xfrm>
        </p:spPr>
        <p:txBody>
          <a:bodyPr/>
          <a:lstStyle/>
          <a:p>
            <a:r>
              <a:rPr lang="fr-FR" sz="4800" dirty="0">
                <a:ea typeface="Calibri"/>
                <a:cs typeface="Calibri"/>
              </a:rPr>
              <a:t>L’IPA U en préhospitalier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7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14050-FB60-26AF-C73C-9BBCDB5B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E57F-2A7E-B783-F0EC-ED7E5267F1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850" y="574391"/>
            <a:ext cx="10515600" cy="1325562"/>
          </a:xfrm>
        </p:spPr>
        <p:txBody>
          <a:bodyPr>
            <a:normAutofit/>
          </a:bodyPr>
          <a:lstStyle/>
          <a:p>
            <a:r>
              <a:rPr lang="en-US" sz="4800" dirty="0"/>
              <a:t>Organisation</a:t>
            </a:r>
          </a:p>
        </p:txBody>
      </p:sp>
      <p:graphicFrame>
        <p:nvGraphicFramePr>
          <p:cNvPr id="5" name="Diagramme 3">
            <a:extLst>
              <a:ext uri="{FF2B5EF4-FFF2-40B4-BE49-F238E27FC236}">
                <a16:creationId xmlns:a16="http://schemas.microsoft.com/office/drawing/2014/main" id="{BC25A0CA-2363-458E-A77C-82608AFC94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5285942"/>
              </p:ext>
            </p:extLst>
          </p:nvPr>
        </p:nvGraphicFramePr>
        <p:xfrm>
          <a:off x="833752" y="1739143"/>
          <a:ext cx="5140462" cy="429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6" name="Diagram 65">
            <a:extLst>
              <a:ext uri="{FF2B5EF4-FFF2-40B4-BE49-F238E27FC236}">
                <a16:creationId xmlns:a16="http://schemas.microsoft.com/office/drawing/2014/main" id="{A193DABA-1ECC-407F-EF77-DD0A47CD2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291037"/>
              </p:ext>
            </p:extLst>
          </p:nvPr>
        </p:nvGraphicFramePr>
        <p:xfrm>
          <a:off x="7162800" y="2473769"/>
          <a:ext cx="4105275" cy="3561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C8285C8-F7D7-D931-2D6E-DE7A889ADB3E}"/>
              </a:ext>
            </a:extLst>
          </p:cNvPr>
          <p:cNvSpPr txBox="1"/>
          <p:nvPr/>
        </p:nvSpPr>
        <p:spPr>
          <a:xfrm>
            <a:off x="8598020" y="2175864"/>
            <a:ext cx="151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latin typeface="+mn-lt"/>
              </a:rPr>
              <a:t>Equipages</a:t>
            </a:r>
            <a:endParaRPr lang="fr-FR" i="1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623A3A-B036-E999-F031-E6C9B757E0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455" y="3487358"/>
            <a:ext cx="426240" cy="597067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2CA1BB7-C3F0-6A27-713B-9B26CCAB38D1}"/>
              </a:ext>
            </a:extLst>
          </p:cNvPr>
          <p:cNvSpPr txBox="1"/>
          <p:nvPr/>
        </p:nvSpPr>
        <p:spPr>
          <a:xfrm>
            <a:off x="1611331" y="2195228"/>
            <a:ext cx="436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+mn-lt"/>
              </a:rPr>
              <a:t>Régulation des missions primaires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22F3D5-284A-48CC-85AE-14ADE1E1A10D}"/>
              </a:ext>
            </a:extLst>
          </p:cNvPr>
          <p:cNvSpPr txBox="1"/>
          <p:nvPr/>
        </p:nvSpPr>
        <p:spPr>
          <a:xfrm>
            <a:off x="10410825" y="2676525"/>
            <a:ext cx="857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Nuit &amp; WE</a:t>
            </a:r>
          </a:p>
        </p:txBody>
      </p:sp>
    </p:spTree>
    <p:extLst>
      <p:ext uri="{BB962C8B-B14F-4D97-AF65-F5344CB8AC3E}">
        <p14:creationId xmlns:p14="http://schemas.microsoft.com/office/powerpoint/2010/main" val="1985501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F1518-093A-5573-230B-B7C5AEF52C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099" y="693738"/>
            <a:ext cx="2957513" cy="1720850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4400" dirty="0">
                <a:ea typeface="Calibri Light"/>
                <a:cs typeface="Calibri Light"/>
              </a:rPr>
              <a:t>Motifs de départ IPA</a:t>
            </a:r>
            <a:endParaRPr lang="en-US" sz="4400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25F6908-9ACA-2B4F-FF8B-203573A3BC1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66838212"/>
              </p:ext>
            </p:extLst>
          </p:nvPr>
        </p:nvGraphicFramePr>
        <p:xfrm>
          <a:off x="4678363" y="520700"/>
          <a:ext cx="7513637" cy="615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First Aid Kit">
            <a:extLst>
              <a:ext uri="{FF2B5EF4-FFF2-40B4-BE49-F238E27FC236}">
                <a16:creationId xmlns:a16="http://schemas.microsoft.com/office/drawing/2014/main" id="{F7AAF375-9591-9EDD-0E31-DEE6355BD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77" y="3595606"/>
            <a:ext cx="2447646" cy="23561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A06B82-8467-443C-AEBE-02ADD3A7FE19}"/>
              </a:ext>
            </a:extLst>
          </p:cNvPr>
          <p:cNvSpPr txBox="1"/>
          <p:nvPr/>
        </p:nvSpPr>
        <p:spPr>
          <a:xfrm>
            <a:off x="443947" y="2649265"/>
            <a:ext cx="30861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Arrêté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du 25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octobre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2021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fixant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la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liste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des motifs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recours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et des situations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cliniques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mentionnés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à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l'article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R. 4301-3-1 du code de la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santé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/>
                <a:cs typeface="Segoe UI" panose="020B0502040204020203" pitchFamily="34" charset="0"/>
              </a:rPr>
              <a:t>publique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6755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3F5C-67FC-03AA-9D3C-8F2C9B39F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BD880-56EF-A24C-7BC1-245137B32F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4800" y="481013"/>
            <a:ext cx="9505950" cy="1595437"/>
          </a:xfrm>
        </p:spPr>
        <p:txBody>
          <a:bodyPr>
            <a:normAutofit/>
          </a:bodyPr>
          <a:lstStyle/>
          <a:p>
            <a:r>
              <a:rPr lang="fr-FR" sz="3600" dirty="0">
                <a:cs typeface="Calibri"/>
              </a:rPr>
              <a:t>Motifs d’exclusion départ IPA</a:t>
            </a:r>
            <a:endParaRPr lang="fr-FR" sz="3600" b="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D7700D-D669-7B29-A55B-A56705C0D0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98538" y="1704975"/>
            <a:ext cx="11193462" cy="4146550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endParaRPr lang="en-US" sz="2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ACR</a:t>
            </a:r>
            <a:endParaRPr lang="en-US" sz="3200" dirty="0">
              <a:ea typeface="Calibri" panose="020F0502020204030204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Polytraumatisé</a:t>
            </a:r>
            <a:r>
              <a:rPr lang="en-US" sz="3200" dirty="0">
                <a:ea typeface="+mn-lt"/>
                <a:cs typeface="Segoe UI" panose="020B0502040204020203" pitchFamily="34" charset="0"/>
              </a:rPr>
              <a:t> grade A et B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Accouchement</a:t>
            </a: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Intubation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Chocs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Décès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Pédiatrie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Trouble de la conscience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profond</a:t>
            </a:r>
            <a:r>
              <a:rPr lang="en-US" sz="3200" dirty="0">
                <a:ea typeface="+mn-lt"/>
                <a:cs typeface="Segoe UI" panose="020B0502040204020203" pitchFamily="34" charset="0"/>
              </a:rPr>
              <a:t> et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persistant</a:t>
            </a:r>
            <a:endParaRPr lang="en-US" sz="3200" dirty="0">
              <a:ea typeface="+mn-lt"/>
              <a:cs typeface="Segoe UI" panose="020B0502040204020203" pitchFamily="34" charset="0"/>
            </a:endParaRPr>
          </a:p>
          <a:p>
            <a:r>
              <a:rPr lang="en-US" sz="3200" dirty="0">
                <a:ea typeface="+mn-lt"/>
                <a:cs typeface="Segoe UI" panose="020B0502040204020203" pitchFamily="34" charset="0"/>
              </a:rPr>
              <a:t>- Trouble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psychiatrique</a:t>
            </a:r>
            <a:r>
              <a:rPr lang="en-US" sz="3200" dirty="0">
                <a:ea typeface="+mn-lt"/>
                <a:cs typeface="Segoe UI" panose="020B0502040204020203" pitchFamily="34" charset="0"/>
              </a:rPr>
              <a:t> avec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besoin</a:t>
            </a:r>
            <a:r>
              <a:rPr lang="en-US" sz="3200" dirty="0">
                <a:ea typeface="+mn-lt"/>
                <a:cs typeface="Segoe UI" panose="020B0502040204020203" pitchFamily="34" charset="0"/>
              </a:rPr>
              <a:t> de contention </a:t>
            </a:r>
            <a:r>
              <a:rPr lang="en-US" sz="3200" dirty="0" err="1">
                <a:ea typeface="+mn-lt"/>
                <a:cs typeface="Segoe UI" panose="020B0502040204020203" pitchFamily="34" charset="0"/>
              </a:rPr>
              <a:t>chimique</a:t>
            </a:r>
            <a:endParaRPr lang="en-US" sz="3200" dirty="0">
              <a:cs typeface="Segoe UI" panose="020B0502040204020203" pitchFamily="34" charset="0"/>
            </a:endParaRPr>
          </a:p>
        </p:txBody>
      </p:sp>
      <p:pic>
        <p:nvPicPr>
          <p:cNvPr id="4" name="Picture 3" descr="Panneau signalétique &quot;SENS INTERDIT&quot;">
            <a:extLst>
              <a:ext uri="{FF2B5EF4-FFF2-40B4-BE49-F238E27FC236}">
                <a16:creationId xmlns:a16="http://schemas.microsoft.com/office/drawing/2014/main" id="{D8D98F0C-72BE-D93E-36CC-74832D89E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771" y="1406747"/>
            <a:ext cx="3377338" cy="33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20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3F5C-67FC-03AA-9D3C-8F2C9B39F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BD880-56EF-A24C-7BC1-245137B32F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6700" y="585788"/>
            <a:ext cx="8870950" cy="1328737"/>
          </a:xfrm>
        </p:spPr>
        <p:txBody>
          <a:bodyPr/>
          <a:lstStyle/>
          <a:p>
            <a:r>
              <a:rPr lang="fr-FR" dirty="0">
                <a:ea typeface="Calibri"/>
                <a:cs typeface="Calibri"/>
              </a:rPr>
              <a:t>Actes possibles de l’IPA</a:t>
            </a:r>
            <a:br>
              <a:rPr lang="fr-FR" dirty="0">
                <a:ea typeface="Calibri"/>
                <a:cs typeface="Calibri"/>
              </a:rPr>
            </a:br>
            <a:r>
              <a:rPr lang="en-US" sz="1600" b="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Selon</a:t>
            </a:r>
            <a:r>
              <a:rPr lang="en-US" sz="1600" b="0" i="1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l'arrêté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du 18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juillet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2018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fixant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les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listes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permettant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l'exercice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infirmier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en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pratique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avancée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en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application de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l'article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R. 4301-3 du code de santé </a:t>
            </a:r>
            <a:r>
              <a:rPr lang="en-US" sz="1600" b="0" i="1" dirty="0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publique</a:t>
            </a:r>
            <a:r>
              <a:rPr lang="en-US" sz="1600" b="0" i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:</a:t>
            </a:r>
            <a:endParaRPr lang="fr-FR" b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D7700D-D669-7B29-A55B-A56705C0D0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6700" y="2057400"/>
            <a:ext cx="11193462" cy="4146550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endParaRPr lang="en-US" sz="2200" dirty="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Test à la trinitrine</a:t>
            </a:r>
            <a:endParaRPr lang="en-US" sz="2400" dirty="0">
              <a:cs typeface="Segoe UI" panose="020B0502040204020203" pitchFamily="34" charset="0"/>
            </a:endParaRP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Recueil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du signal et des images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échographie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à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l'aide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de la technique FAST</a:t>
            </a: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Pose de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cathéter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intra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osseux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,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veineux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profond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(type “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Désilet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”), de pression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artérielle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sanglante</a:t>
            </a:r>
            <a:endParaRPr lang="en-US" sz="2400" dirty="0">
              <a:ea typeface="Calibri"/>
              <a:cs typeface="Segoe UI" panose="020B0502040204020203" pitchFamily="34" charset="0"/>
            </a:endParaRP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Pose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d'une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oxygénothérapie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haut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débit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,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d'une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ventilation non-invasive</a:t>
            </a: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Pose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d'une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canule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oropharyngée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, d'un masque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oropharyngé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, mise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place d’un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dispositif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de ventilation sans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laryngoscopie</a:t>
            </a:r>
            <a:endParaRPr lang="en-US" sz="2400" dirty="0">
              <a:ea typeface="Calibri"/>
              <a:cs typeface="Segoe UI" panose="020B0502040204020203" pitchFamily="34" charset="0"/>
            </a:endParaRP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Ponction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d'ascite</a:t>
            </a:r>
            <a:endParaRPr lang="en-US" sz="2400" dirty="0">
              <a:ea typeface="Calibri"/>
              <a:cs typeface="Segoe UI" panose="020B0502040204020203" pitchFamily="34" charset="0"/>
            </a:endParaRP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Décompression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d'un pneumothorax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suffocant</a:t>
            </a:r>
            <a:endParaRPr lang="en-US" sz="2400" dirty="0">
              <a:ea typeface="Calibri"/>
              <a:cs typeface="Segoe UI" panose="020B0502040204020203" pitchFamily="34" charset="0"/>
            </a:endParaRP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Pose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d'attelle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de traction</a:t>
            </a:r>
          </a:p>
          <a:p>
            <a:r>
              <a:rPr lang="en-US" sz="2400" dirty="0">
                <a:ea typeface="Calibri"/>
                <a:cs typeface="Segoe UI" panose="020B0502040204020203" pitchFamily="34" charset="0"/>
              </a:rPr>
              <a:t>- Aide à la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réduction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de fractures</a:t>
            </a:r>
            <a:endParaRPr lang="en-US" sz="2400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4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EF4EA-3543-3FCF-8935-88B29CFAF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F698D-1E85-C45C-1AA0-5B6DD396994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7175" y="779462"/>
            <a:ext cx="8870950" cy="860425"/>
          </a:xfrm>
        </p:spPr>
        <p:txBody>
          <a:bodyPr/>
          <a:lstStyle/>
          <a:p>
            <a:r>
              <a:rPr lang="fr-FR" sz="4800" dirty="0">
                <a:ea typeface="Calibri"/>
                <a:cs typeface="Calibri"/>
              </a:rPr>
              <a:t>Avant de commencer</a:t>
            </a:r>
            <a:endParaRPr lang="fr-FR" sz="4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567E98-8C5B-652C-4409-4705091175C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3738" y="1919288"/>
            <a:ext cx="11088687" cy="4159250"/>
          </a:xfrm>
        </p:spPr>
        <p:txBody>
          <a:bodyPr/>
          <a:lstStyle/>
          <a:p>
            <a:endParaRPr lang="fr-FR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800" dirty="0">
                <a:cs typeface="Segoe UI" panose="020B0502040204020203" pitchFamily="34" charset="0"/>
              </a:rPr>
              <a:t>Cette présentation ne définit pas un cadre fixe de la profession d'IPA mention Urgences</a:t>
            </a:r>
          </a:p>
          <a:p>
            <a:endParaRPr lang="fr-FR" sz="2800" dirty="0">
              <a:cs typeface="Segoe UI" panose="020B0502040204020203" pitchFamily="34" charset="0"/>
            </a:endParaRPr>
          </a:p>
          <a:p>
            <a:r>
              <a:rPr lang="fr-FR" sz="2800" dirty="0">
                <a:cs typeface="Segoe UI" panose="020B0502040204020203" pitchFamily="34" charset="0"/>
              </a:rPr>
              <a:t>Elle relate une vision Nancéienne qui s'appuie sur les textes de loi pour la façonner</a:t>
            </a:r>
            <a:r>
              <a:rPr lang="fr-FR" sz="1600" dirty="0"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206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38C4-2D8B-B4AD-8FAE-AECB173D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1252A-59AC-35BF-BD6B-5FA772BB8E2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738188"/>
            <a:ext cx="9513888" cy="8604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i="1" dirty="0" err="1">
                <a:ea typeface="Calibri"/>
                <a:cs typeface="Calibri"/>
              </a:rPr>
              <a:t>Préhospitalier</a:t>
            </a:r>
            <a:r>
              <a:rPr lang="en-US" sz="5400" i="1" dirty="0">
                <a:ea typeface="Calibri"/>
                <a:cs typeface="Calibri"/>
              </a:rPr>
              <a:t> - </a:t>
            </a:r>
            <a:r>
              <a:rPr lang="en-US" sz="5400" i="1" dirty="0" err="1">
                <a:ea typeface="Calibri"/>
                <a:cs typeface="Calibri"/>
              </a:rPr>
              <a:t>en</a:t>
            </a:r>
            <a:r>
              <a:rPr lang="en-US" sz="5400" i="1" dirty="0">
                <a:ea typeface="Calibri"/>
                <a:cs typeface="Calibri"/>
              </a:rPr>
              <a:t> chiffres</a:t>
            </a:r>
            <a:endParaRPr lang="fr-FR" sz="5400" b="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CE9A10-E778-E19F-1A9B-E763B55816B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3738" y="1919288"/>
            <a:ext cx="11498262" cy="431482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000"/>
              </a:spcBef>
            </a:pPr>
            <a:r>
              <a:rPr lang="en-US" sz="2400" dirty="0">
                <a:ea typeface="Calibri"/>
                <a:cs typeface="Segoe UI" panose="020B0502040204020203" pitchFamily="34" charset="0"/>
              </a:rPr>
              <a:t>Pour 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l'ensemble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 des IPA MU (5/7jours hors 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nuits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, 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fériés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, week-end)</a:t>
            </a:r>
          </a:p>
          <a:p>
            <a:pPr lvl="1">
              <a:spcBef>
                <a:spcPts val="1000"/>
              </a:spcBef>
            </a:pP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	- </a:t>
            </a:r>
            <a:r>
              <a:rPr lang="en-US" sz="2200" dirty="0" err="1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Nombre</a:t>
            </a: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 de sorties </a:t>
            </a:r>
            <a:r>
              <a:rPr lang="en-US" sz="2200" dirty="0" err="1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depuis</a:t>
            </a: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 la mise </a:t>
            </a:r>
            <a:r>
              <a:rPr lang="en-US" sz="2200" dirty="0" err="1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en</a:t>
            </a: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 place : 829/1893</a:t>
            </a:r>
          </a:p>
          <a:p>
            <a:pPr lvl="1">
              <a:spcBef>
                <a:spcPts val="1000"/>
              </a:spcBef>
            </a:pP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	- </a:t>
            </a:r>
            <a:r>
              <a:rPr lang="en-US" sz="2200" dirty="0" err="1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Nombre</a:t>
            </a: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 de sorties IPA par jour : 2,1 (de 0 à 6/j)</a:t>
            </a:r>
          </a:p>
          <a:p>
            <a:pPr marL="596900" lvl="1" indent="0">
              <a:spcBef>
                <a:spcPts val="500"/>
              </a:spcBef>
              <a:buNone/>
            </a:pPr>
            <a:endParaRPr lang="en-US" sz="2000" dirty="0">
              <a:solidFill>
                <a:srgbClr val="1D3339"/>
              </a:solidFill>
              <a:ea typeface="Calibri"/>
              <a:cs typeface="Segoe UI" panose="020B0502040204020203" pitchFamily="34" charset="0"/>
            </a:endParaRPr>
          </a:p>
          <a:p>
            <a:pPr>
              <a:spcBef>
                <a:spcPts val="1000"/>
              </a:spcBef>
            </a:pPr>
            <a:r>
              <a:rPr lang="en-US" sz="2400" dirty="0">
                <a:ea typeface="Calibri"/>
                <a:cs typeface="Segoe UI" panose="020B0502040204020203" pitchFamily="34" charset="0"/>
              </a:rPr>
              <a:t>Augmentation du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nombre</a:t>
            </a:r>
            <a:r>
              <a:rPr lang="en-US" sz="2400" dirty="0">
                <a:ea typeface="+mn-lt"/>
                <a:cs typeface="Segoe UI" panose="020B0502040204020203" pitchFamily="34" charset="0"/>
              </a:rPr>
              <a:t> de sorties SMUR entre 2023-24 et 2024-25</a:t>
            </a:r>
            <a:endParaRPr lang="en-US" sz="2400" dirty="0">
              <a:ea typeface="Calibri"/>
              <a:cs typeface="Segoe UI" panose="020B0502040204020203" pitchFamily="34" charset="0"/>
            </a:endParaRPr>
          </a:p>
          <a:p>
            <a:pPr lvl="1">
              <a:spcBef>
                <a:spcPts val="1000"/>
              </a:spcBef>
            </a:pPr>
            <a:r>
              <a:rPr lang="en-US" sz="2200" dirty="0">
                <a:solidFill>
                  <a:srgbClr val="2B4C55"/>
                </a:solidFill>
                <a:ea typeface="+mn-lt"/>
                <a:cs typeface="Segoe UI" panose="020B0502040204020203" pitchFamily="34" charset="0"/>
              </a:rPr>
              <a:t>	- Sur 2023/24 : 897</a:t>
            </a:r>
          </a:p>
          <a:p>
            <a:pPr lvl="1">
              <a:spcBef>
                <a:spcPts val="1000"/>
              </a:spcBef>
            </a:pPr>
            <a:r>
              <a:rPr lang="en-US" sz="2200" dirty="0">
                <a:solidFill>
                  <a:srgbClr val="2B4C55"/>
                </a:solidFill>
                <a:ea typeface="+mn-lt"/>
                <a:cs typeface="Segoe UI" panose="020B0502040204020203" pitchFamily="34" charset="0"/>
              </a:rPr>
              <a:t>	- Sur 2024/25 : 1191</a:t>
            </a:r>
          </a:p>
          <a:p>
            <a:pPr lvl="1">
              <a:spcBef>
                <a:spcPts val="1000"/>
              </a:spcBef>
            </a:pPr>
            <a:endParaRPr lang="en-US" sz="2200" dirty="0">
              <a:ea typeface="Calibri"/>
              <a:cs typeface="Segoe UI" panose="020B0502040204020203" pitchFamily="34" charset="0"/>
            </a:endParaRPr>
          </a:p>
          <a:p>
            <a:pPr>
              <a:spcBef>
                <a:spcPts val="1000"/>
              </a:spcBef>
            </a:pPr>
            <a:r>
              <a:rPr lang="en-US" sz="2400" dirty="0" err="1">
                <a:ea typeface="Calibri"/>
                <a:cs typeface="Segoe UI" panose="020B0502040204020203" pitchFamily="34" charset="0"/>
              </a:rPr>
              <a:t>Moyenne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temps sur place pour inter motif IPA </a:t>
            </a:r>
            <a:r>
              <a:rPr lang="en-US" sz="24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2400" dirty="0">
                <a:ea typeface="Calibri"/>
                <a:cs typeface="Segoe UI" panose="020B0502040204020203" pitchFamily="34" charset="0"/>
              </a:rPr>
              <a:t> 2025:</a:t>
            </a:r>
          </a:p>
          <a:p>
            <a:pPr lvl="1">
              <a:spcBef>
                <a:spcPts val="1000"/>
              </a:spcBef>
            </a:pP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	- IPA : 31mn 40s</a:t>
            </a:r>
          </a:p>
          <a:p>
            <a:pPr lvl="1">
              <a:spcBef>
                <a:spcPts val="1000"/>
              </a:spcBef>
            </a:pP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	- </a:t>
            </a:r>
            <a:r>
              <a:rPr lang="en-US" sz="2200" dirty="0" err="1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Médecin</a:t>
            </a:r>
            <a:r>
              <a:rPr lang="en-US" sz="2200" dirty="0">
                <a:solidFill>
                  <a:srgbClr val="2B4C55"/>
                </a:solidFill>
                <a:ea typeface="Calibri"/>
                <a:cs typeface="Segoe UI" panose="020B0502040204020203" pitchFamily="34" charset="0"/>
              </a:rPr>
              <a:t> : 29mn 11s</a:t>
            </a:r>
          </a:p>
        </p:txBody>
      </p:sp>
    </p:spTree>
    <p:extLst>
      <p:ext uri="{BB962C8B-B14F-4D97-AF65-F5344CB8AC3E}">
        <p14:creationId xmlns:p14="http://schemas.microsoft.com/office/powerpoint/2010/main" val="418009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FB63F-F953-EDF2-931D-54974246B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9A72E-8E6C-F1A4-D8D2-45D512DDB3A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550" y="831507"/>
            <a:ext cx="8870950" cy="860425"/>
          </a:xfrm>
        </p:spPr>
        <p:txBody>
          <a:bodyPr/>
          <a:lstStyle/>
          <a:p>
            <a:r>
              <a:rPr lang="fr-FR" dirty="0">
                <a:ea typeface="Calibri"/>
                <a:cs typeface="Calibri"/>
              </a:rPr>
              <a:t>Comparatif sorties médecin/IPA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18537D-2EBC-F12B-BB05-CB7F4DE9CA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919288"/>
            <a:ext cx="8870950" cy="4159250"/>
          </a:xfrm>
        </p:spPr>
        <p:txBody>
          <a:bodyPr/>
          <a:lstStyle/>
          <a:p>
            <a:endParaRPr lang="en-US" sz="2200">
              <a:solidFill>
                <a:srgbClr val="000000"/>
              </a:solidFill>
              <a:latin typeface="Aptos"/>
            </a:endParaRPr>
          </a:p>
          <a:p>
            <a:endParaRPr lang="en-US" sz="220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DEF884-6A03-4597-B405-1599D0B8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69050"/>
            <a:ext cx="8077200" cy="48597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8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 idx="4294967295"/>
          </p:nvPr>
        </p:nvSpPr>
        <p:spPr>
          <a:xfrm>
            <a:off x="133350" y="777197"/>
            <a:ext cx="9710738" cy="860425"/>
          </a:xfrm>
        </p:spPr>
        <p:txBody>
          <a:bodyPr>
            <a:normAutofit/>
          </a:bodyPr>
          <a:lstStyle/>
          <a:p>
            <a:r>
              <a:rPr lang="fr-FR" dirty="0">
                <a:ea typeface="Calibri"/>
                <a:cs typeface="Calibri"/>
              </a:rPr>
              <a:t>Quelques résultats :</a:t>
            </a:r>
            <a:br>
              <a:rPr lang="fr-FR" sz="1050" dirty="0">
                <a:solidFill>
                  <a:schemeClr val="accent4"/>
                </a:solidFill>
              </a:rPr>
            </a:br>
            <a:r>
              <a:rPr lang="fr-FR" sz="1400" dirty="0"/>
              <a:t>Statistiques de la première année de mise en pratique du 04 </a:t>
            </a:r>
            <a:r>
              <a:rPr lang="fr-FR" sz="1400" dirty="0" err="1"/>
              <a:t>nov</a:t>
            </a:r>
            <a:r>
              <a:rPr lang="fr-FR" sz="1400" dirty="0"/>
              <a:t> 2024 au 31 </a:t>
            </a:r>
            <a:r>
              <a:rPr lang="fr-FR" sz="1400" dirty="0" err="1"/>
              <a:t>oct</a:t>
            </a:r>
            <a:r>
              <a:rPr lang="fr-FR" sz="1400" dirty="0"/>
              <a:t> 2025 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1AA253-6C1A-4A7B-99FB-5240E8DCE98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0616" y="2037544"/>
            <a:ext cx="5624513" cy="420052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cs typeface="Segoe UI" panose="020B0502040204020203" pitchFamily="34" charset="0"/>
              </a:rPr>
              <a:t>- Sortie primaire : 100%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cs typeface="Segoe UI" panose="020B0502040204020203" pitchFamily="34" charset="0"/>
              </a:rPr>
              <a:t>- Nombre sorties sur la 1</a:t>
            </a:r>
            <a:r>
              <a:rPr lang="fr-FR" sz="2000" baseline="30000" dirty="0">
                <a:cs typeface="Segoe UI" panose="020B0502040204020203" pitchFamily="34" charset="0"/>
              </a:rPr>
              <a:t>ère</a:t>
            </a:r>
            <a:r>
              <a:rPr lang="fr-FR" sz="2000" dirty="0">
                <a:cs typeface="Segoe UI" panose="020B0502040204020203" pitchFamily="34" charset="0"/>
              </a:rPr>
              <a:t> année : 533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cs typeface="Segoe UI" panose="020B0502040204020203" pitchFamily="34" charset="0"/>
              </a:rPr>
              <a:t>- 5j/7    8h30-18h30</a:t>
            </a:r>
          </a:p>
          <a:p>
            <a:pPr>
              <a:lnSpc>
                <a:spcPct val="150000"/>
              </a:lnSpc>
            </a:pPr>
            <a:endParaRPr lang="fr-FR" sz="2000" dirty="0"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cs typeface="Segoe UI" panose="020B0502040204020203" pitchFamily="34" charset="0"/>
              </a:rPr>
              <a:t>- Orientation patient </a:t>
            </a:r>
            <a:r>
              <a:rPr lang="fr-FR" sz="1800" dirty="0">
                <a:cs typeface="Segoe UI" panose="020B0502040204020203" pitchFamily="34" charset="0"/>
              </a:rPr>
              <a:t>: </a:t>
            </a:r>
          </a:p>
          <a:p>
            <a:pPr lvl="1">
              <a:spcBef>
                <a:spcPts val="600"/>
              </a:spcBef>
            </a:pPr>
            <a:r>
              <a:rPr lang="fr-FR" sz="1600" dirty="0">
                <a:cs typeface="Segoe UI" panose="020B0502040204020203" pitchFamily="34" charset="0"/>
              </a:rPr>
              <a:t>	- SAU : 36 %</a:t>
            </a:r>
          </a:p>
          <a:p>
            <a:pPr lvl="1">
              <a:spcBef>
                <a:spcPts val="600"/>
              </a:spcBef>
            </a:pPr>
            <a:r>
              <a:rPr lang="fr-FR" sz="1600" dirty="0">
                <a:cs typeface="Segoe UI" panose="020B0502040204020203" pitchFamily="34" charset="0"/>
              </a:rPr>
              <a:t>	- Cardio (USIC, UDT) : 34 %</a:t>
            </a:r>
          </a:p>
          <a:p>
            <a:pPr lvl="1">
              <a:spcBef>
                <a:spcPts val="600"/>
              </a:spcBef>
            </a:pPr>
            <a:r>
              <a:rPr lang="fr-FR" sz="1600" dirty="0">
                <a:cs typeface="Segoe UI" panose="020B0502040204020203" pitchFamily="34" charset="0"/>
              </a:rPr>
              <a:t>	- SAUV : 18 %</a:t>
            </a:r>
          </a:p>
          <a:p>
            <a:pPr lvl="1">
              <a:spcBef>
                <a:spcPts val="600"/>
              </a:spcBef>
            </a:pPr>
            <a:r>
              <a:rPr lang="fr-FR" sz="1600" dirty="0">
                <a:cs typeface="Segoe UI" panose="020B0502040204020203" pitchFamily="34" charset="0"/>
              </a:rPr>
              <a:t>	- Coro : 6 %</a:t>
            </a:r>
          </a:p>
          <a:p>
            <a:pPr lvl="1">
              <a:spcBef>
                <a:spcPts val="600"/>
              </a:spcBef>
            </a:pPr>
            <a:r>
              <a:rPr lang="fr-FR" sz="1600" dirty="0">
                <a:cs typeface="Segoe UI" panose="020B0502040204020203" pitchFamily="34" charset="0"/>
              </a:rPr>
              <a:t>	- Laissé sur place : 5,5 %</a:t>
            </a:r>
          </a:p>
          <a:p>
            <a:pPr lvl="1">
              <a:spcBef>
                <a:spcPts val="600"/>
              </a:spcBef>
            </a:pPr>
            <a:r>
              <a:rPr lang="fr-FR" sz="1600" dirty="0">
                <a:cs typeface="Segoe UI" panose="020B0502040204020203" pitchFamily="34" charset="0"/>
              </a:rPr>
              <a:t>	- Réanimation : 0,5 %</a:t>
            </a:r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2893954447"/>
              </p:ext>
            </p:extLst>
          </p:nvPr>
        </p:nvGraphicFramePr>
        <p:xfrm>
          <a:off x="4494509" y="1332854"/>
          <a:ext cx="8193437" cy="4905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1F1AA253-6C1A-4A7B-99FB-5240E8DCE98D}"/>
              </a:ext>
            </a:extLst>
          </p:cNvPr>
          <p:cNvSpPr txBox="1">
            <a:spLocks/>
          </p:cNvSpPr>
          <p:nvPr/>
        </p:nvSpPr>
        <p:spPr>
          <a:xfrm>
            <a:off x="827387" y="4586275"/>
            <a:ext cx="4690972" cy="17772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○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371600" lvl="2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–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828800" lvl="3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●"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968500" lvl="4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743200" lvl="5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6435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F1AA253-6C1A-4A7B-99FB-5240E8DCE98D}"/>
              </a:ext>
            </a:extLst>
          </p:cNvPr>
          <p:cNvSpPr txBox="1">
            <a:spLocks/>
          </p:cNvSpPr>
          <p:nvPr/>
        </p:nvSpPr>
        <p:spPr>
          <a:xfrm>
            <a:off x="828226" y="1704400"/>
            <a:ext cx="7161150" cy="4842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○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371600" lvl="2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–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828800" lvl="3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●"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968500" lvl="4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743200" lvl="5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fr-FR" sz="1800" dirty="0">
                <a:solidFill>
                  <a:schemeClr val="tx1"/>
                </a:solidFill>
                <a:cs typeface="Segoe UI" panose="020B0502040204020203" pitchFamily="34" charset="0"/>
              </a:rPr>
              <a:t>Motif principal : cardio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fr-FR" sz="1800" dirty="0">
                <a:solidFill>
                  <a:schemeClr val="tx1"/>
                </a:solidFill>
                <a:cs typeface="Segoe UI" panose="020B0502040204020203" pitchFamily="34" charset="0"/>
              </a:rPr>
              <a:t>69% de douleur thoracique = 371 patients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fr-FR" sz="1800" dirty="0">
                <a:solidFill>
                  <a:schemeClr val="tx1"/>
                </a:solidFill>
                <a:cs typeface="Segoe UI" panose="020B0502040204020203" pitchFamily="34" charset="0"/>
              </a:rPr>
              <a:t>37 SCA ST +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fr-FR" sz="1800" dirty="0">
                <a:solidFill>
                  <a:schemeClr val="tx1"/>
                </a:solidFill>
                <a:cs typeface="Segoe UI" panose="020B0502040204020203" pitchFamily="34" charset="0"/>
              </a:rPr>
              <a:t>7 renforts médicaux = 1,31% du nombre total de sorties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fr-FR" sz="1800" dirty="0">
                <a:solidFill>
                  <a:schemeClr val="tx1"/>
                </a:solidFill>
                <a:cs typeface="Segoe UI" panose="020B0502040204020203" pitchFamily="34" charset="0"/>
              </a:rPr>
              <a:t>score NEWS 2 (max 18) :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fr-FR" sz="1400" dirty="0">
                <a:latin typeface="+mn-lt"/>
                <a:cs typeface="Segoe UI" panose="020B0502040204020203" pitchFamily="34" charset="0"/>
              </a:rPr>
              <a:t>Amélioration clinique du patient : 19,89%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fr-FR" sz="1400" dirty="0">
                <a:latin typeface="+mn-lt"/>
                <a:cs typeface="Segoe UI" panose="020B0502040204020203" pitchFamily="34" charset="0"/>
              </a:rPr>
              <a:t>Stabilité : 79,92%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fr-FR" sz="1400" dirty="0">
                <a:latin typeface="+mn-lt"/>
                <a:cs typeface="Segoe UI" panose="020B0502040204020203" pitchFamily="34" charset="0"/>
              </a:rPr>
              <a:t>Dégradation : 0,19%</a:t>
            </a:r>
          </a:p>
        </p:txBody>
      </p:sp>
      <p:sp>
        <p:nvSpPr>
          <p:cNvPr id="4" name="Titre 3"/>
          <p:cNvSpPr>
            <a:spLocks noGrp="1"/>
          </p:cNvSpPr>
          <p:nvPr>
            <p:ph type="ctrTitle" idx="4294967295"/>
          </p:nvPr>
        </p:nvSpPr>
        <p:spPr>
          <a:xfrm>
            <a:off x="180975" y="700088"/>
            <a:ext cx="9710738" cy="860425"/>
          </a:xfrm>
        </p:spPr>
        <p:txBody>
          <a:bodyPr/>
          <a:lstStyle/>
          <a:p>
            <a:r>
              <a:rPr lang="fr-FR" dirty="0">
                <a:ea typeface="Calibri"/>
                <a:cs typeface="Calibri"/>
              </a:rPr>
              <a:t>Quelques résultats :</a:t>
            </a:r>
            <a:br>
              <a:rPr lang="fr-FR" sz="1050" dirty="0">
                <a:solidFill>
                  <a:schemeClr val="accent4"/>
                </a:solidFill>
              </a:rPr>
            </a:br>
            <a:r>
              <a:rPr lang="fr-FR" sz="1050" dirty="0"/>
              <a:t>Statistiques de la première année de mise en pratique du 04 </a:t>
            </a:r>
            <a:r>
              <a:rPr lang="fr-FR" sz="1050" dirty="0" err="1"/>
              <a:t>nov</a:t>
            </a:r>
            <a:r>
              <a:rPr lang="fr-FR" sz="1050" dirty="0"/>
              <a:t> 2024 au 31 </a:t>
            </a:r>
            <a:r>
              <a:rPr lang="fr-FR" sz="1050" dirty="0" err="1"/>
              <a:t>oct</a:t>
            </a:r>
            <a:r>
              <a:rPr lang="fr-FR" sz="1050" dirty="0"/>
              <a:t> 2025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347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4C69C-04F8-4E11-44D5-EA7730DC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4555A-97A0-0895-6F7C-B037E29D3F3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8600" y="779462"/>
            <a:ext cx="8870950" cy="860425"/>
          </a:xfrm>
        </p:spPr>
        <p:txBody>
          <a:bodyPr>
            <a:normAutofit/>
          </a:bodyPr>
          <a:lstStyle/>
          <a:p>
            <a:r>
              <a:rPr lang="fr-FR" sz="4000" dirty="0">
                <a:ea typeface="Calibri"/>
                <a:cs typeface="Calibri"/>
              </a:rPr>
              <a:t>Type de sortie</a:t>
            </a:r>
            <a:endParaRPr lang="fr-FR" sz="4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F350A1-EAE6-3CB5-4581-7A325C752D3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919288"/>
            <a:ext cx="8870950" cy="4159250"/>
          </a:xfrm>
        </p:spPr>
        <p:txBody>
          <a:bodyPr/>
          <a:lstStyle/>
          <a:p>
            <a:endParaRPr lang="en-US" sz="2200" dirty="0">
              <a:solidFill>
                <a:srgbClr val="000000"/>
              </a:solidFill>
              <a:latin typeface="Aptos"/>
            </a:endParaRPr>
          </a:p>
          <a:p>
            <a:endParaRPr lang="en-US" sz="2200" dirty="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F0322D0-45ED-4013-93AC-CFB17B5B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17" y="1577570"/>
            <a:ext cx="7797165" cy="48426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7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54BAE-13E2-2FCE-6DDF-A46817B7C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96D29-2CBF-16C6-76F1-570291D70C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2551" y="879356"/>
            <a:ext cx="8870950" cy="860425"/>
          </a:xfrm>
        </p:spPr>
        <p:txBody>
          <a:bodyPr>
            <a:normAutofit/>
          </a:bodyPr>
          <a:lstStyle/>
          <a:p>
            <a:r>
              <a:rPr lang="fr-FR" sz="4000" dirty="0"/>
              <a:t>Plus-value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13A261-CA43-60D2-E75D-08117871450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919288"/>
            <a:ext cx="11430000" cy="4159250"/>
          </a:xfrm>
        </p:spPr>
        <p:txBody>
          <a:bodyPr/>
          <a:lstStyle/>
          <a:p>
            <a:endParaRPr lang="en-US" sz="2200" dirty="0">
              <a:solidFill>
                <a:srgbClr val="000000"/>
              </a:solidFill>
              <a:latin typeface="Aptos"/>
            </a:endParaRPr>
          </a:p>
          <a:p>
            <a:r>
              <a:rPr lang="en-US" sz="2200" dirty="0">
                <a:cs typeface="Segoe UI" panose="020B0502040204020203" pitchFamily="34" charset="0"/>
              </a:rPr>
              <a:t>Augmentation du </a:t>
            </a:r>
            <a:r>
              <a:rPr lang="en-US" sz="2200" dirty="0" err="1">
                <a:cs typeface="Segoe UI" panose="020B0502040204020203" pitchFamily="34" charset="0"/>
              </a:rPr>
              <a:t>nombre</a:t>
            </a:r>
            <a:r>
              <a:rPr lang="en-US" sz="2200" dirty="0">
                <a:cs typeface="Segoe UI" panose="020B0502040204020203" pitchFamily="34" charset="0"/>
              </a:rPr>
              <a:t> total de sorties </a:t>
            </a:r>
            <a:r>
              <a:rPr lang="en-US" sz="2200" b="1" dirty="0">
                <a:cs typeface="Segoe UI" panose="020B0502040204020203" pitchFamily="34" charset="0"/>
              </a:rPr>
              <a:t>(+32,7%) </a:t>
            </a:r>
            <a:r>
              <a:rPr lang="en-US" sz="2200" dirty="0">
                <a:cs typeface="Segoe UI" panose="020B0502040204020203" pitchFamily="34" charset="0"/>
              </a:rPr>
              <a:t>= amelioration de </a:t>
            </a:r>
            <a:r>
              <a:rPr lang="en-US" sz="2200" dirty="0" err="1">
                <a:cs typeface="Segoe UI" panose="020B0502040204020203" pitchFamily="34" charset="0"/>
              </a:rPr>
              <a:t>l’accès</a:t>
            </a:r>
            <a:r>
              <a:rPr lang="en-US" sz="2200" dirty="0">
                <a:cs typeface="Segoe UI" panose="020B0502040204020203" pitchFamily="34" charset="0"/>
              </a:rPr>
              <a:t> aux </a:t>
            </a:r>
            <a:r>
              <a:rPr lang="en-US" sz="2200" dirty="0" err="1">
                <a:cs typeface="Segoe UI" panose="020B0502040204020203" pitchFamily="34" charset="0"/>
              </a:rPr>
              <a:t>soins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E84068-7533-4509-82E5-4957E7808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0" y="3142883"/>
            <a:ext cx="4850899" cy="30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5AD703D-C883-45EC-BD7D-1631D111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26" y="3142883"/>
            <a:ext cx="5089333" cy="30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1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76559B8-DBA6-45BD-BC15-F5014D5A6A12}"/>
              </a:ext>
            </a:extLst>
          </p:cNvPr>
          <p:cNvSpPr txBox="1"/>
          <p:nvPr/>
        </p:nvSpPr>
        <p:spPr>
          <a:xfrm>
            <a:off x="285750" y="971550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  <a:ea typeface="Calibri Light"/>
                <a:cs typeface="Calibri Light"/>
              </a:rPr>
              <a:t>Plus-value IPA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Calibri Light"/>
                <a:cs typeface="Calibri Light"/>
              </a:rPr>
              <a:t>en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Calibri Light"/>
                <a:cs typeface="Calibri Ligh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Calibri Light"/>
                <a:cs typeface="Calibri Light"/>
              </a:rPr>
              <a:t>préhospitalier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Calibri Light"/>
                <a:cs typeface="Calibri Light"/>
              </a:rPr>
              <a:t> </a:t>
            </a:r>
            <a:endParaRPr lang="fr-FR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3BF6B4-A3A5-4E12-B51A-C252C983E448}"/>
              </a:ext>
            </a:extLst>
          </p:cNvPr>
          <p:cNvSpPr txBox="1"/>
          <p:nvPr/>
        </p:nvSpPr>
        <p:spPr>
          <a:xfrm>
            <a:off x="552450" y="1990725"/>
            <a:ext cx="1173480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Anamnèse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Examen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clinique</a:t>
            </a:r>
            <a:endParaRPr lang="en-US" sz="2400" b="1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Discussion de la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conduite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thérapeutique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et diagnostic avec le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médecin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régulateur</a:t>
            </a:r>
            <a:endParaRPr lang="en-US" sz="24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Gradation de la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réponse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Expérience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IDE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si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besoin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Prise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en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charge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hollistique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en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préhospitalier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Libérer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 du temps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médical</a:t>
            </a:r>
            <a:endParaRPr lang="en-US" sz="24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896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66ABD-6503-0AD4-67F4-35BB2ADA6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1598DE-189F-2139-9437-8345B4504E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76450" y="2322513"/>
            <a:ext cx="9144000" cy="2387600"/>
          </a:xfrm>
        </p:spPr>
        <p:txBody>
          <a:bodyPr/>
          <a:lstStyle/>
          <a:p>
            <a:r>
              <a:rPr lang="fr-FR" sz="4800" dirty="0">
                <a:ea typeface="Calibri"/>
                <a:cs typeface="Calibri"/>
              </a:rPr>
              <a:t>L’IPA U en recherche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75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1D99B-F976-43AD-2E66-EB4AF036B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E1BDA-76D8-5661-BC19-965B851A7E9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2875" y="862013"/>
            <a:ext cx="8870950" cy="860425"/>
          </a:xfrm>
        </p:spPr>
        <p:txBody>
          <a:bodyPr>
            <a:normAutofit/>
          </a:bodyPr>
          <a:lstStyle/>
          <a:p>
            <a:r>
              <a:rPr lang="fr-FR" sz="4000" dirty="0"/>
              <a:t>Conditions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61D4F1-82A7-2E26-A06F-735ADFFB240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919288"/>
            <a:ext cx="10191750" cy="415925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cs typeface="Segoe UI" panose="020B0502040204020203" pitchFamily="34" charset="0"/>
              </a:rPr>
              <a:t>20% du temps de travail</a:t>
            </a: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Selon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Arreté</a:t>
            </a:r>
            <a:r>
              <a:rPr lang="en-US" sz="2200" dirty="0">
                <a:cs typeface="Segoe UI" panose="020B0502040204020203" pitchFamily="34" charset="0"/>
              </a:rPr>
              <a:t> du 22 </a:t>
            </a:r>
            <a:r>
              <a:rPr lang="en-US" sz="2200" dirty="0" err="1">
                <a:cs typeface="Segoe UI" panose="020B0502040204020203" pitchFamily="34" charset="0"/>
              </a:rPr>
              <a:t>octobre</a:t>
            </a:r>
            <a:r>
              <a:rPr lang="en-US" sz="2200" dirty="0">
                <a:cs typeface="Segoe UI" panose="020B0502040204020203" pitchFamily="34" charset="0"/>
              </a:rPr>
              <a:t> 2021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Partie</a:t>
            </a:r>
            <a:r>
              <a:rPr lang="en-US" sz="2200" dirty="0">
                <a:cs typeface="Segoe UI" panose="020B0502040204020203" pitchFamily="34" charset="0"/>
              </a:rPr>
              <a:t> 2 : </a:t>
            </a:r>
            <a:r>
              <a:rPr lang="en-US" sz="2200" dirty="0" err="1">
                <a:cs typeface="Segoe UI" panose="020B0502040204020203" pitchFamily="34" charset="0"/>
              </a:rPr>
              <a:t>référentiel</a:t>
            </a:r>
            <a:r>
              <a:rPr lang="en-US" sz="2200" dirty="0">
                <a:cs typeface="Segoe UI" panose="020B0502040204020203" pitchFamily="34" charset="0"/>
              </a:rPr>
              <a:t> des </a:t>
            </a:r>
            <a:r>
              <a:rPr lang="en-US" sz="2200" dirty="0" err="1">
                <a:cs typeface="Segoe UI" panose="020B0502040204020203" pitchFamily="34" charset="0"/>
              </a:rPr>
              <a:t>compétences</a:t>
            </a: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Exemple</a:t>
            </a:r>
            <a:r>
              <a:rPr lang="en-US" sz="2200" dirty="0">
                <a:cs typeface="Segoe UI" panose="020B0502040204020203" pitchFamily="34" charset="0"/>
              </a:rPr>
              <a:t> :</a:t>
            </a:r>
          </a:p>
          <a:p>
            <a:pPr lvl="3">
              <a:buClr>
                <a:schemeClr val="tx1"/>
              </a:buClr>
            </a:pPr>
            <a:r>
              <a:rPr lang="en-US" sz="2000" dirty="0">
                <a:cs typeface="Segoe UI" panose="020B0502040204020203" pitchFamily="34" charset="0"/>
              </a:rPr>
              <a:t>	- Contribution à des études et des travaux de recherche</a:t>
            </a:r>
          </a:p>
          <a:p>
            <a:pPr lvl="1">
              <a:buClr>
                <a:schemeClr val="tx1"/>
              </a:buClr>
            </a:pPr>
            <a:r>
              <a:rPr lang="en-US" sz="2000" dirty="0">
                <a:cs typeface="Segoe UI" panose="020B0502040204020203" pitchFamily="34" charset="0"/>
              </a:rPr>
              <a:t>	- </a:t>
            </a:r>
            <a:r>
              <a:rPr lang="en-US" sz="2000" dirty="0" err="1">
                <a:cs typeface="Segoe UI" panose="020B0502040204020203" pitchFamily="34" charset="0"/>
              </a:rPr>
              <a:t>Rechercher</a:t>
            </a:r>
            <a:r>
              <a:rPr lang="en-US" sz="2000" dirty="0">
                <a:cs typeface="Segoe UI" panose="020B0502040204020203" pitchFamily="34" charset="0"/>
              </a:rPr>
              <a:t>, </a:t>
            </a:r>
            <a:r>
              <a:rPr lang="en-US" sz="2000" dirty="0" err="1">
                <a:cs typeface="Segoe UI" panose="020B0502040204020203" pitchFamily="34" charset="0"/>
              </a:rPr>
              <a:t>analyser</a:t>
            </a:r>
            <a:r>
              <a:rPr lang="en-US" sz="2000" dirty="0">
                <a:cs typeface="Segoe UI" panose="020B0502040204020203" pitchFamily="34" charset="0"/>
              </a:rPr>
              <a:t> et </a:t>
            </a:r>
            <a:r>
              <a:rPr lang="en-US" sz="2000" dirty="0" err="1">
                <a:cs typeface="Segoe UI" panose="020B0502040204020203" pitchFamily="34" charset="0"/>
              </a:rPr>
              <a:t>produire</a:t>
            </a:r>
            <a:r>
              <a:rPr lang="en-US" sz="2000" dirty="0">
                <a:cs typeface="Segoe UI" panose="020B0502040204020203" pitchFamily="34" charset="0"/>
              </a:rPr>
              <a:t> des </a:t>
            </a:r>
            <a:r>
              <a:rPr lang="en-US" sz="2000" dirty="0" err="1">
                <a:cs typeface="Segoe UI" panose="020B0502040204020203" pitchFamily="34" charset="0"/>
              </a:rPr>
              <a:t>données</a:t>
            </a:r>
            <a:endParaRPr lang="en-US" sz="2000" dirty="0"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</a:pPr>
            <a:r>
              <a:rPr lang="en-US" sz="2000" dirty="0">
                <a:cs typeface="Segoe UI" panose="020B0502040204020203" pitchFamily="34" charset="0"/>
              </a:rPr>
              <a:t>	- </a:t>
            </a:r>
            <a:r>
              <a:rPr lang="en-US" sz="2000" dirty="0" err="1">
                <a:cs typeface="Segoe UI" panose="020B0502040204020203" pitchFamily="34" charset="0"/>
              </a:rPr>
              <a:t>Organiser</a:t>
            </a:r>
            <a:r>
              <a:rPr lang="en-US" sz="2000" dirty="0">
                <a:cs typeface="Segoe UI" panose="020B0502040204020203" pitchFamily="34" charset="0"/>
              </a:rPr>
              <a:t> les </a:t>
            </a:r>
            <a:r>
              <a:rPr lang="en-US" sz="2000" dirty="0" err="1">
                <a:cs typeface="Segoe UI" panose="020B0502040204020203" pitchFamily="34" charset="0"/>
              </a:rPr>
              <a:t>parcours</a:t>
            </a:r>
            <a:r>
              <a:rPr lang="en-US" sz="2000" dirty="0">
                <a:cs typeface="Segoe UI" panose="020B0502040204020203" pitchFamily="34" charset="0"/>
              </a:rPr>
              <a:t> de </a:t>
            </a:r>
            <a:r>
              <a:rPr lang="en-US" sz="2000" dirty="0" err="1">
                <a:cs typeface="Segoe UI" panose="020B0502040204020203" pitchFamily="34" charset="0"/>
              </a:rPr>
              <a:t>soins</a:t>
            </a:r>
            <a:endParaRPr lang="en-US" sz="2000" dirty="0"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</a:pPr>
            <a:r>
              <a:rPr lang="en-US" sz="2000" dirty="0">
                <a:cs typeface="Segoe UI" panose="020B0502040204020203" pitchFamily="34" charset="0"/>
              </a:rPr>
              <a:t>	- Evaluation et </a:t>
            </a:r>
            <a:r>
              <a:rPr lang="en-US" sz="2000" dirty="0" err="1">
                <a:cs typeface="Segoe UI" panose="020B0502040204020203" pitchFamily="34" charset="0"/>
              </a:rPr>
              <a:t>amélioration</a:t>
            </a:r>
            <a:r>
              <a:rPr lang="en-US" sz="2000" dirty="0">
                <a:cs typeface="Segoe UI" panose="020B0502040204020203" pitchFamily="34" charset="0"/>
              </a:rPr>
              <a:t> des pratiques </a:t>
            </a:r>
            <a:r>
              <a:rPr lang="en-US" sz="2000" dirty="0" err="1">
                <a:cs typeface="Segoe UI" panose="020B0502040204020203" pitchFamily="34" charset="0"/>
              </a:rPr>
              <a:t>professionnelles</a:t>
            </a:r>
            <a:endParaRPr lang="en-US" sz="2000" dirty="0">
              <a:cs typeface="Segoe UI" panose="020B0502040204020203" pitchFamily="34" charset="0"/>
            </a:endParaRPr>
          </a:p>
          <a:p>
            <a:pPr lvl="1"/>
            <a:endParaRPr lang="en-US" sz="2000" dirty="0">
              <a:solidFill>
                <a:srgbClr val="00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419631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749DA-D795-F07D-0DF7-D9A75837E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A00A31-B514-074A-3584-F2B078EAEB9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5725" y="803275"/>
            <a:ext cx="8870950" cy="860425"/>
          </a:xfrm>
        </p:spPr>
        <p:txBody>
          <a:bodyPr>
            <a:normAutofit/>
          </a:bodyPr>
          <a:lstStyle/>
          <a:p>
            <a:r>
              <a:rPr lang="fr-FR" sz="4000" dirty="0"/>
              <a:t>Missions transversales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334071-25DE-3C60-3AED-84A5A0A03E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0050" y="1893888"/>
            <a:ext cx="8870950" cy="4160837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Segoe UI" panose="020B0502040204020203" pitchFamily="34" charset="0"/>
              </a:rPr>
              <a:t>Participation à des </a:t>
            </a:r>
            <a:r>
              <a:rPr lang="en-US" sz="2200" dirty="0" err="1">
                <a:cs typeface="Segoe UI" panose="020B0502040204020203" pitchFamily="34" charset="0"/>
              </a:rPr>
              <a:t>études</a:t>
            </a:r>
            <a:r>
              <a:rPr lang="en-US" sz="2200" dirty="0">
                <a:cs typeface="Segoe UI" panose="020B0502040204020203" pitchFamily="34" charset="0"/>
              </a:rPr>
              <a:t> (MOOV2, </a:t>
            </a:r>
            <a:r>
              <a:rPr lang="en-US" sz="2200" dirty="0" err="1">
                <a:cs typeface="Segoe UI" panose="020B0502040204020203" pitchFamily="34" charset="0"/>
              </a:rPr>
              <a:t>GoodKT</a:t>
            </a:r>
            <a:r>
              <a:rPr lang="en-US" sz="2200" dirty="0">
                <a:cs typeface="Segoe UI" panose="020B0502040204020203" pitchFamily="34" charset="0"/>
              </a:rPr>
              <a:t>, DELPHI2)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Veille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biblio</a:t>
            </a:r>
            <a:r>
              <a:rPr lang="en-US" sz="2200" dirty="0">
                <a:cs typeface="Segoe UI" panose="020B0502040204020203" pitchFamily="34" charset="0"/>
              </a:rPr>
              <a:t>, RFE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Statistiques</a:t>
            </a:r>
            <a:r>
              <a:rPr lang="en-US" sz="2200" dirty="0">
                <a:cs typeface="Segoe UI" panose="020B0502040204020203" pitchFamily="34" charset="0"/>
              </a:rPr>
              <a:t> des PEC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Segoe UI" panose="020B0502040204020203" pitchFamily="34" charset="0"/>
              </a:rPr>
              <a:t>Formation des pairs (</a:t>
            </a:r>
            <a:r>
              <a:rPr lang="en-US" sz="2200" dirty="0" err="1">
                <a:cs typeface="Segoe UI" panose="020B0502040204020203" pitchFamily="34" charset="0"/>
              </a:rPr>
              <a:t>cours</a:t>
            </a:r>
            <a:r>
              <a:rPr lang="en-US" sz="2200" dirty="0">
                <a:cs typeface="Segoe UI" panose="020B0502040204020203" pitchFamily="34" charset="0"/>
              </a:rPr>
              <a:t>, in situ, </a:t>
            </a:r>
            <a:r>
              <a:rPr lang="en-US" sz="2200" dirty="0" err="1">
                <a:cs typeface="Segoe UI" panose="020B0502040204020203" pitchFamily="34" charset="0"/>
              </a:rPr>
              <a:t>mémoires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étudiants</a:t>
            </a:r>
            <a:r>
              <a:rPr lang="en-US" sz="2200" dirty="0">
                <a:cs typeface="Segoe UI" panose="020B0502040204020203" pitchFamily="34" charset="0"/>
              </a:rPr>
              <a:t>)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Congrès</a:t>
            </a:r>
            <a:r>
              <a:rPr lang="en-US" sz="2200" dirty="0">
                <a:cs typeface="Segoe UI" panose="020B0502040204020203" pitchFamily="34" charset="0"/>
              </a:rPr>
              <a:t> (preparation, intervention)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Projets</a:t>
            </a:r>
            <a:r>
              <a:rPr lang="en-US" sz="2200" dirty="0">
                <a:cs typeface="Segoe UI" panose="020B0502040204020203" pitchFamily="34" charset="0"/>
              </a:rPr>
              <a:t> : publications </a:t>
            </a:r>
            <a:r>
              <a:rPr lang="en-US" sz="2200" dirty="0" err="1">
                <a:cs typeface="Segoe UI" panose="020B0502040204020203" pitchFamily="34" charset="0"/>
              </a:rPr>
              <a:t>scientifiques</a:t>
            </a: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cs typeface="Segoe UI" panose="020B0502040204020203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cs typeface="Segoe UI" panose="020B0502040204020203" pitchFamily="34" charset="0"/>
              </a:rPr>
              <a:t>Groupe</a:t>
            </a:r>
            <a:r>
              <a:rPr lang="en-US" sz="2200" dirty="0">
                <a:cs typeface="Segoe UI" panose="020B0502040204020203" pitchFamily="34" charset="0"/>
              </a:rPr>
              <a:t> de travail </a:t>
            </a:r>
            <a:r>
              <a:rPr lang="en-US" sz="2200" dirty="0" err="1">
                <a:cs typeface="Segoe UI" panose="020B0502040204020203" pitchFamily="34" charset="0"/>
              </a:rPr>
              <a:t>parcours</a:t>
            </a:r>
            <a:r>
              <a:rPr lang="en-US" sz="2200" dirty="0">
                <a:cs typeface="Segoe UI" panose="020B0502040204020203" pitchFamily="34" charset="0"/>
              </a:rPr>
              <a:t> de </a:t>
            </a:r>
            <a:r>
              <a:rPr lang="en-US" sz="2200" dirty="0" err="1">
                <a:cs typeface="Segoe UI" panose="020B0502040204020203" pitchFamily="34" charset="0"/>
              </a:rPr>
              <a:t>soins</a:t>
            </a:r>
            <a:r>
              <a:rPr lang="en-US" sz="2200" dirty="0">
                <a:cs typeface="Segoe UI" panose="020B0502040204020203" pitchFamily="34" charset="0"/>
              </a:rPr>
              <a:t> </a:t>
            </a:r>
            <a:r>
              <a:rPr lang="en-US" sz="2200" dirty="0" err="1">
                <a:cs typeface="Segoe UI" panose="020B0502040204020203" pitchFamily="34" charset="0"/>
              </a:rPr>
              <a:t>inovants</a:t>
            </a:r>
            <a:r>
              <a:rPr lang="en-US" sz="2200" dirty="0">
                <a:cs typeface="Segoe UI" panose="020B0502040204020203" pitchFamily="34" charset="0"/>
              </a:rPr>
              <a:t> IPA (</a:t>
            </a:r>
            <a:r>
              <a:rPr lang="en-US" sz="2200" dirty="0" err="1">
                <a:cs typeface="Segoe UI" panose="020B0502040204020203" pitchFamily="34" charset="0"/>
              </a:rPr>
              <a:t>interCHRU</a:t>
            </a:r>
            <a:r>
              <a:rPr lang="en-US" sz="2200" dirty="0"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83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ED7B7-25B5-1C3A-3EF7-3C9A21064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47025-1959-6929-196B-96D8593E02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7175" y="779462"/>
            <a:ext cx="8870950" cy="860425"/>
          </a:xfrm>
        </p:spPr>
        <p:txBody>
          <a:bodyPr/>
          <a:lstStyle/>
          <a:p>
            <a:r>
              <a:rPr lang="fr-FR" sz="4800" dirty="0">
                <a:ea typeface="Calibri"/>
                <a:cs typeface="Calibri"/>
              </a:rPr>
              <a:t>Contexte</a:t>
            </a:r>
            <a:endParaRPr lang="fr-FR" sz="4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C70C17-30C9-C341-67C1-C2370196D19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04875" y="1919288"/>
            <a:ext cx="11287125" cy="4159250"/>
          </a:xfrm>
        </p:spPr>
        <p:txBody>
          <a:bodyPr>
            <a:normAutofit/>
          </a:bodyPr>
          <a:lstStyle/>
          <a:p>
            <a:r>
              <a:rPr lang="fr-FR" sz="2800" dirty="0">
                <a:cs typeface="Segoe UI" panose="020B0502040204020203" pitchFamily="34" charset="0"/>
              </a:rPr>
              <a:t>Augmentation continue de l'activité</a:t>
            </a:r>
          </a:p>
          <a:p>
            <a:endParaRPr lang="fr-FR" sz="2800" dirty="0">
              <a:cs typeface="Segoe UI" panose="020B0502040204020203" pitchFamily="34" charset="0"/>
            </a:endParaRPr>
          </a:p>
          <a:p>
            <a:r>
              <a:rPr lang="fr-FR" sz="2800" dirty="0">
                <a:cs typeface="Segoe UI" panose="020B0502040204020203" pitchFamily="34" charset="0"/>
              </a:rPr>
              <a:t>Complexification des profils patients ?</a:t>
            </a:r>
          </a:p>
          <a:p>
            <a:endParaRPr lang="fr-FR" sz="2800" dirty="0">
              <a:cs typeface="Segoe UI" panose="020B0502040204020203" pitchFamily="34" charset="0"/>
            </a:endParaRPr>
          </a:p>
          <a:p>
            <a:r>
              <a:rPr lang="fr-FR" sz="2800" dirty="0">
                <a:cs typeface="Segoe UI" panose="020B0502040204020203" pitchFamily="34" charset="0"/>
              </a:rPr>
              <a:t>Attente sociétale forte sur l'accessibilité et la sécurité</a:t>
            </a:r>
          </a:p>
          <a:p>
            <a:endParaRPr lang="fr-FR" sz="2800" dirty="0">
              <a:cs typeface="Segoe UI" panose="020B0502040204020203" pitchFamily="34" charset="0"/>
            </a:endParaRPr>
          </a:p>
          <a:p>
            <a:pPr marL="139700" indent="0">
              <a:buNone/>
            </a:pPr>
            <a:r>
              <a:rPr lang="fr-FR" sz="2800" dirty="0">
                <a:cs typeface="Segoe UI" panose="020B0502040204020203" pitchFamily="34" charset="0"/>
              </a:rPr>
              <a:t>  </a:t>
            </a:r>
          </a:p>
          <a:p>
            <a:pPr marL="139700" indent="0">
              <a:buNone/>
            </a:pPr>
            <a:r>
              <a:rPr lang="fr-FR" sz="2800" dirty="0">
                <a:cs typeface="Segoe UI" panose="020B0502040204020203" pitchFamily="34" charset="0"/>
              </a:rPr>
              <a:t>   L'évolution des métiers paramédicaux est devenue un levier organisationnel</a:t>
            </a:r>
          </a:p>
        </p:txBody>
      </p:sp>
      <p:pic>
        <p:nvPicPr>
          <p:cNvPr id="5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83EF3AF6-60E9-A395-5A0C-72B6DC6E1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8055" y="4966564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76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6B3CA-7B02-4F4C-9562-D0D3A3E76A9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81275" y="2160588"/>
            <a:ext cx="9144000" cy="2387600"/>
          </a:xfrm>
        </p:spPr>
        <p:txBody>
          <a:bodyPr>
            <a:normAutofit/>
          </a:bodyPr>
          <a:lstStyle/>
          <a:p>
            <a:r>
              <a:rPr lang="fr-FR" sz="5400" dirty="0"/>
              <a:t>Message à retenir</a:t>
            </a:r>
          </a:p>
        </p:txBody>
      </p:sp>
    </p:spTree>
    <p:extLst>
      <p:ext uri="{BB962C8B-B14F-4D97-AF65-F5344CB8AC3E}">
        <p14:creationId xmlns:p14="http://schemas.microsoft.com/office/powerpoint/2010/main" val="2799276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579C3-BE8A-47D7-9147-08113F04A08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1450" y="779462"/>
            <a:ext cx="8870950" cy="860425"/>
          </a:xfrm>
        </p:spPr>
        <p:txBody>
          <a:bodyPr>
            <a:normAutofit/>
          </a:bodyPr>
          <a:lstStyle/>
          <a:p>
            <a:r>
              <a:rPr lang="fr-FR" sz="4000" dirty="0"/>
              <a:t>Points forts de l’IPA MU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B23D08-F047-46DB-B195-245A44949E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1950" y="2090738"/>
            <a:ext cx="11168063" cy="4159250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ea typeface="Calibri"/>
                <a:cs typeface="Segoe UI" panose="020B0502040204020203" pitchFamily="34" charset="0"/>
              </a:rPr>
              <a:t>Implantation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réussie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au CHRU avec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soutien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des chefs de service, CSS et CS</a:t>
            </a:r>
            <a:endParaRPr lang="en-US" sz="2000" dirty="0">
              <a:cs typeface="Segoe UI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ea typeface="Calibri"/>
                <a:cs typeface="Segoe UI" panose="020B0502040204020203" pitchFamily="34" charset="0"/>
              </a:rPr>
              <a:t>Intégration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harmonieuse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avec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autres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professionnels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des urgences (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médecins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et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soignants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)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ea typeface="Calibri"/>
                <a:cs typeface="Segoe UI" panose="020B0502040204020203" pitchFamily="34" charset="0"/>
              </a:rPr>
              <a:t>Réponse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graduée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à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l'aide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médicale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urgente</a:t>
            </a:r>
            <a:endParaRPr lang="en-US" sz="2000" dirty="0">
              <a:ea typeface="Calibri"/>
              <a:cs typeface="Segoe UI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ea typeface="Calibri"/>
                <a:cs typeface="Segoe UI" panose="020B0502040204020203" pitchFamily="34" charset="0"/>
              </a:rPr>
              <a:t>Collaboration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interprofessionnelle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ea typeface="Calibri"/>
                <a:cs typeface="Segoe UI" panose="020B0502040204020203" pitchFamily="34" charset="0"/>
              </a:rPr>
              <a:t>Développer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nouvelles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connaissances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/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compétences</a:t>
            </a:r>
            <a:endParaRPr lang="en-US" sz="2000" dirty="0">
              <a:ea typeface="Calibri"/>
              <a:cs typeface="Segoe UI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ea typeface="Calibri"/>
                <a:cs typeface="Segoe UI" panose="020B0502040204020203" pitchFamily="34" charset="0"/>
              </a:rPr>
              <a:t>Epanouissement</a:t>
            </a:r>
            <a:r>
              <a:rPr lang="en-US" sz="2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000" dirty="0" err="1">
                <a:ea typeface="Calibri"/>
                <a:cs typeface="Segoe UI" panose="020B0502040204020203" pitchFamily="34" charset="0"/>
              </a:rPr>
              <a:t>professionnel</a:t>
            </a:r>
            <a:endParaRPr lang="en-US" sz="2000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1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0A46B-270A-8396-A419-C159E00F2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A8531-8A5F-84BC-E200-7F48F24BDB4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550" y="738188"/>
            <a:ext cx="8870950" cy="860425"/>
          </a:xfrm>
        </p:spPr>
        <p:txBody>
          <a:bodyPr>
            <a:normAutofit/>
          </a:bodyPr>
          <a:lstStyle/>
          <a:p>
            <a:r>
              <a:rPr lang="fr-FR" sz="4000" dirty="0"/>
              <a:t>Axe d’amélioration IPA MU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DDFFBE-94CE-8710-B2E3-187EAA0F96C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1825" y="1490663"/>
            <a:ext cx="11350625" cy="4991100"/>
          </a:xfrm>
        </p:spPr>
        <p:txBody>
          <a:bodyPr/>
          <a:lstStyle/>
          <a:p>
            <a:endParaRPr lang="en-US" sz="2200" dirty="0">
              <a:solidFill>
                <a:srgbClr val="000000"/>
              </a:solidFill>
              <a:latin typeface="Aptos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 err="1">
                <a:ea typeface="Calibri"/>
                <a:cs typeface="Calibri"/>
              </a:rPr>
              <a:t>Elargissement</a:t>
            </a:r>
            <a:r>
              <a:rPr lang="en-US" sz="2200" dirty="0">
                <a:ea typeface="Calibri"/>
                <a:cs typeface="Calibri"/>
              </a:rPr>
              <a:t> du champ de </a:t>
            </a:r>
            <a:r>
              <a:rPr lang="en-US" sz="2200" dirty="0" err="1">
                <a:ea typeface="Calibri"/>
                <a:cs typeface="Calibri"/>
              </a:rPr>
              <a:t>compétence</a:t>
            </a:r>
            <a:r>
              <a:rPr lang="en-US" sz="2200" dirty="0">
                <a:ea typeface="Calibri"/>
                <a:cs typeface="Calibri"/>
              </a:rPr>
              <a:t> :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2200" dirty="0">
                <a:ea typeface="Calibri"/>
                <a:cs typeface="Calibri"/>
              </a:rPr>
              <a:t>Adapter </a:t>
            </a:r>
            <a:r>
              <a:rPr lang="en-US" sz="2200" dirty="0" err="1">
                <a:ea typeface="Calibri"/>
                <a:cs typeface="Calibri"/>
              </a:rPr>
              <a:t>l'arrêté</a:t>
            </a:r>
            <a:r>
              <a:rPr lang="en-US" sz="2200" dirty="0">
                <a:ea typeface="Calibri"/>
                <a:cs typeface="Calibri"/>
              </a:rPr>
              <a:t> de primo-prescription (</a:t>
            </a:r>
            <a:r>
              <a:rPr lang="en-US" sz="2200" dirty="0" err="1">
                <a:ea typeface="Calibri"/>
                <a:cs typeface="Calibri"/>
              </a:rPr>
              <a:t>décret</a:t>
            </a:r>
            <a:r>
              <a:rPr lang="en-US" sz="2200" dirty="0">
                <a:ea typeface="Calibri"/>
                <a:cs typeface="Calibri"/>
              </a:rPr>
              <a:t> de </a:t>
            </a:r>
            <a:r>
              <a:rPr lang="en-US" sz="2200" dirty="0" err="1">
                <a:ea typeface="Calibri"/>
                <a:cs typeface="Calibri"/>
              </a:rPr>
              <a:t>janvier</a:t>
            </a:r>
            <a:r>
              <a:rPr lang="en-US" sz="2200" dirty="0">
                <a:ea typeface="Calibri"/>
                <a:cs typeface="Calibri"/>
              </a:rPr>
              <a:t> 2025)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2200" dirty="0" err="1">
                <a:ea typeface="Calibri"/>
                <a:cs typeface="Calibri"/>
              </a:rPr>
              <a:t>Autonomie</a:t>
            </a:r>
            <a:r>
              <a:rPr lang="en-US" sz="2200" dirty="0">
                <a:ea typeface="Calibri"/>
                <a:cs typeface="Calibri"/>
              </a:rPr>
              <a:t> relative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endParaRPr lang="en-US" sz="1800" dirty="0"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 err="1">
                <a:ea typeface="Calibri"/>
                <a:cs typeface="Calibri"/>
              </a:rPr>
              <a:t>Amélioration</a:t>
            </a:r>
            <a:r>
              <a:rPr lang="en-US" sz="2200" dirty="0">
                <a:ea typeface="Calibri"/>
                <a:cs typeface="Calibri"/>
              </a:rPr>
              <a:t> de </a:t>
            </a:r>
            <a:r>
              <a:rPr lang="en-US" sz="2200" dirty="0" err="1">
                <a:ea typeface="Calibri"/>
                <a:cs typeface="Calibri"/>
              </a:rPr>
              <a:t>l'accès</a:t>
            </a:r>
            <a:r>
              <a:rPr lang="en-US" sz="2200" dirty="0">
                <a:ea typeface="Calibri"/>
                <a:cs typeface="Calibri"/>
              </a:rPr>
              <a:t> aux </a:t>
            </a:r>
            <a:r>
              <a:rPr lang="en-US" sz="2200" dirty="0" err="1">
                <a:ea typeface="Calibri"/>
                <a:cs typeface="Calibri"/>
              </a:rPr>
              <a:t>outils</a:t>
            </a:r>
            <a:r>
              <a:rPr lang="en-US" sz="2200" dirty="0">
                <a:ea typeface="Calibri"/>
                <a:cs typeface="Calibri"/>
              </a:rPr>
              <a:t> </a:t>
            </a:r>
            <a:r>
              <a:rPr lang="en-US" sz="2200" dirty="0" err="1">
                <a:ea typeface="Calibri"/>
                <a:cs typeface="Calibri"/>
              </a:rPr>
              <a:t>numériques</a:t>
            </a:r>
            <a:r>
              <a:rPr lang="en-US" sz="2200" dirty="0">
                <a:ea typeface="Calibri"/>
                <a:cs typeface="Calibri"/>
              </a:rPr>
              <a:t> :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en-US" sz="2200" dirty="0" err="1">
                <a:ea typeface="Calibri"/>
                <a:cs typeface="Calibri"/>
              </a:rPr>
              <a:t>Création</a:t>
            </a:r>
            <a:r>
              <a:rPr lang="en-US" sz="2200" dirty="0">
                <a:ea typeface="Calibri"/>
                <a:cs typeface="Calibri"/>
              </a:rPr>
              <a:t> de la </a:t>
            </a:r>
            <a:r>
              <a:rPr lang="en-US" sz="2200" dirty="0" err="1">
                <a:ea typeface="Calibri"/>
                <a:cs typeface="Calibri"/>
              </a:rPr>
              <a:t>fonction</a:t>
            </a:r>
            <a:r>
              <a:rPr lang="en-US" sz="2200" dirty="0">
                <a:ea typeface="Calibri"/>
                <a:cs typeface="Calibri"/>
              </a:rPr>
              <a:t> IPA dans Smur Tab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endParaRPr lang="en-US" sz="1800" dirty="0"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 err="1">
                <a:ea typeface="Calibri"/>
                <a:cs typeface="Calibri"/>
              </a:rPr>
              <a:t>Nécessité</a:t>
            </a:r>
            <a:r>
              <a:rPr lang="en-US" sz="2200" dirty="0">
                <a:ea typeface="Calibri"/>
                <a:cs typeface="Calibri"/>
              </a:rPr>
              <a:t> de </a:t>
            </a:r>
            <a:r>
              <a:rPr lang="en-US" sz="2200" dirty="0" err="1">
                <a:ea typeface="Calibri"/>
                <a:cs typeface="Calibri"/>
              </a:rPr>
              <a:t>développer</a:t>
            </a:r>
            <a:r>
              <a:rPr lang="en-US" sz="2200" dirty="0">
                <a:ea typeface="Calibri"/>
                <a:cs typeface="Calibri"/>
              </a:rPr>
              <a:t> des </a:t>
            </a:r>
            <a:r>
              <a:rPr lang="en-US" sz="2200" dirty="0" err="1">
                <a:ea typeface="Calibri"/>
                <a:cs typeface="Calibri"/>
              </a:rPr>
              <a:t>indicateurs</a:t>
            </a:r>
            <a:r>
              <a:rPr lang="en-US" sz="2200" dirty="0">
                <a:ea typeface="Calibri"/>
                <a:cs typeface="Calibri"/>
              </a:rPr>
              <a:t> </a:t>
            </a:r>
            <a:r>
              <a:rPr lang="en-US" sz="2200" dirty="0" err="1">
                <a:ea typeface="Calibri"/>
                <a:cs typeface="Calibri"/>
              </a:rPr>
              <a:t>en</a:t>
            </a:r>
            <a:r>
              <a:rPr lang="en-US" sz="2200" dirty="0">
                <a:ea typeface="Calibri"/>
                <a:cs typeface="Calibri"/>
              </a:rPr>
              <a:t> rapport avec les </a:t>
            </a:r>
            <a:r>
              <a:rPr lang="en-US" sz="2200" dirty="0" err="1">
                <a:ea typeface="Calibri"/>
                <a:cs typeface="Calibri"/>
              </a:rPr>
              <a:t>soins</a:t>
            </a:r>
            <a:endParaRPr lang="en-US" sz="2200" dirty="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dirty="0"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ea typeface="Calibri"/>
                <a:cs typeface="Calibri"/>
              </a:rPr>
              <a:t>Pas de </a:t>
            </a:r>
            <a:r>
              <a:rPr lang="en-US" sz="2200" dirty="0" err="1">
                <a:ea typeface="Calibri"/>
                <a:cs typeface="Calibri"/>
              </a:rPr>
              <a:t>tarification</a:t>
            </a:r>
            <a:r>
              <a:rPr lang="en-US" sz="2200" dirty="0">
                <a:ea typeface="Calibri"/>
                <a:cs typeface="Calibri"/>
              </a:rPr>
              <a:t> </a:t>
            </a:r>
            <a:r>
              <a:rPr lang="en-US" sz="2200" dirty="0" err="1">
                <a:ea typeface="Calibri"/>
                <a:cs typeface="Calibri"/>
              </a:rPr>
              <a:t>spécifique</a:t>
            </a:r>
            <a:r>
              <a:rPr lang="en-US" sz="2200" dirty="0">
                <a:ea typeface="Calibri"/>
                <a:cs typeface="Calibri"/>
              </a:rPr>
              <a:t> pour le travail </a:t>
            </a:r>
            <a:r>
              <a:rPr lang="en-US" sz="2200" dirty="0" err="1">
                <a:ea typeface="Calibri"/>
                <a:cs typeface="Calibri"/>
              </a:rPr>
              <a:t>nuit</a:t>
            </a:r>
            <a:r>
              <a:rPr lang="en-US" sz="2200" dirty="0">
                <a:ea typeface="Calibri"/>
                <a:cs typeface="Calibri"/>
              </a:rPr>
              <a:t>/week-end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dirty="0"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ea typeface="Calibri"/>
                <a:cs typeface="Calibri"/>
              </a:rPr>
              <a:t>Formation continue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dirty="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cs typeface="Calibri"/>
              </a:rPr>
              <a:t>Place au SAU : implantation fast track IPA</a:t>
            </a:r>
            <a:endParaRPr lang="en-US" sz="2200" dirty="0"/>
          </a:p>
          <a:p>
            <a:endParaRPr lang="en-US" sz="2200" dirty="0">
              <a:solidFill>
                <a:srgbClr val="00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990806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59955-B2C3-4672-B434-C8FA91AE83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71600" y="1360488"/>
            <a:ext cx="9144000" cy="2387600"/>
          </a:xfrm>
        </p:spPr>
        <p:txBody>
          <a:bodyPr>
            <a:normAutofit/>
          </a:bodyPr>
          <a:lstStyle/>
          <a:p>
            <a:r>
              <a:rPr lang="fr-FR" sz="4800" dirty="0"/>
              <a:t>MERCI DE VOTRE ATTENTION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307632-EAF2-47AA-A5F0-428CEB7D4B3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95675" y="3549650"/>
            <a:ext cx="9144000" cy="1655763"/>
          </a:xfrm>
        </p:spPr>
        <p:txBody>
          <a:bodyPr>
            <a:normAutofit/>
          </a:bodyPr>
          <a:lstStyle/>
          <a:p>
            <a:r>
              <a:rPr lang="fr-FR" sz="3600" dirty="0"/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1585770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866F-0BE4-464E-04CE-659148524B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850" y="695325"/>
            <a:ext cx="10515600" cy="1325563"/>
          </a:xfrm>
        </p:spPr>
        <p:txBody>
          <a:bodyPr/>
          <a:lstStyle/>
          <a:p>
            <a:pPr algn="ctr"/>
            <a:r>
              <a:rPr lang="en-US" sz="4400" i="1" dirty="0"/>
              <a:t>Etude de </a:t>
            </a:r>
            <a:r>
              <a:rPr lang="en-US" sz="4400" i="1" dirty="0" err="1"/>
              <a:t>cas</a:t>
            </a:r>
            <a:r>
              <a:rPr lang="en-US" sz="4400" i="1" dirty="0"/>
              <a:t> SAU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391F-7020-0F5C-C907-3FEFB6E612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850" y="1455738"/>
            <a:ext cx="10712450" cy="470693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</a:t>
            </a:r>
            <a:r>
              <a:rPr lang="en-US" sz="3200" b="1" dirty="0">
                <a:ea typeface="Calibri"/>
                <a:cs typeface="Segoe UI" panose="020B0502040204020203" pitchFamily="34" charset="0"/>
              </a:rPr>
              <a:t>#1 </a:t>
            </a:r>
            <a:r>
              <a:rPr lang="en-US" sz="3200" b="1" dirty="0" err="1">
                <a:ea typeface="Calibri"/>
                <a:cs typeface="Segoe UI" panose="020B0502040204020203" pitchFamily="34" charset="0"/>
              </a:rPr>
              <a:t>Abcès</a:t>
            </a:r>
            <a:r>
              <a:rPr lang="en-US" sz="3200" b="1" dirty="0">
                <a:ea typeface="Calibri"/>
                <a:cs typeface="Segoe UI" panose="020B0502040204020203" pitchFamily="34" charset="0"/>
              </a:rPr>
              <a:t> inguinal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ea typeface="Calibri"/>
                <a:cs typeface="Segoe UI" panose="020B0502040204020203" pitchFamily="34" charset="0"/>
              </a:rPr>
              <a:t>Examen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clinique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ea typeface="Calibri"/>
                <a:cs typeface="Segoe UI" panose="020B0502040204020203" pitchFamily="34" charset="0"/>
              </a:rPr>
              <a:t>Biologie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ea typeface="Calibri"/>
                <a:cs typeface="Segoe UI" panose="020B0502040204020203" pitchFamily="34" charset="0"/>
              </a:rPr>
              <a:t>Demande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avis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CMF / CVMC /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uro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suivant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localisation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a typeface="Calibri"/>
                <a:cs typeface="Segoe UI" panose="020B0502040204020203" pitchFamily="34" charset="0"/>
              </a:rPr>
              <a:t>	RAD avec ordo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chir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Ou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orientation bloc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opératoire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Ou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drainage/IPA et RAD + </a:t>
            </a:r>
            <a:r>
              <a:rPr lang="en-US" sz="3200" dirty="0" err="1">
                <a:ea typeface="Calibri"/>
                <a:cs typeface="Segoe UI" panose="020B0502040204020203" pitchFamily="34" charset="0"/>
              </a:rPr>
              <a:t>soins</a:t>
            </a:r>
            <a:r>
              <a:rPr lang="en-US" sz="3200" dirty="0">
                <a:ea typeface="Calibri"/>
                <a:cs typeface="Segoe UI" panose="020B0502040204020203" pitchFamily="34" charset="0"/>
              </a:rPr>
              <a:t> à domicile</a:t>
            </a:r>
          </a:p>
        </p:txBody>
      </p:sp>
      <p:pic>
        <p:nvPicPr>
          <p:cNvPr id="5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407" y="4803163"/>
            <a:ext cx="433138" cy="433138"/>
          </a:xfrm>
          <a:prstGeom prst="rect">
            <a:avLst/>
          </a:prstGeom>
        </p:spPr>
      </p:pic>
      <p:pic>
        <p:nvPicPr>
          <p:cNvPr id="6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407" y="5266350"/>
            <a:ext cx="433138" cy="433138"/>
          </a:xfrm>
          <a:prstGeom prst="rect">
            <a:avLst/>
          </a:prstGeom>
        </p:spPr>
      </p:pic>
      <p:pic>
        <p:nvPicPr>
          <p:cNvPr id="8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407" y="5699488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866F-0BE4-464E-04CE-659148524B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3250"/>
            <a:ext cx="10515600" cy="1325563"/>
          </a:xfrm>
        </p:spPr>
        <p:txBody>
          <a:bodyPr/>
          <a:lstStyle/>
          <a:p>
            <a:pPr algn="ctr"/>
            <a:r>
              <a:rPr lang="en-US" sz="4400" i="1" dirty="0"/>
              <a:t>Etude de </a:t>
            </a:r>
            <a:r>
              <a:rPr lang="en-US" sz="4400" i="1" dirty="0" err="1"/>
              <a:t>cas</a:t>
            </a:r>
            <a:r>
              <a:rPr lang="en-US" sz="4400" i="1" dirty="0"/>
              <a:t> SAU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391F-7020-0F5C-C907-3FEFB6E612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5" y="1455738"/>
            <a:ext cx="10712450" cy="47069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#2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Céphalées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depuis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 plus de 24h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err="1">
                <a:ea typeface="Calibri"/>
                <a:cs typeface="Segoe UI" panose="020B0502040204020203" pitchFamily="34" charset="0"/>
              </a:rPr>
              <a:t>Examen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Clinique et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anamnèse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a typeface="Calibri"/>
                <a:cs typeface="Segoe UI" panose="020B0502040204020203" pitchFamily="34" charset="0"/>
              </a:rPr>
              <a:t>			</a:t>
            </a:r>
            <a:r>
              <a:rPr lang="en-US" sz="2600" i="1" dirty="0" err="1">
                <a:ea typeface="Calibri"/>
                <a:cs typeface="Segoe UI" panose="020B0502040204020203" pitchFamily="34" charset="0"/>
              </a:rPr>
              <a:t>finalement</a:t>
            </a:r>
            <a:r>
              <a:rPr lang="en-US" sz="2600" i="1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2600" i="1" dirty="0" err="1">
                <a:ea typeface="Calibri"/>
                <a:cs typeface="Segoe UI" panose="020B0502040204020203" pitchFamily="34" charset="0"/>
              </a:rPr>
              <a:t>moins</a:t>
            </a:r>
            <a:r>
              <a:rPr lang="en-US" sz="2600" i="1" dirty="0">
                <a:ea typeface="Calibri"/>
                <a:cs typeface="Segoe UI" panose="020B0502040204020203" pitchFamily="34" charset="0"/>
              </a:rPr>
              <a:t> de 24h</a:t>
            </a:r>
            <a:endParaRPr lang="en-US" sz="3200" i="1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err="1">
                <a:ea typeface="Calibri"/>
                <a:cs typeface="Segoe UI" panose="020B0502040204020203" pitchFamily="34" charset="0"/>
              </a:rPr>
              <a:t>Examens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complémentaires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Avis neuro pour type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d’imagerie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et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demande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neurorad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Nouvel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avis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neuro avec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résultats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et CAT pour RAD/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hospit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</p:txBody>
      </p:sp>
      <p:pic>
        <p:nvPicPr>
          <p:cNvPr id="9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682" y="4844096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83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866F-0BE4-464E-04CE-659148524B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325" y="673726"/>
            <a:ext cx="10515600" cy="1325563"/>
          </a:xfrm>
        </p:spPr>
        <p:txBody>
          <a:bodyPr/>
          <a:lstStyle/>
          <a:p>
            <a:pPr algn="ctr"/>
            <a:r>
              <a:rPr lang="en-US" sz="4400" i="1" dirty="0"/>
              <a:t>Etude de </a:t>
            </a:r>
            <a:r>
              <a:rPr lang="en-US" sz="4400" i="1" dirty="0" err="1"/>
              <a:t>cas</a:t>
            </a:r>
            <a:r>
              <a:rPr lang="en-US" sz="4400" i="1" dirty="0"/>
              <a:t> SMUR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391F-7020-0F5C-C907-3FEFB6E612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5" y="1477337"/>
            <a:ext cx="10712450" cy="4706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#1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Départ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 pour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douleur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thoracique</a:t>
            </a:r>
            <a:endParaRPr lang="en-US" sz="3000" b="1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err="1">
                <a:ea typeface="Calibri"/>
                <a:cs typeface="Segoe UI" panose="020B0502040204020203" pitchFamily="34" charset="0"/>
              </a:rPr>
              <a:t>Examen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Clinique et ECG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Conclusions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cliniques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de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pancréatite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Vu avec regulation pour </a:t>
            </a:r>
            <a:r>
              <a:rPr lang="en-US" sz="3000">
                <a:ea typeface="Calibri"/>
                <a:cs typeface="Segoe UI" panose="020B0502040204020203" pitchFamily="34" charset="0"/>
              </a:rPr>
              <a:t>conduite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thérapeutique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	Titration morphine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Transfert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SAU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plutôt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que UDT/USIC</a:t>
            </a:r>
          </a:p>
        </p:txBody>
      </p:sp>
      <p:pic>
        <p:nvPicPr>
          <p:cNvPr id="5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95" y="2995898"/>
            <a:ext cx="433138" cy="433138"/>
          </a:xfrm>
          <a:prstGeom prst="rect">
            <a:avLst/>
          </a:prstGeom>
        </p:spPr>
      </p:pic>
      <p:pic>
        <p:nvPicPr>
          <p:cNvPr id="6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95" y="4421091"/>
            <a:ext cx="433138" cy="433138"/>
          </a:xfrm>
          <a:prstGeom prst="rect">
            <a:avLst/>
          </a:prstGeom>
        </p:spPr>
      </p:pic>
      <p:pic>
        <p:nvPicPr>
          <p:cNvPr id="8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95" y="4858711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27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866F-0BE4-464E-04CE-659148524B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3725"/>
            <a:ext cx="10515600" cy="1325563"/>
          </a:xfrm>
        </p:spPr>
        <p:txBody>
          <a:bodyPr/>
          <a:lstStyle/>
          <a:p>
            <a:pPr algn="ctr"/>
            <a:r>
              <a:rPr lang="en-US" sz="4400" i="1" dirty="0"/>
              <a:t>Etude de </a:t>
            </a:r>
            <a:r>
              <a:rPr lang="en-US" sz="4400" i="1" dirty="0" err="1"/>
              <a:t>cas</a:t>
            </a:r>
            <a:r>
              <a:rPr lang="en-US" sz="4400" i="1" dirty="0"/>
              <a:t> SMUR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391F-7020-0F5C-C907-3FEFB6E612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5" y="1474788"/>
            <a:ext cx="10712450" cy="4706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#2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Départ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 pour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douleur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thoracique</a:t>
            </a:r>
            <a:endParaRPr lang="en-US" sz="3000" b="1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err="1">
                <a:ea typeface="Calibri"/>
                <a:cs typeface="Segoe UI" panose="020B0502040204020203" pitchFamily="34" charset="0"/>
              </a:rPr>
              <a:t>Examen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Clinique et ECG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faveur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d’un SCA ST+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Après concertation avec regulation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Thérapeutiques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avec PEC par IPA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selon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décret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Transfert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jusqu’en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HDI</a:t>
            </a:r>
          </a:p>
        </p:txBody>
      </p:sp>
      <p:pic>
        <p:nvPicPr>
          <p:cNvPr id="6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95" y="4421091"/>
            <a:ext cx="433138" cy="433138"/>
          </a:xfrm>
          <a:prstGeom prst="rect">
            <a:avLst/>
          </a:prstGeom>
        </p:spPr>
      </p:pic>
      <p:pic>
        <p:nvPicPr>
          <p:cNvPr id="8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95" y="5291849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33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866F-0BE4-464E-04CE-659148524B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850" y="664116"/>
            <a:ext cx="10515600" cy="1325563"/>
          </a:xfrm>
        </p:spPr>
        <p:txBody>
          <a:bodyPr/>
          <a:lstStyle/>
          <a:p>
            <a:pPr algn="ctr"/>
            <a:r>
              <a:rPr lang="en-US" sz="4400" i="1" dirty="0"/>
              <a:t>Etude de </a:t>
            </a:r>
            <a:r>
              <a:rPr lang="en-US" sz="4400" i="1" dirty="0" err="1"/>
              <a:t>cas</a:t>
            </a:r>
            <a:r>
              <a:rPr lang="en-US" sz="4400" i="1" dirty="0"/>
              <a:t> SMUR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391F-7020-0F5C-C907-3FEFB6E612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5" y="1417638"/>
            <a:ext cx="10712450" cy="4706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#3 </a:t>
            </a:r>
            <a:r>
              <a:rPr lang="en-US" sz="3000" b="1" dirty="0" err="1">
                <a:ea typeface="Calibri"/>
                <a:cs typeface="Segoe UI" panose="020B0502040204020203" pitchFamily="34" charset="0"/>
              </a:rPr>
              <a:t>Départ</a:t>
            </a:r>
            <a:r>
              <a:rPr lang="en-US" sz="3000" b="1" dirty="0">
                <a:ea typeface="Calibri"/>
                <a:cs typeface="Segoe UI" panose="020B0502040204020203" pitchFamily="34" charset="0"/>
              </a:rPr>
              <a:t> pour desaturation chez BPCO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err="1">
                <a:ea typeface="Calibri"/>
                <a:cs typeface="Segoe UI" panose="020B0502040204020203" pitchFamily="34" charset="0"/>
              </a:rPr>
              <a:t>Examen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Clinique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faveur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EABPCO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	VNI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mise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place par IPA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Après concertation avec regulation</a:t>
            </a:r>
            <a:endParaRPr lang="en-US" sz="3200" dirty="0">
              <a:ea typeface="Calibri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ea typeface="Calibri"/>
                <a:cs typeface="Segoe UI" panose="020B0502040204020203" pitchFamily="34" charset="0"/>
              </a:rPr>
              <a:t>	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Transfert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jusqu’en</a:t>
            </a:r>
            <a:r>
              <a:rPr lang="en-US" sz="3000" dirty="0">
                <a:ea typeface="Calibri"/>
                <a:cs typeface="Segoe UI" panose="020B0502040204020203" pitchFamily="34" charset="0"/>
              </a:rPr>
              <a:t> SAUV et prescriptions à </a:t>
            </a:r>
            <a:r>
              <a:rPr lang="en-US" sz="3000" dirty="0" err="1">
                <a:ea typeface="Calibri"/>
                <a:cs typeface="Segoe UI" panose="020B0502040204020203" pitchFamily="34" charset="0"/>
              </a:rPr>
              <a:t>l’arrivée</a:t>
            </a:r>
            <a:endParaRPr lang="en-US" sz="3000" dirty="0">
              <a:ea typeface="Calibri"/>
              <a:cs typeface="Segoe UI" panose="020B0502040204020203" pitchFamily="34" charset="0"/>
            </a:endParaRPr>
          </a:p>
        </p:txBody>
      </p:sp>
      <p:pic>
        <p:nvPicPr>
          <p:cNvPr id="6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95" y="2947517"/>
            <a:ext cx="433138" cy="433138"/>
          </a:xfrm>
          <a:prstGeom prst="rect">
            <a:avLst/>
          </a:prstGeom>
        </p:spPr>
      </p:pic>
      <p:pic>
        <p:nvPicPr>
          <p:cNvPr id="8" name="Graphic 4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F1F95504-A9D1-CAE3-69DA-98922B47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95" y="4338493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0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2943225" y="2160588"/>
            <a:ext cx="9144000" cy="2387600"/>
          </a:xfrm>
        </p:spPr>
        <p:txBody>
          <a:bodyPr/>
          <a:lstStyle/>
          <a:p>
            <a:r>
              <a:rPr lang="fr-FR" sz="4800" dirty="0">
                <a:ea typeface="Calibri"/>
                <a:cs typeface="Calibri"/>
              </a:rPr>
              <a:t>Définition de l'IPA</a:t>
            </a:r>
          </a:p>
        </p:txBody>
      </p:sp>
    </p:spTree>
    <p:extLst>
      <p:ext uri="{BB962C8B-B14F-4D97-AF65-F5344CB8AC3E}">
        <p14:creationId xmlns:p14="http://schemas.microsoft.com/office/powerpoint/2010/main" val="88082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F8930-57C1-F4FD-AB45-0F2637CC7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515BB-3477-E8E7-B397-F8FF26A4BAE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0050" y="719138"/>
            <a:ext cx="8870950" cy="860425"/>
          </a:xfrm>
        </p:spPr>
        <p:txBody>
          <a:bodyPr/>
          <a:lstStyle/>
          <a:p>
            <a:r>
              <a:rPr lang="fr-FR" sz="4800" dirty="0">
                <a:ea typeface="Calibri"/>
                <a:cs typeface="Calibri"/>
              </a:rPr>
              <a:t>Un nouveau rôle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612E6F-5AD4-571D-A789-C0BEC8D5243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25513" y="1811338"/>
            <a:ext cx="10761662" cy="4933950"/>
          </a:xfrm>
        </p:spPr>
        <p:txBody>
          <a:bodyPr>
            <a:normAutofit/>
          </a:bodyPr>
          <a:lstStyle/>
          <a:p>
            <a:r>
              <a:rPr lang="fr-FR" sz="1800" b="1" dirty="0">
                <a:ea typeface="+mn-lt"/>
                <a:cs typeface="Segoe UI" panose="020B0502040204020203" pitchFamily="34" charset="0"/>
              </a:rPr>
              <a:t>IPA = IDE + MASTER2 (CSP L4301 et décret du 18 juillet 2018)</a:t>
            </a:r>
          </a:p>
          <a:p>
            <a:endParaRPr lang="fr-FR" sz="1800" dirty="0">
              <a:ea typeface="+mn-lt"/>
              <a:cs typeface="Segoe UI" panose="020B0502040204020203" pitchFamily="34" charset="0"/>
            </a:endParaRPr>
          </a:p>
          <a:p>
            <a:r>
              <a:rPr lang="fr-FR" sz="1800" dirty="0">
                <a:ea typeface="Segoe UI Emoji" panose="020B0502040204020203" pitchFamily="34" charset="0"/>
                <a:cs typeface="Segoe UI" panose="020B0502040204020203" pitchFamily="34" charset="0"/>
              </a:rPr>
              <a:t>Évolution des mentions IPA depuis 2018 :</a:t>
            </a:r>
          </a:p>
          <a:p>
            <a:pPr lvl="1"/>
            <a:r>
              <a:rPr lang="fr-FR" sz="1600" dirty="0">
                <a:solidFill>
                  <a:srgbClr val="0070C0"/>
                </a:solidFill>
                <a:ea typeface="Segoe UI Emoji" panose="020B0502040204020203" pitchFamily="34" charset="0"/>
                <a:cs typeface="Segoe UI" panose="020B0502040204020203" pitchFamily="34" charset="0"/>
              </a:rPr>
              <a:t>     - Pathologies chroniques stabilisées</a:t>
            </a:r>
          </a:p>
          <a:p>
            <a:pPr lvl="1"/>
            <a:r>
              <a:rPr lang="fr-FR" sz="1600" dirty="0">
                <a:solidFill>
                  <a:srgbClr val="0070C0"/>
                </a:solidFill>
                <a:ea typeface="Segoe UI Emoji" panose="020B0502040204020203" pitchFamily="34" charset="0"/>
                <a:cs typeface="Segoe UI" panose="020B0502040204020203" pitchFamily="34" charset="0"/>
              </a:rPr>
              <a:t>     - Oncologie et hémato-oncologie</a:t>
            </a:r>
          </a:p>
          <a:p>
            <a:pPr lvl="1"/>
            <a:r>
              <a:rPr lang="fr-FR" sz="1600" dirty="0">
                <a:solidFill>
                  <a:srgbClr val="0070C0"/>
                </a:solidFill>
                <a:ea typeface="Segoe UI Emoji" panose="020B0502040204020203" pitchFamily="34" charset="0"/>
                <a:cs typeface="Segoe UI" panose="020B0502040204020203" pitchFamily="34" charset="0"/>
              </a:rPr>
              <a:t>     - Maladie rénale chronique</a:t>
            </a:r>
          </a:p>
          <a:p>
            <a:pPr lvl="1"/>
            <a:r>
              <a:rPr lang="fr-FR" sz="1600" dirty="0">
                <a:solidFill>
                  <a:srgbClr val="0070C0"/>
                </a:solidFill>
                <a:ea typeface="Segoe UI Emoji" panose="020B0502040204020203" pitchFamily="34" charset="0"/>
                <a:cs typeface="Segoe UI" panose="020B0502040204020203" pitchFamily="34" charset="0"/>
              </a:rPr>
              <a:t>     - Psychiatrie et santé mentale (2019)</a:t>
            </a:r>
          </a:p>
          <a:p>
            <a:pPr lvl="1"/>
            <a:r>
              <a:rPr lang="fr-FR" sz="1600" dirty="0">
                <a:solidFill>
                  <a:srgbClr val="0070C0"/>
                </a:solidFill>
                <a:ea typeface="Segoe UI Emoji" panose="020B0502040204020203" pitchFamily="34" charset="0"/>
                <a:cs typeface="Segoe UI" panose="020B0502040204020203" pitchFamily="34" charset="0"/>
              </a:rPr>
              <a:t>     - Urgences (2021)</a:t>
            </a:r>
          </a:p>
          <a:p>
            <a:pPr lvl="1"/>
            <a:endParaRPr lang="fr-FR" sz="1600" dirty="0">
              <a:ea typeface="+mn-lt"/>
              <a:cs typeface="Segoe UI" panose="020B0502040204020203" pitchFamily="34" charset="0"/>
            </a:endParaRPr>
          </a:p>
          <a:p>
            <a:r>
              <a:rPr lang="fr-FR" sz="1800" dirty="0">
                <a:ea typeface="+mn-lt"/>
                <a:cs typeface="Segoe UI" panose="020B0502040204020203" pitchFamily="34" charset="0"/>
              </a:rPr>
              <a:t>Mention Urgences : réponse spécifique enjeux SAU et structures préhospitalières</a:t>
            </a:r>
            <a:endParaRPr lang="fr-FR" sz="1800" dirty="0">
              <a:cs typeface="Segoe UI" panose="020B0502040204020203" pitchFamily="34" charset="0"/>
            </a:endParaRPr>
          </a:p>
          <a:p>
            <a:endParaRPr lang="fr-FR" sz="1800" dirty="0">
              <a:cs typeface="Segoe UI" panose="020B0502040204020203" pitchFamily="34" charset="0"/>
            </a:endParaRPr>
          </a:p>
          <a:p>
            <a:r>
              <a:rPr lang="fr-FR" sz="1800" b="1" dirty="0">
                <a:cs typeface="Segoe UI" panose="020B0502040204020203" pitchFamily="34" charset="0"/>
              </a:rPr>
              <a:t>IPAMU = IPA dans le champ de la médecine d'urgence</a:t>
            </a:r>
          </a:p>
          <a:p>
            <a:endParaRPr lang="fr-FR" sz="1800" b="1" dirty="0">
              <a:cs typeface="Segoe UI" panose="020B0502040204020203" pitchFamily="34" charset="0"/>
            </a:endParaRPr>
          </a:p>
          <a:p>
            <a:endParaRPr lang="fr-FR" sz="1800" dirty="0">
              <a:cs typeface="Segoe UI" panose="020B0502040204020203" pitchFamily="34" charset="0"/>
            </a:endParaRPr>
          </a:p>
          <a:p>
            <a:pPr marL="139700" indent="0">
              <a:buNone/>
            </a:pPr>
            <a:r>
              <a:rPr lang="fr-FR" sz="1800" dirty="0">
                <a:cs typeface="Segoe UI" panose="020B0502040204020203" pitchFamily="34" charset="0"/>
              </a:rPr>
              <a:t>         Ajout de compétences médicales et non amélioration des compétences infirmières</a:t>
            </a:r>
          </a:p>
        </p:txBody>
      </p:sp>
      <p:pic>
        <p:nvPicPr>
          <p:cNvPr id="4" name="Graphic 3" descr="Index pointant vers la droite vu du côté du dos de la main avec un remplissage uni">
            <a:extLst>
              <a:ext uri="{FF2B5EF4-FFF2-40B4-BE49-F238E27FC236}">
                <a16:creationId xmlns:a16="http://schemas.microsoft.com/office/drawing/2014/main" id="{9CFF270C-2B99-52DC-FC89-13C06CA7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8775" y="5489383"/>
            <a:ext cx="433138" cy="4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16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DA2ED-6197-3933-E9CA-2583C603C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2F38B1-2AB9-C80D-492B-56634C6D333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986" y="636066"/>
            <a:ext cx="8870950" cy="860425"/>
          </a:xfrm>
        </p:spPr>
        <p:txBody>
          <a:bodyPr/>
          <a:lstStyle/>
          <a:p>
            <a:r>
              <a:rPr lang="fr-FR" b="0" dirty="0">
                <a:ea typeface="+mj-lt"/>
                <a:cs typeface="+mj-lt"/>
              </a:rPr>
              <a:t>Conditions d’accès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0A7C2F-BADF-5B7D-89E3-0FFA9CD1DD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892863" y="1565120"/>
            <a:ext cx="6180138" cy="2116138"/>
          </a:xfrm>
        </p:spPr>
        <p:txBody>
          <a:bodyPr/>
          <a:lstStyle/>
          <a:p>
            <a:pPr marL="139700" indent="0">
              <a:buNone/>
            </a:pPr>
            <a:r>
              <a:rPr lang="fr-FR" sz="1800" b="1" dirty="0">
                <a:solidFill>
                  <a:srgbClr val="0070C0"/>
                </a:solidFill>
                <a:ea typeface="+mn-lt"/>
                <a:cs typeface="Segoe UI" panose="020B0502040204020203" pitchFamily="34" charset="0"/>
              </a:rPr>
              <a:t>Pour devenir IPA :</a:t>
            </a:r>
            <a:endParaRPr lang="fr-FR" sz="1800" b="1" dirty="0">
              <a:solidFill>
                <a:srgbClr val="0070C0"/>
              </a:solidFill>
              <a:cs typeface="Segoe UI" panose="020B0502040204020203" pitchFamily="34" charset="0"/>
            </a:endParaRPr>
          </a:p>
          <a:p>
            <a:pPr marL="285750" lvl="1" indent="-285750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ea typeface="+mn-lt"/>
                <a:cs typeface="Segoe UI" panose="020B0502040204020203" pitchFamily="34" charset="0"/>
              </a:rPr>
              <a:t>Être titulaire du diplôme d’État infirmier</a:t>
            </a:r>
            <a:endParaRPr lang="fr-FR" sz="1600" dirty="0">
              <a:cs typeface="Segoe UI" panose="020B0502040204020203" pitchFamily="34" charset="0"/>
            </a:endParaRPr>
          </a:p>
          <a:p>
            <a:pPr marL="285750" lvl="1" indent="-285750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ea typeface="+mn-lt"/>
                <a:cs typeface="Segoe UI" panose="020B0502040204020203" pitchFamily="34" charset="0"/>
              </a:rPr>
              <a:t>Justifier de 3 ans d’exercice IDE minimum</a:t>
            </a:r>
            <a:endParaRPr lang="fr-FR" sz="1600" dirty="0">
              <a:cs typeface="Segoe UI" panose="020B0502040204020203" pitchFamily="34" charset="0"/>
            </a:endParaRPr>
          </a:p>
          <a:p>
            <a:pPr marL="285750" lvl="1" indent="-285750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ea typeface="+mn-lt"/>
                <a:cs typeface="Segoe UI" panose="020B0502040204020203" pitchFamily="34" charset="0"/>
              </a:rPr>
              <a:t>Intégrer un Master IPA mention Urgences</a:t>
            </a:r>
            <a:endParaRPr lang="fr-FR" sz="1600" dirty="0">
              <a:cs typeface="Segoe UI" panose="020B0502040204020203" pitchFamily="34" charset="0"/>
            </a:endParaRPr>
          </a:p>
          <a:p>
            <a:pPr marL="285750" lvl="1" indent="-285750">
              <a:lnSpc>
                <a:spcPct val="15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ea typeface="+mn-lt"/>
                <a:cs typeface="Segoe UI" panose="020B0502040204020203" pitchFamily="34" charset="0"/>
              </a:rPr>
              <a:t>Formation universitaire + stages cliniques encadrés</a:t>
            </a:r>
            <a:endParaRPr lang="fr-FR" sz="1600" dirty="0">
              <a:cs typeface="Segoe UI" panose="020B0502040204020203" pitchFamily="34" charset="0"/>
            </a:endParaRPr>
          </a:p>
          <a:p>
            <a:pPr lvl="1"/>
            <a:endParaRPr lang="fr-FR" sz="1600" dirty="0">
              <a:solidFill>
                <a:srgbClr val="1D3339"/>
              </a:solidFill>
              <a:ea typeface="+mn-lt"/>
              <a:cs typeface="+mn-lt"/>
            </a:endParaRPr>
          </a:p>
          <a:p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50A7C2F-BADF-5B7D-89E3-0FFA9CD1DD64}"/>
              </a:ext>
            </a:extLst>
          </p:cNvPr>
          <p:cNvSpPr txBox="1">
            <a:spLocks/>
          </p:cNvSpPr>
          <p:nvPr/>
        </p:nvSpPr>
        <p:spPr>
          <a:xfrm>
            <a:off x="1194912" y="4078097"/>
            <a:ext cx="4499699" cy="24975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○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371600" lvl="2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–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828800" lvl="3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●"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968500" lvl="4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743200" lvl="5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fr-FR" sz="1600" dirty="0">
              <a:solidFill>
                <a:srgbClr val="1D3339"/>
              </a:solidFill>
              <a:ea typeface="+mn-lt"/>
              <a:cs typeface="+mn-lt"/>
            </a:endParaRPr>
          </a:p>
          <a:p>
            <a:pPr marL="139700" indent="0">
              <a:buNone/>
            </a:pPr>
            <a:r>
              <a:rPr lang="fr-FR" sz="1800" b="1" dirty="0">
                <a:solidFill>
                  <a:srgbClr val="0070C0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         </a:t>
            </a:r>
            <a:r>
              <a:rPr lang="fr-FR" sz="1800" b="1" dirty="0">
                <a:solidFill>
                  <a:srgbClr val="0070C0"/>
                </a:solidFill>
                <a:ea typeface="+mn-lt"/>
                <a:cs typeface="Segoe UI" panose="020B0502040204020203" pitchFamily="34" charset="0"/>
              </a:rPr>
              <a:t>La formation inclut :</a:t>
            </a:r>
            <a:endParaRPr lang="fr-FR" sz="1800" b="1" dirty="0">
              <a:solidFill>
                <a:srgbClr val="0070C0"/>
              </a:solidFill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Sémiologie médicale</a:t>
            </a:r>
            <a:endParaRPr lang="fr-FR" sz="1600" dirty="0">
              <a:latin typeface="+mn-lt"/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Raisonnement diagnostique</a:t>
            </a:r>
            <a:endParaRPr lang="fr-FR" sz="1600" dirty="0">
              <a:latin typeface="+mn-lt"/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Pharmacologie</a:t>
            </a:r>
            <a:endParaRPr lang="fr-FR" sz="1600" dirty="0">
              <a:latin typeface="+mn-lt"/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Urgences vitales et non vitales</a:t>
            </a:r>
            <a:endParaRPr lang="fr-FR" sz="1600" dirty="0">
              <a:latin typeface="+mn-lt"/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Méthodologie et recherche</a:t>
            </a:r>
            <a:endParaRPr lang="fr-FR" sz="1600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C50A7C2F-BADF-5B7D-89E3-0FFA9CD1DD64}"/>
              </a:ext>
            </a:extLst>
          </p:cNvPr>
          <p:cNvSpPr txBox="1">
            <a:spLocks/>
          </p:cNvSpPr>
          <p:nvPr/>
        </p:nvSpPr>
        <p:spPr>
          <a:xfrm>
            <a:off x="6497391" y="3486319"/>
            <a:ext cx="4612029" cy="184054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○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371600" lvl="2" indent="-317500" algn="l" defTabSz="914400" rtl="0" eaLnBrk="1" latinLnBrk="0" hangingPunct="1">
              <a:lnSpc>
                <a:spcPts val="1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–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828800" lvl="3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 panose="020B0502020202020204" pitchFamily="34" charset="0"/>
              <a:buChar char="●"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968500" lvl="4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743200" lvl="5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fr-FR" sz="1600" dirty="0">
              <a:solidFill>
                <a:srgbClr val="1D3339"/>
              </a:solidFill>
              <a:latin typeface="+mn-lt"/>
              <a:ea typeface="+mn-lt"/>
              <a:cs typeface="+mn-lt"/>
            </a:endParaRPr>
          </a:p>
          <a:p>
            <a:pPr marL="139700" indent="0">
              <a:buNone/>
            </a:pPr>
            <a:r>
              <a:rPr lang="fr-FR" sz="1800" b="1" dirty="0">
                <a:solidFill>
                  <a:srgbClr val="0070C0"/>
                </a:solidFill>
                <a:ea typeface="+mn-lt"/>
                <a:cs typeface="Segoe UI" panose="020B0502040204020203" pitchFamily="34" charset="0"/>
              </a:rPr>
              <a:t>        La structure de la formation :</a:t>
            </a:r>
            <a:endParaRPr lang="fr-FR" sz="1800" b="1" dirty="0">
              <a:solidFill>
                <a:srgbClr val="0070C0"/>
              </a:solidFill>
              <a:cs typeface="Segoe UI" panose="020B0502040204020203" pitchFamily="34" charset="0"/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2 ans à l’Université (120 ECTS)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M1 : tronc commun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  <a:ea typeface="+mn-lt"/>
                <a:cs typeface="Segoe UI" panose="020B0502040204020203" pitchFamily="34" charset="0"/>
              </a:rPr>
              <a:t>M2 : spécialisation dans la mention</a:t>
            </a:r>
            <a:endParaRPr lang="fr-FR" sz="1600" dirty="0">
              <a:latin typeface="+mn-lt"/>
              <a:cs typeface="Segoe UI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6160" y="1531141"/>
            <a:ext cx="696703" cy="662012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7374" y="3733382"/>
            <a:ext cx="721041" cy="7057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94912" y="4288273"/>
            <a:ext cx="722213" cy="6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3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76225" y="826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Les différentes valences de l’IPAMU</a:t>
            </a:r>
            <a:br>
              <a:rPr lang="fr-FR" dirty="0"/>
            </a:br>
            <a:r>
              <a:rPr lang="fr-FR" sz="2400" b="0" dirty="0"/>
              <a:t>Intervenant dans chaque maillon de la chaine des urgences : parcours patient</a:t>
            </a:r>
          </a:p>
        </p:txBody>
      </p:sp>
      <p:sp>
        <p:nvSpPr>
          <p:cNvPr id="8" name="Chevron 7"/>
          <p:cNvSpPr/>
          <p:nvPr/>
        </p:nvSpPr>
        <p:spPr>
          <a:xfrm>
            <a:off x="3966785" y="2933974"/>
            <a:ext cx="3651021" cy="111175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rgbClr val="00B050"/>
                </a:solidFill>
              </a:rPr>
              <a:t>Préhospitalier</a:t>
            </a:r>
          </a:p>
        </p:txBody>
      </p:sp>
      <p:sp>
        <p:nvSpPr>
          <p:cNvPr id="9" name="Chevron 8"/>
          <p:cNvSpPr/>
          <p:nvPr/>
        </p:nvSpPr>
        <p:spPr>
          <a:xfrm>
            <a:off x="670999" y="2933974"/>
            <a:ext cx="3651021" cy="1111752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rgbClr val="00B050"/>
                </a:solidFill>
              </a:rPr>
              <a:t>Régulation</a:t>
            </a:r>
          </a:p>
        </p:txBody>
      </p:sp>
      <p:sp>
        <p:nvSpPr>
          <p:cNvPr id="10" name="Chevron 9"/>
          <p:cNvSpPr/>
          <p:nvPr/>
        </p:nvSpPr>
        <p:spPr>
          <a:xfrm>
            <a:off x="7262571" y="2933974"/>
            <a:ext cx="3651021" cy="1111752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rgbClr val="00B050"/>
                </a:solidFill>
              </a:rPr>
              <a:t>Filière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z="1800" b="1" dirty="0">
                <a:solidFill>
                  <a:srgbClr val="00B050"/>
                </a:solidFill>
              </a:rPr>
              <a:t>urgence</a:t>
            </a:r>
          </a:p>
        </p:txBody>
      </p:sp>
      <p:sp>
        <p:nvSpPr>
          <p:cNvPr id="11" name="Chevron 10"/>
          <p:cNvSpPr/>
          <p:nvPr/>
        </p:nvSpPr>
        <p:spPr>
          <a:xfrm>
            <a:off x="670999" y="4283647"/>
            <a:ext cx="10242594" cy="1111752"/>
          </a:xfrm>
          <a:prstGeom prst="chevron">
            <a:avLst/>
          </a:prstGeom>
          <a:solidFill>
            <a:schemeClr val="bg2">
              <a:lumMod val="95000"/>
              <a:alpha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rgbClr val="00B050"/>
                </a:solidFill>
              </a:rPr>
              <a:t>Recherche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772884" y="2564642"/>
            <a:ext cx="1092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L’appe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59483" y="2564642"/>
            <a:ext cx="1710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L’intervention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52663" y="2563701"/>
            <a:ext cx="2371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L’arrivée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à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rPr>
              <a:t>l’hôpital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569257" y="5395399"/>
            <a:ext cx="3512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</a:rPr>
              <a:t>Pilier d’amélioration continue</a:t>
            </a:r>
          </a:p>
        </p:txBody>
      </p:sp>
    </p:spTree>
    <p:extLst>
      <p:ext uri="{BB962C8B-B14F-4D97-AF65-F5344CB8AC3E}">
        <p14:creationId xmlns:p14="http://schemas.microsoft.com/office/powerpoint/2010/main" val="250863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CDA7A-3F96-CE07-570E-37F2A3F90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DBBCBD-175A-535F-162F-B7B8572B475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48000" y="2398713"/>
            <a:ext cx="9144000" cy="2387600"/>
          </a:xfrm>
        </p:spPr>
        <p:txBody>
          <a:bodyPr/>
          <a:lstStyle/>
          <a:p>
            <a:r>
              <a:rPr lang="fr-FR" sz="4800" dirty="0">
                <a:ea typeface="Calibri"/>
                <a:cs typeface="Calibri"/>
              </a:rPr>
              <a:t>L’IPA U au 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2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5B86-8657-A3EA-30C2-218FD36647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Organisation des IPA au SAU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1291E2D-0DB0-30E5-CA35-BDF9160FD7C9}"/>
              </a:ext>
            </a:extLst>
          </p:cNvPr>
          <p:cNvSpPr/>
          <p:nvPr/>
        </p:nvSpPr>
        <p:spPr>
          <a:xfrm>
            <a:off x="1491627" y="1719279"/>
            <a:ext cx="2840925" cy="2114286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9000">
                <a:schemeClr val="bg1">
                  <a:lumMod val="9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Parcours PARAMEDICAL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654193B-90F2-BE46-948C-4F5AC2E60E80}"/>
              </a:ext>
            </a:extLst>
          </p:cNvPr>
          <p:cNvSpPr/>
          <p:nvPr/>
        </p:nvSpPr>
        <p:spPr>
          <a:xfrm>
            <a:off x="7946985" y="1719279"/>
            <a:ext cx="2840925" cy="211428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9000">
                <a:schemeClr val="bg1">
                  <a:lumMod val="9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Parcours</a:t>
            </a:r>
          </a:p>
          <a:p>
            <a:pPr algn="ctr"/>
            <a:r>
              <a:rPr lang="fr-FR" sz="2000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MEDICO</a:t>
            </a:r>
          </a:p>
          <a:p>
            <a:pPr algn="ctr"/>
            <a:r>
              <a:rPr lang="fr-FR" sz="2000" b="1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PARAMEDICAL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58166D-205B-3364-DD1A-2CD0B3405ECD}"/>
              </a:ext>
            </a:extLst>
          </p:cNvPr>
          <p:cNvSpPr txBox="1"/>
          <p:nvPr/>
        </p:nvSpPr>
        <p:spPr>
          <a:xfrm>
            <a:off x="4998657" y="2058227"/>
            <a:ext cx="29089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Deux parcours possibles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DD0C4F-B381-72A9-34C1-13AF2A5E0D3D}"/>
              </a:ext>
            </a:extLst>
          </p:cNvPr>
          <p:cNvSpPr txBox="1"/>
          <p:nvPr/>
        </p:nvSpPr>
        <p:spPr>
          <a:xfrm>
            <a:off x="4317568" y="2545929"/>
            <a:ext cx="348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Une liste de motifs de recours pour chaque parcours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533F448-DDB2-4931-4F53-FFE84DF0E02D}"/>
              </a:ext>
            </a:extLst>
          </p:cNvPr>
          <p:cNvGrpSpPr/>
          <p:nvPr/>
        </p:nvGrpSpPr>
        <p:grpSpPr>
          <a:xfrm>
            <a:off x="1801681" y="4312071"/>
            <a:ext cx="8515754" cy="2044279"/>
            <a:chOff x="1898246" y="4229009"/>
            <a:chExt cx="8507395" cy="243814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C3699A-8A97-7631-686A-FFDE4591B70D}"/>
                </a:ext>
              </a:extLst>
            </p:cNvPr>
            <p:cNvSpPr/>
            <p:nvPr/>
          </p:nvSpPr>
          <p:spPr>
            <a:xfrm>
              <a:off x="1898248" y="4229009"/>
              <a:ext cx="8507393" cy="669490"/>
            </a:xfrm>
            <a:prstGeom prst="roundRect">
              <a:avLst/>
            </a:prstGeom>
            <a:solidFill>
              <a:schemeClr val="bg1">
                <a:lumMod val="75000"/>
                <a:alpha val="39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Autonomie pour une partie de chaque prise en charge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2DAA1C2-A775-685A-76C8-35689D08E30A}"/>
                </a:ext>
              </a:extLst>
            </p:cNvPr>
            <p:cNvSpPr/>
            <p:nvPr/>
          </p:nvSpPr>
          <p:spPr>
            <a:xfrm>
              <a:off x="1898246" y="4989170"/>
              <a:ext cx="2662177" cy="60954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i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Anamnèse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800937E9-94D8-24B4-75C9-FBD7EC641456}"/>
                </a:ext>
              </a:extLst>
            </p:cNvPr>
            <p:cNvSpPr/>
            <p:nvPr/>
          </p:nvSpPr>
          <p:spPr>
            <a:xfrm>
              <a:off x="4857261" y="4977447"/>
              <a:ext cx="2662177" cy="60954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i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Examen Clinique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D773B56-F763-3FD3-6759-45DD6EAA601F}"/>
                </a:ext>
              </a:extLst>
            </p:cNvPr>
            <p:cNvSpPr/>
            <p:nvPr/>
          </p:nvSpPr>
          <p:spPr>
            <a:xfrm>
              <a:off x="7743464" y="4986643"/>
              <a:ext cx="2662177" cy="6095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Examens complémentaires</a:t>
              </a:r>
            </a:p>
            <a:p>
              <a:pPr algn="ctr"/>
              <a:r>
                <a:rPr lang="fr-FR" sz="1400" i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Avis spé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1EA7E499-D50F-BEA1-2009-3A38E4175809}"/>
                </a:ext>
              </a:extLst>
            </p:cNvPr>
            <p:cNvSpPr/>
            <p:nvPr/>
          </p:nvSpPr>
          <p:spPr>
            <a:xfrm>
              <a:off x="1898246" y="6045539"/>
              <a:ext cx="8507395" cy="62161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Séniorisation</a:t>
              </a:r>
              <a:r>
                <a:rPr lang="en-US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des dossiers (cloture </a:t>
              </a:r>
              <a:r>
                <a:rPr lang="en-US" sz="16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médicale</a:t>
              </a:r>
              <a:r>
                <a:rPr lang="en-US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</p:grpSp>
      <p:sp>
        <p:nvSpPr>
          <p:cNvPr id="4" name="Ellipse 3">
            <a:extLst>
              <a:ext uri="{FF2B5EF4-FFF2-40B4-BE49-F238E27FC236}">
                <a16:creationId xmlns:a16="http://schemas.microsoft.com/office/drawing/2014/main" id="{136A45C0-9791-D672-EDC2-3D8B0893D624}"/>
              </a:ext>
            </a:extLst>
          </p:cNvPr>
          <p:cNvSpPr/>
          <p:nvPr/>
        </p:nvSpPr>
        <p:spPr>
          <a:xfrm>
            <a:off x="464309" y="1261839"/>
            <a:ext cx="1666830" cy="1225237"/>
          </a:xfrm>
          <a:prstGeom prst="ellipse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Motif Simple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209FF8-E12A-B794-281B-2093AB518C4B}"/>
              </a:ext>
            </a:extLst>
          </p:cNvPr>
          <p:cNvSpPr/>
          <p:nvPr/>
        </p:nvSpPr>
        <p:spPr>
          <a:xfrm>
            <a:off x="10067588" y="1221707"/>
            <a:ext cx="1742050" cy="12266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Motif Complexe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901D0B-5CBB-BB7C-1304-94E7C5F0E43D}"/>
              </a:ext>
            </a:extLst>
          </p:cNvPr>
          <p:cNvSpPr txBox="1"/>
          <p:nvPr/>
        </p:nvSpPr>
        <p:spPr>
          <a:xfrm>
            <a:off x="4477989" y="3291580"/>
            <a:ext cx="308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5 Box </a:t>
            </a:r>
          </a:p>
          <a:p>
            <a:pPr algn="ctr"/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 Majoritairement CIMU 4/5</a:t>
            </a:r>
          </a:p>
        </p:txBody>
      </p:sp>
    </p:spTree>
    <p:extLst>
      <p:ext uri="{BB962C8B-B14F-4D97-AF65-F5344CB8AC3E}">
        <p14:creationId xmlns:p14="http://schemas.microsoft.com/office/powerpoint/2010/main" val="395974733"/>
      </p:ext>
    </p:extLst>
  </p:cSld>
  <p:clrMapOvr>
    <a:masterClrMapping/>
  </p:clrMapOvr>
</p:sld>
</file>

<file path=ppt/theme/theme1.xml><?xml version="1.0" encoding="utf-8"?>
<a:theme xmlns:a="http://schemas.openxmlformats.org/drawingml/2006/main" name="Mental Health and Well-being - Health - 10th Grade by Slidesgo">
  <a:themeElements>
    <a:clrScheme name="COMUGE - JMUGE 2026">
      <a:dk1>
        <a:srgbClr val="04487C"/>
      </a:dk1>
      <a:lt1>
        <a:srgbClr val="EFEFEF"/>
      </a:lt1>
      <a:dk2>
        <a:srgbClr val="5393CF"/>
      </a:dk2>
      <a:lt2>
        <a:srgbClr val="EFEFEF"/>
      </a:lt2>
      <a:accent1>
        <a:srgbClr val="D5ECFC"/>
      </a:accent1>
      <a:accent2>
        <a:srgbClr val="7FCBED"/>
      </a:accent2>
      <a:accent3>
        <a:srgbClr val="ACC917"/>
      </a:accent3>
      <a:accent4>
        <a:srgbClr val="FCD619"/>
      </a:accent4>
      <a:accent5>
        <a:srgbClr val="FFFFFF"/>
      </a:accent5>
      <a:accent6>
        <a:srgbClr val="FFFFFF"/>
      </a:accent6>
      <a:hlink>
        <a:srgbClr val="342520"/>
      </a:hlink>
      <a:folHlink>
        <a:srgbClr val="FFC000"/>
      </a:folHlink>
    </a:clrScheme>
    <a:fontScheme name="JMUGE">
      <a:majorFont>
        <a:latin typeface="Praktika Black Italic"/>
        <a:ea typeface=""/>
        <a:cs typeface=""/>
      </a:majorFont>
      <a:minorFont>
        <a:latin typeface="Praktika Medium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GE2026_PPT_Template_V1.potx" id="{F411A671-9AF2-4F16-82E6-EFE75C919FA2}" vid="{35F13251-8764-40E7-B475-A166F91D745C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GE2026_PPT_Template_V1.potx" id="{F411A671-9AF2-4F16-82E6-EFE75C919FA2}" vid="{E8BBE08B-2D2E-4B7B-A29C-24F440DA48A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 titre de présentation</Template>
  <TotalTime>2627</TotalTime>
  <Words>1611</Words>
  <Application>Microsoft Office PowerPoint</Application>
  <PresentationFormat>Grand écran</PresentationFormat>
  <Paragraphs>341</Paragraphs>
  <Slides>38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38</vt:i4>
      </vt:variant>
    </vt:vector>
  </HeadingPairs>
  <TitlesOfParts>
    <vt:vector size="54" baseType="lpstr">
      <vt:lpstr>Wingdings</vt:lpstr>
      <vt:lpstr>Courier New,monospace</vt:lpstr>
      <vt:lpstr>Praktika Black Italic</vt:lpstr>
      <vt:lpstr>Courier New</vt:lpstr>
      <vt:lpstr>DM Sans</vt:lpstr>
      <vt:lpstr>Calibri Light</vt:lpstr>
      <vt:lpstr>Calibri</vt:lpstr>
      <vt:lpstr>Aptos</vt:lpstr>
      <vt:lpstr>Century Gothic</vt:lpstr>
      <vt:lpstr>Arial</vt:lpstr>
      <vt:lpstr>Proxima Nova</vt:lpstr>
      <vt:lpstr>Praktika Medium Condensed</vt:lpstr>
      <vt:lpstr>Segoe UI</vt:lpstr>
      <vt:lpstr>Praktika ExtraBold Italic</vt:lpstr>
      <vt:lpstr>Mental Health and Well-being - Health - 10th Grade by Slidesgo</vt:lpstr>
      <vt:lpstr>Slidesgo Final Pages</vt:lpstr>
      <vt:lpstr>IPA mention Urgences</vt:lpstr>
      <vt:lpstr>Avant de commencer</vt:lpstr>
      <vt:lpstr>Contexte</vt:lpstr>
      <vt:lpstr>Définition de l'IPA</vt:lpstr>
      <vt:lpstr>Un nouveau rôle</vt:lpstr>
      <vt:lpstr>Conditions d’accès</vt:lpstr>
      <vt:lpstr>Les différentes valences de l’IPAMU Intervenant dans chaque maillon de la chaine des urgences : parcours patient</vt:lpstr>
      <vt:lpstr>L’IPA U au SAU</vt:lpstr>
      <vt:lpstr>Organisation des IPA au SAU</vt:lpstr>
      <vt:lpstr>Présentation PowerPoint</vt:lpstr>
      <vt:lpstr>Collaboration interne</vt:lpstr>
      <vt:lpstr>Les IPAMU en quelques chiffres</vt:lpstr>
      <vt:lpstr>Répartition des spécialités prises en charge et orientation du patient</vt:lpstr>
      <vt:lpstr>Plus-value IPA au SAU </vt:lpstr>
      <vt:lpstr>L’IPA U en préhospitalier</vt:lpstr>
      <vt:lpstr>Organisation</vt:lpstr>
      <vt:lpstr>Motifs de départ IPA</vt:lpstr>
      <vt:lpstr>Motifs d’exclusion départ IPA</vt:lpstr>
      <vt:lpstr>Actes possibles de l’IPA Selon l'arrêté du 18 juillet 2018 fixant les listes permettant l'exercice infirmier en pratique avancée en application de l'article R. 4301-3 du code de santé publique :</vt:lpstr>
      <vt:lpstr>Préhospitalier - en chiffres</vt:lpstr>
      <vt:lpstr>Comparatif sorties médecin/IPA</vt:lpstr>
      <vt:lpstr>Quelques résultats : Statistiques de la première année de mise en pratique du 04 nov 2024 au 31 oct 2025 </vt:lpstr>
      <vt:lpstr>Quelques résultats : Statistiques de la première année de mise en pratique du 04 nov 2024 au 31 oct 2025 </vt:lpstr>
      <vt:lpstr>Type de sortie</vt:lpstr>
      <vt:lpstr>Plus-value </vt:lpstr>
      <vt:lpstr>Présentation PowerPoint</vt:lpstr>
      <vt:lpstr>L’IPA U en recherche</vt:lpstr>
      <vt:lpstr>Conditions</vt:lpstr>
      <vt:lpstr>Missions transversales</vt:lpstr>
      <vt:lpstr>Message à retenir</vt:lpstr>
      <vt:lpstr>Points forts de l’IPA MU</vt:lpstr>
      <vt:lpstr>Axe d’amélioration IPA MU</vt:lpstr>
      <vt:lpstr>MERCI DE VOTRE ATTENTION </vt:lpstr>
      <vt:lpstr>Etude de cas SAU </vt:lpstr>
      <vt:lpstr>Etude de cas SAU </vt:lpstr>
      <vt:lpstr>Etude de cas SMUR </vt:lpstr>
      <vt:lpstr>Etude de cas SMUR </vt:lpstr>
      <vt:lpstr>Etude de cas SMUR </vt:lpstr>
    </vt:vector>
  </TitlesOfParts>
  <Company>CHRU Nancy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ROYANT Emilie</dc:creator>
  <cp:lastModifiedBy>Gautier</cp:lastModifiedBy>
  <cp:revision>177</cp:revision>
  <dcterms:created xsi:type="dcterms:W3CDTF">2024-09-03T11:55:03Z</dcterms:created>
  <dcterms:modified xsi:type="dcterms:W3CDTF">2026-05-05T13:05:35Z</dcterms:modified>
</cp:coreProperties>
</file>