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36"/>
  </p:notesMasterIdLst>
  <p:sldIdLst>
    <p:sldId id="256" r:id="rId2"/>
    <p:sldId id="258" r:id="rId3"/>
    <p:sldId id="260" r:id="rId4"/>
    <p:sldId id="290" r:id="rId5"/>
    <p:sldId id="292" r:id="rId6"/>
    <p:sldId id="753" r:id="rId7"/>
    <p:sldId id="712" r:id="rId8"/>
    <p:sldId id="272" r:id="rId9"/>
    <p:sldId id="708" r:id="rId10"/>
    <p:sldId id="750" r:id="rId11"/>
    <p:sldId id="294" r:id="rId12"/>
    <p:sldId id="714" r:id="rId13"/>
    <p:sldId id="716" r:id="rId14"/>
    <p:sldId id="758" r:id="rId15"/>
    <p:sldId id="747" r:id="rId16"/>
    <p:sldId id="295" r:id="rId17"/>
    <p:sldId id="721" r:id="rId18"/>
    <p:sldId id="743" r:id="rId19"/>
    <p:sldId id="744" r:id="rId20"/>
    <p:sldId id="745" r:id="rId21"/>
    <p:sldId id="735" r:id="rId22"/>
    <p:sldId id="736" r:id="rId23"/>
    <p:sldId id="733" r:id="rId24"/>
    <p:sldId id="738" r:id="rId25"/>
    <p:sldId id="737" r:id="rId26"/>
    <p:sldId id="741" r:id="rId27"/>
    <p:sldId id="739" r:id="rId28"/>
    <p:sldId id="740" r:id="rId29"/>
    <p:sldId id="755" r:id="rId30"/>
    <p:sldId id="263" r:id="rId31"/>
    <p:sldId id="754" r:id="rId32"/>
    <p:sldId id="759" r:id="rId33"/>
    <p:sldId id="756" r:id="rId34"/>
    <p:sldId id="715" r:id="rId35"/>
  </p:sldIdLst>
  <p:sldSz cx="9144000" cy="5143500" type="screen16x9"/>
  <p:notesSz cx="6858000" cy="9144000"/>
  <p:embeddedFontLst>
    <p:embeddedFont>
      <p:font typeface="DM Sans" pitchFamily="2" charset="0"/>
      <p:regular r:id="rId37"/>
      <p:bold r:id="rId38"/>
      <p:italic r:id="rId39"/>
      <p:boldItalic r:id="rId40"/>
    </p:embeddedFont>
    <p:embeddedFont>
      <p:font typeface="Praktika Black Italic" panose="00000A00000000000000" pitchFamily="50" charset="0"/>
      <p:bold r:id="rId41"/>
    </p:embeddedFont>
    <p:embeddedFont>
      <p:font typeface="Praktika ExtraBold Italic" panose="00000900000000000000" pitchFamily="50" charset="0"/>
      <p:bold r:id="rId42"/>
    </p:embeddedFont>
    <p:embeddedFont>
      <p:font typeface="Praktika Medium Condensed" panose="00000606000000000000" pitchFamily="50"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FF"/>
    <a:srgbClr val="4D92CE"/>
    <a:srgbClr val="D5EBFF"/>
    <a:srgbClr val="E5F3F3"/>
    <a:srgbClr val="BBFFF6"/>
    <a:srgbClr val="D4FFF9"/>
    <a:srgbClr val="C5EDE8"/>
    <a:srgbClr val="DCFFFA"/>
    <a:srgbClr val="C0FFF7"/>
    <a:srgbClr val="FD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60674-3C4D-4D9E-A43B-B7D0C84BDD96}">
  <a:tblStyle styleId="{3C360674-3C4D-4D9E-A43B-B7D0C84BDD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DED6E8-7BEF-4B92-AFD1-A444067F8E2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6351FE-3DF6-46B2-BCB2-7296E93AEE19}" styleName="Table_2">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680" autoAdjust="0"/>
  </p:normalViewPr>
  <p:slideViewPr>
    <p:cSldViewPr snapToGrid="0">
      <p:cViewPr varScale="1">
        <p:scale>
          <a:sx n="137" d="100"/>
          <a:sy n="137" d="100"/>
        </p:scale>
        <p:origin x="798" y="120"/>
      </p:cViewPr>
      <p:guideLst/>
    </p:cSldViewPr>
  </p:slideViewPr>
  <p:notesTextViewPr>
    <p:cViewPr>
      <p:scale>
        <a:sx n="75" d="100"/>
        <a:sy n="75" d="100"/>
      </p:scale>
      <p:origin x="0" y="0"/>
    </p:cViewPr>
  </p:notesTextViewPr>
  <p:sorterViewPr>
    <p:cViewPr>
      <p:scale>
        <a:sx n="150" d="100"/>
        <a:sy n="150" d="100"/>
      </p:scale>
      <p:origin x="0" y="-7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44546A"/>
                </a:solidFill>
                <a:latin typeface="+mn-lt"/>
                <a:ea typeface="+mn-ea"/>
                <a:cs typeface="+mn-cs"/>
              </a:defRPr>
            </a:pPr>
            <a:r>
              <a:rPr lang="fr-FR" dirty="0"/>
              <a:t>Virus</a:t>
            </a:r>
            <a:r>
              <a:rPr lang="fr-FR" baseline="0" dirty="0"/>
              <a:t> TBE</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44546A"/>
                </a:solidFill>
              </a:defRPr>
            </a:pPr>
            <a:r>
              <a:rPr lang="fr-FR" sz="1600" b="0" i="0" baseline="0" dirty="0">
                <a:effectLst/>
              </a:rPr>
              <a:t>Nombre de cas déclarés en France </a:t>
            </a:r>
            <a:r>
              <a:rPr lang="fr-FR" sz="1400" b="0" baseline="0" dirty="0"/>
              <a:t>(2021-2025)</a:t>
            </a:r>
            <a:endParaRPr lang="fr-FR" sz="1400" b="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44546A"/>
              </a:solidFill>
              <a:latin typeface="+mn-lt"/>
              <a:ea typeface="+mn-ea"/>
              <a:cs typeface="+mn-cs"/>
            </a:defRPr>
          </a:pPr>
          <a:endParaRPr lang="fr-FR"/>
        </a:p>
      </c:txPr>
    </c:title>
    <c:autoTitleDeleted val="0"/>
    <c:plotArea>
      <c:layout/>
      <c:barChart>
        <c:barDir val="col"/>
        <c:grouping val="clustered"/>
        <c:varyColors val="0"/>
        <c:ser>
          <c:idx val="0"/>
          <c:order val="0"/>
          <c:spPr>
            <a:gradFill rotWithShape="1">
              <a:gsLst>
                <a:gs pos="0">
                  <a:schemeClr val="dk1">
                    <a:tint val="88500"/>
                    <a:tint val="100000"/>
                    <a:shade val="100000"/>
                    <a:satMod val="130000"/>
                  </a:schemeClr>
                </a:gs>
                <a:gs pos="100000">
                  <a:schemeClr val="dk1">
                    <a:tint val="88500"/>
                    <a:tint val="50000"/>
                    <a:shade val="100000"/>
                    <a:satMod val="350000"/>
                  </a:schemeClr>
                </a:gs>
              </a:gsLst>
              <a:lin ang="16200000" scaled="0"/>
            </a:gradFill>
            <a:ln>
              <a:noFill/>
            </a:ln>
            <a:effectLst/>
          </c:spPr>
          <c:invertIfNegative val="0"/>
          <c:dLbls>
            <c:delete val="1"/>
          </c:dLbls>
          <c:cat>
            <c:numRef>
              <c:f>Feuil1!$A$4:$A$8</c:f>
              <c:numCache>
                <c:formatCode>General</c:formatCode>
                <c:ptCount val="5"/>
                <c:pt idx="0">
                  <c:v>2021</c:v>
                </c:pt>
                <c:pt idx="1">
                  <c:v>2022</c:v>
                </c:pt>
                <c:pt idx="2">
                  <c:v>2023</c:v>
                </c:pt>
                <c:pt idx="3">
                  <c:v>2024</c:v>
                </c:pt>
                <c:pt idx="4">
                  <c:v>2025</c:v>
                </c:pt>
              </c:numCache>
            </c:numRef>
          </c:cat>
          <c:val>
            <c:numRef>
              <c:f>Feuil1!$B$4:$B$8</c:f>
              <c:numCache>
                <c:formatCode>General</c:formatCode>
                <c:ptCount val="5"/>
                <c:pt idx="0">
                  <c:v>30</c:v>
                </c:pt>
                <c:pt idx="1">
                  <c:v>36</c:v>
                </c:pt>
                <c:pt idx="2">
                  <c:v>39</c:v>
                </c:pt>
                <c:pt idx="3">
                  <c:v>64</c:v>
                </c:pt>
                <c:pt idx="4">
                  <c:v>98</c:v>
                </c:pt>
              </c:numCache>
            </c:numRef>
          </c:val>
          <c:extLst>
            <c:ext xmlns:c16="http://schemas.microsoft.com/office/drawing/2014/chart" uri="{C3380CC4-5D6E-409C-BE32-E72D297353CC}">
              <c16:uniqueId val="{00000000-C9DB-4DAD-AFDB-40025DB40024}"/>
            </c:ext>
          </c:extLst>
        </c:ser>
        <c:dLbls>
          <c:dLblPos val="inEnd"/>
          <c:showLegendKey val="0"/>
          <c:showVal val="1"/>
          <c:showCatName val="0"/>
          <c:showSerName val="0"/>
          <c:showPercent val="0"/>
          <c:showBubbleSize val="0"/>
        </c:dLbls>
        <c:gapWidth val="100"/>
        <c:overlap val="-24"/>
        <c:axId val="1676003039"/>
        <c:axId val="1676003455"/>
      </c:barChart>
      <c:catAx>
        <c:axId val="16760030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lumMod val="10000"/>
                  </a:schemeClr>
                </a:solidFill>
                <a:latin typeface="+mn-lt"/>
                <a:ea typeface="+mn-ea"/>
                <a:cs typeface="+mn-cs"/>
              </a:defRPr>
            </a:pPr>
            <a:endParaRPr lang="fr-FR"/>
          </a:p>
        </c:txPr>
        <c:crossAx val="1676003455"/>
        <c:crosses val="autoZero"/>
        <c:auto val="1"/>
        <c:lblAlgn val="ctr"/>
        <c:lblOffset val="100"/>
        <c:noMultiLvlLbl val="0"/>
      </c:catAx>
      <c:valAx>
        <c:axId val="167600345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mn-lt"/>
                <a:ea typeface="+mn-ea"/>
                <a:cs typeface="+mn-cs"/>
              </a:defRPr>
            </a:pPr>
            <a:endParaRPr lang="fr-FR"/>
          </a:p>
        </c:txPr>
        <c:crossAx val="1676003039"/>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solidFill>
        <a:schemeClr val="tx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raktika Medium Condensed" panose="00000606000000000000" pitchFamily="50" charset="0"/>
        <a:ea typeface="Praktika Medium Condensed" panose="00000606000000000000" pitchFamily="50" charset="0"/>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8614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9284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209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8044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7463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7265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0548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99284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6173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5049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4922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3233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3244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9027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6441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6335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9325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105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00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820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817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71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effectLst/>
                <a:latin typeface="Google Sans Text"/>
              </a:rPr>
              <a:t>Le triple réassortiment est un événement biologique fascinant qui ne s'est pas produit en un instant, mais par </a:t>
            </a:r>
            <a:r>
              <a:rPr lang="fr-FR" b="1" dirty="0">
                <a:effectLst/>
                <a:latin typeface="Google Sans Text"/>
              </a:rPr>
              <a:t>étapes successives</a:t>
            </a:r>
            <a:r>
              <a:rPr lang="fr-FR" dirty="0">
                <a:effectLst/>
                <a:latin typeface="Google Sans Text"/>
              </a:rPr>
              <a:t> sur plusieurs décennies. Le "creuset" de ce mélange a été le </a:t>
            </a:r>
            <a:r>
              <a:rPr lang="fr-FR" b="1" dirty="0">
                <a:effectLst/>
                <a:latin typeface="Google Sans Text"/>
              </a:rPr>
              <a:t>porc</a:t>
            </a:r>
            <a:r>
              <a:rPr lang="fr-FR" dirty="0">
                <a:effectLst/>
                <a:latin typeface="Google Sans Text"/>
              </a:rPr>
              <a:t>, car ses voies respiratoires possèdent des récepteurs compatibles à la fois avec les virus grippaux aviaires (oiseaux) et humains.</a:t>
            </a:r>
          </a:p>
          <a:p>
            <a:r>
              <a:rPr lang="fr-FR" dirty="0">
                <a:effectLst/>
                <a:latin typeface="Google Sans Text"/>
              </a:rPr>
              <a:t>Voici la chronologie précise de la formation de ce virus "triple </a:t>
            </a:r>
            <a:r>
              <a:rPr lang="fr-FR" dirty="0" err="1">
                <a:effectLst/>
                <a:latin typeface="Google Sans Text"/>
              </a:rPr>
              <a:t>réassortant</a:t>
            </a:r>
            <a:r>
              <a:rPr lang="fr-FR" dirty="0">
                <a:effectLst/>
                <a:latin typeface="Google Sans Text"/>
              </a:rPr>
              <a:t>" :</a:t>
            </a:r>
          </a:p>
          <a:p>
            <a:r>
              <a:rPr lang="fr-FR" b="1" dirty="0">
                <a:effectLst/>
                <a:latin typeface="Google Sans"/>
              </a:rPr>
              <a:t>1. La première étape : Le mélange de 1998 (USA)</a:t>
            </a:r>
          </a:p>
          <a:p>
            <a:r>
              <a:rPr lang="fr-FR" dirty="0">
                <a:effectLst/>
                <a:latin typeface="Google Sans Text"/>
              </a:rPr>
              <a:t>Tout commence dans des élevages de porcs en Amérique du Nord (notamment dans l'Indiana). Un virus de grippe porcine classique (H1N1), présent depuis la pandémie de 1918, a rencontré deux autres virus :</a:t>
            </a:r>
          </a:p>
          <a:p>
            <a:pPr>
              <a:buFont typeface="Arial" panose="020B0604020202020204" pitchFamily="34" charset="0"/>
              <a:buChar char="•"/>
            </a:pPr>
            <a:r>
              <a:rPr lang="fr-FR" b="1" dirty="0">
                <a:effectLst/>
                <a:latin typeface="Google Sans Text"/>
              </a:rPr>
              <a:t>Un virus humain (H3N2) :</a:t>
            </a:r>
            <a:r>
              <a:rPr lang="fr-FR" dirty="0">
                <a:effectLst/>
                <a:latin typeface="Google Sans Text"/>
              </a:rPr>
              <a:t> qui circulait de manière saisonnière chez les hommes.</a:t>
            </a:r>
          </a:p>
          <a:p>
            <a:pPr>
              <a:buFont typeface="Arial" panose="020B0604020202020204" pitchFamily="34" charset="0"/>
              <a:buChar char="•"/>
            </a:pPr>
            <a:r>
              <a:rPr lang="fr-FR" b="1" dirty="0">
                <a:effectLst/>
                <a:latin typeface="Google Sans Text"/>
              </a:rPr>
              <a:t>Un virus aviaire :</a:t>
            </a:r>
            <a:r>
              <a:rPr lang="fr-FR" dirty="0">
                <a:effectLst/>
                <a:latin typeface="Google Sans Text"/>
              </a:rPr>
              <a:t> provenant d'oiseaux sauvages d'Amérique du Nord.</a:t>
            </a:r>
          </a:p>
          <a:p>
            <a:r>
              <a:rPr lang="fr-FR" b="1" dirty="0">
                <a:effectLst/>
                <a:latin typeface="Google Sans Text"/>
              </a:rPr>
              <a:t>Résultat :</a:t>
            </a:r>
            <a:r>
              <a:rPr lang="fr-FR" dirty="0">
                <a:effectLst/>
                <a:latin typeface="Google Sans Text"/>
              </a:rPr>
              <a:t> Un virus dit </a:t>
            </a:r>
            <a:r>
              <a:rPr lang="fr-FR" b="1" dirty="0">
                <a:effectLst/>
                <a:latin typeface="Google Sans Text"/>
              </a:rPr>
              <a:t>"Triple </a:t>
            </a:r>
            <a:r>
              <a:rPr lang="fr-FR" b="1" dirty="0" err="1">
                <a:effectLst/>
                <a:latin typeface="Google Sans Text"/>
              </a:rPr>
              <a:t>Réassortant</a:t>
            </a:r>
            <a:r>
              <a:rPr lang="fr-FR" b="1" dirty="0">
                <a:effectLst/>
                <a:latin typeface="Google Sans Text"/>
              </a:rPr>
              <a:t>" (TRIG)</a:t>
            </a:r>
            <a:r>
              <a:rPr lang="fr-FR" dirty="0">
                <a:effectLst/>
                <a:latin typeface="Google Sans Text"/>
              </a:rPr>
              <a:t> est né. Il possédait des gènes issus des trois espèces. Ce virus est devenu endémique chez les porcs nord-américains pendant 10 ans.</a:t>
            </a:r>
          </a:p>
          <a:p>
            <a:r>
              <a:rPr lang="fr-FR" b="1" dirty="0">
                <a:effectLst/>
                <a:latin typeface="Google Sans"/>
              </a:rPr>
              <a:t>2. La deuxième étape : La rencontre transatlantique (2008-2009)</a:t>
            </a:r>
          </a:p>
          <a:p>
            <a:r>
              <a:rPr lang="fr-FR" dirty="0">
                <a:effectLst/>
                <a:latin typeface="Google Sans Text"/>
              </a:rPr>
              <a:t>C'est l'étape cruciale qui a mené à la pandémie. Ce virus "triple </a:t>
            </a:r>
            <a:r>
              <a:rPr lang="fr-FR" dirty="0" err="1">
                <a:effectLst/>
                <a:latin typeface="Google Sans Text"/>
              </a:rPr>
              <a:t>réassortant</a:t>
            </a:r>
            <a:r>
              <a:rPr lang="fr-FR" dirty="0">
                <a:effectLst/>
                <a:latin typeface="Google Sans Text"/>
              </a:rPr>
              <a:t>" américain a fini par rencontrer un autre virus porcin, mais d'origine </a:t>
            </a:r>
            <a:r>
              <a:rPr lang="fr-FR" b="1" dirty="0">
                <a:effectLst/>
                <a:latin typeface="Google Sans Text"/>
              </a:rPr>
              <a:t>eurasiatique</a:t>
            </a:r>
            <a:r>
              <a:rPr lang="fr-FR" dirty="0">
                <a:effectLst/>
                <a:latin typeface="Google Sans Text"/>
              </a:rPr>
              <a:t> (introduit d'Eurasie vers l'Amérique, probablement via le commerce de bétail ou des mouvements de population).</a:t>
            </a:r>
          </a:p>
          <a:p>
            <a:r>
              <a:rPr lang="fr-FR" dirty="0">
                <a:effectLst/>
                <a:latin typeface="Google Sans Text"/>
              </a:rPr>
              <a:t>Ce virus eurasiatique apportait deux segments génétiques très importants :</a:t>
            </a:r>
          </a:p>
          <a:p>
            <a:pPr>
              <a:buFont typeface="Arial" panose="020B0604020202020204" pitchFamily="34" charset="0"/>
              <a:buChar char="•"/>
            </a:pPr>
            <a:r>
              <a:rPr lang="fr-FR" b="1" dirty="0">
                <a:effectLst/>
                <a:latin typeface="Google Sans Text"/>
              </a:rPr>
              <a:t>Le segment NA (Neuraminidase)</a:t>
            </a:r>
            <a:endParaRPr lang="fr-FR" dirty="0">
              <a:effectLst/>
              <a:latin typeface="Google Sans Text"/>
            </a:endParaRPr>
          </a:p>
          <a:p>
            <a:pPr>
              <a:buFont typeface="Arial" panose="020B0604020202020204" pitchFamily="34" charset="0"/>
              <a:buChar char="•"/>
            </a:pPr>
            <a:r>
              <a:rPr lang="fr-FR" b="1" dirty="0">
                <a:effectLst/>
                <a:latin typeface="Google Sans Text"/>
              </a:rPr>
              <a:t>Le segment M (Matrice)</a:t>
            </a:r>
            <a:endParaRPr lang="fr-FR" dirty="0">
              <a:effectLst/>
              <a:latin typeface="Google Sans Text"/>
            </a:endParaRPr>
          </a:p>
          <a:p>
            <a:r>
              <a:rPr lang="fr-FR" dirty="0">
                <a:effectLst/>
                <a:latin typeface="Google Sans Text"/>
              </a:rPr>
              <a:t>Lorsque ces deux virus ont </a:t>
            </a:r>
            <a:r>
              <a:rPr lang="fr-FR" dirty="0" err="1">
                <a:effectLst/>
                <a:latin typeface="Google Sans Text"/>
              </a:rPr>
              <a:t>co-infecté</a:t>
            </a:r>
            <a:r>
              <a:rPr lang="fr-FR" dirty="0">
                <a:effectLst/>
                <a:latin typeface="Google Sans Text"/>
              </a:rPr>
              <a:t> un même porc, ils ont échangé leurs segments. Le virus final de 2009 est ainsi devenu un </a:t>
            </a:r>
            <a:r>
              <a:rPr lang="fr-FR" b="1" dirty="0">
                <a:effectLst/>
                <a:latin typeface="Google Sans Text"/>
              </a:rPr>
              <a:t>"quintuple" </a:t>
            </a:r>
            <a:r>
              <a:rPr lang="fr-FR" b="1" dirty="0" err="1">
                <a:effectLst/>
                <a:latin typeface="Google Sans Text"/>
              </a:rPr>
              <a:t>réassortant</a:t>
            </a:r>
            <a:r>
              <a:rPr lang="fr-FR" dirty="0">
                <a:effectLst/>
                <a:latin typeface="Google Sans Text"/>
              </a:rPr>
              <a:t> (car le mélange initial était déjà triple, auquel se sont ajoutés les deux segments eurasiatiques).</a:t>
            </a:r>
          </a:p>
          <a:p>
            <a:r>
              <a:rPr lang="fr-FR" b="1" dirty="0">
                <a:effectLst/>
                <a:latin typeface="Google Sans"/>
              </a:rPr>
              <a:t>3. Pourquoi le porc est-il le "bol mélangeur" ?</a:t>
            </a:r>
          </a:p>
          <a:p>
            <a:r>
              <a:rPr lang="fr-FR" dirty="0">
                <a:effectLst/>
                <a:latin typeface="Google Sans Text"/>
              </a:rPr>
              <a:t>Le réassortiment ne peut se produire que si une cellule est infectée par deux virus en même temps. Le porc joue ce rôle de pont épidémiologique pour deux raisons :</a:t>
            </a:r>
          </a:p>
          <a:p>
            <a:pPr>
              <a:buFont typeface="+mj-lt"/>
              <a:buAutoNum type="arabicPeriod"/>
            </a:pPr>
            <a:r>
              <a:rPr lang="fr-FR" b="1" dirty="0">
                <a:effectLst/>
                <a:latin typeface="Google Sans Text"/>
              </a:rPr>
              <a:t>Récepteurs doubles :</a:t>
            </a:r>
            <a:r>
              <a:rPr lang="fr-FR" dirty="0">
                <a:effectLst/>
                <a:latin typeface="Google Sans Text"/>
              </a:rPr>
              <a:t> Les cellules de sa trachée ont des acides sialiques de type $\alpha2,3$ (attirant les virus aviaires) et $\alpha2,6$ (attirant les virus humains).</a:t>
            </a:r>
          </a:p>
          <a:p>
            <a:pPr>
              <a:buFont typeface="+mj-lt"/>
              <a:buAutoNum type="arabicPeriod"/>
            </a:pPr>
            <a:r>
              <a:rPr lang="fr-FR" b="1" dirty="0">
                <a:effectLst/>
                <a:latin typeface="Google Sans Text"/>
              </a:rPr>
              <a:t>Proximité :</a:t>
            </a:r>
            <a:r>
              <a:rPr lang="fr-FR" dirty="0">
                <a:effectLst/>
                <a:latin typeface="Google Sans Text"/>
              </a:rPr>
              <a:t> Dans les élevages industriels, la promiscuité entre les animaux (et parfois la proximité avec des élevages de volailles ou des ouvriers agricoles malades) multiplie les chances de co-infection.</a:t>
            </a:r>
          </a:p>
          <a:p>
            <a:r>
              <a:rPr lang="fr-FR" b="1" dirty="0">
                <a:effectLst/>
                <a:latin typeface="Google Sans"/>
              </a:rPr>
              <a:t>4. La "période de silence"</a:t>
            </a:r>
          </a:p>
          <a:p>
            <a:r>
              <a:rPr lang="fr-FR" dirty="0">
                <a:effectLst/>
                <a:latin typeface="Google Sans Text"/>
              </a:rPr>
              <a:t>L'article de </a:t>
            </a:r>
            <a:r>
              <a:rPr lang="fr-FR" b="1" dirty="0">
                <a:effectLst/>
                <a:latin typeface="Google Sans Text"/>
              </a:rPr>
              <a:t>Smith et al. (Nature, 2009)</a:t>
            </a:r>
            <a:r>
              <a:rPr lang="fr-FR" dirty="0">
                <a:effectLst/>
                <a:latin typeface="Google Sans Text"/>
              </a:rPr>
              <a:t> souligne un point clé : ce mélange final s'est produit environ </a:t>
            </a:r>
            <a:r>
              <a:rPr lang="fr-FR" b="1" dirty="0">
                <a:effectLst/>
                <a:latin typeface="Google Sans Text"/>
              </a:rPr>
              <a:t>un an avant</a:t>
            </a:r>
            <a:r>
              <a:rPr lang="fr-FR" dirty="0">
                <a:effectLst/>
                <a:latin typeface="Google Sans Text"/>
              </a:rPr>
              <a:t> que le premier humain ne soit infecté au Mexique.</a:t>
            </a:r>
          </a:p>
          <a:p>
            <a:r>
              <a:rPr lang="fr-FR" dirty="0">
                <a:effectLst/>
                <a:latin typeface="Google Sans Text"/>
              </a:rPr>
              <a:t>Le virus a circulé "sous les radars" chez les porcs, s'adaptant silencieusement, jusqu'à ce qu'une mutation ou une occasion de contact lui permette de franchir la barrière des espèces et de se transmettre efficacement d'homme à homme.</a:t>
            </a:r>
          </a:p>
          <a:p>
            <a:r>
              <a:rPr lang="fr-FR" b="1" dirty="0">
                <a:effectLst/>
                <a:latin typeface="Google Sans"/>
              </a:rPr>
              <a:t>En résumé (Schéma génétique)</a:t>
            </a:r>
          </a:p>
          <a:p>
            <a:r>
              <a:rPr lang="fr-FR" dirty="0">
                <a:effectLst/>
                <a:latin typeface="Google Sans Text"/>
              </a:rPr>
              <a:t>Le génome final du H1N1 de 2009 est une mosaïque :</a:t>
            </a:r>
          </a:p>
          <a:p>
            <a:pPr>
              <a:buFont typeface="Arial" panose="020B0604020202020204" pitchFamily="34" charset="0"/>
              <a:buChar char="•"/>
            </a:pPr>
            <a:r>
              <a:rPr lang="fr-FR" b="1" dirty="0">
                <a:effectLst/>
                <a:latin typeface="Google Sans Text"/>
              </a:rPr>
              <a:t>6 segments</a:t>
            </a:r>
            <a:r>
              <a:rPr lang="fr-FR" dirty="0">
                <a:effectLst/>
                <a:latin typeface="Google Sans Text"/>
              </a:rPr>
              <a:t> issus du triple </a:t>
            </a:r>
            <a:r>
              <a:rPr lang="fr-FR" dirty="0" err="1">
                <a:effectLst/>
                <a:latin typeface="Google Sans Text"/>
              </a:rPr>
              <a:t>réassortant</a:t>
            </a:r>
            <a:r>
              <a:rPr lang="fr-FR" dirty="0">
                <a:effectLst/>
                <a:latin typeface="Google Sans Text"/>
              </a:rPr>
              <a:t> nord-américain (Humain + Aviaire + Porcin US).</a:t>
            </a:r>
          </a:p>
          <a:p>
            <a:pPr>
              <a:buFont typeface="Arial" panose="020B0604020202020204" pitchFamily="34" charset="0"/>
              <a:buChar char="•"/>
            </a:pPr>
            <a:r>
              <a:rPr lang="fr-FR" b="1" dirty="0">
                <a:effectLst/>
                <a:latin typeface="Google Sans Text"/>
              </a:rPr>
              <a:t>2 segments</a:t>
            </a:r>
            <a:r>
              <a:rPr lang="fr-FR" dirty="0">
                <a:effectLst/>
                <a:latin typeface="Google Sans Text"/>
              </a:rPr>
              <a:t> issus du virus porcin eurasiatique.</a:t>
            </a:r>
          </a:p>
          <a:p>
            <a:r>
              <a:rPr lang="fr-FR" dirty="0">
                <a:effectLst/>
                <a:latin typeface="Google Sans Text"/>
              </a:rPr>
              <a:t>C'est cette combinaison totalement inédite pour le système immunitaire humain qui a permis la diffusion pandémique mondiale.</a:t>
            </a:r>
          </a:p>
          <a:p>
            <a:endParaRPr lang="fr-FR" dirty="0"/>
          </a:p>
        </p:txBody>
      </p:sp>
    </p:spTree>
    <p:extLst>
      <p:ext uri="{BB962C8B-B14F-4D97-AF65-F5344CB8AC3E}">
        <p14:creationId xmlns:p14="http://schemas.microsoft.com/office/powerpoint/2010/main" val="288005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4356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5797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3748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08475"/>
            <a:ext cx="4113900" cy="1610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atin typeface="Praktika ExtraBold Italic" panose="00000900000000000000" pitchFamily="50"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dirty="0"/>
          </a:p>
        </p:txBody>
      </p:sp>
      <p:sp>
        <p:nvSpPr>
          <p:cNvPr id="10" name="Google Shape;10;p2"/>
          <p:cNvSpPr txBox="1">
            <a:spLocks noGrp="1"/>
          </p:cNvSpPr>
          <p:nvPr>
            <p:ph type="subTitle" idx="1"/>
          </p:nvPr>
        </p:nvSpPr>
        <p:spPr>
          <a:xfrm>
            <a:off x="713225" y="3159225"/>
            <a:ext cx="41139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bg2"/>
                </a:solidFill>
                <a:latin typeface="+mn-l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Modifiez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9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019204C-BAD5-43DE-ADFA-7B8E1E956686}" type="datetimeFigureOut">
              <a:rPr lang="fr-FR" smtClean="0"/>
              <a:t>12/05/2026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988303-6473-4877-B2ED-3A63B36782AC}" type="slidenum">
              <a:rPr lang="fr-FR" smtClean="0"/>
              <a:t>‹N°›</a:t>
            </a:fld>
            <a:endParaRPr lang="fr-FR"/>
          </a:p>
        </p:txBody>
      </p:sp>
    </p:spTree>
    <p:extLst>
      <p:ext uri="{BB962C8B-B14F-4D97-AF65-F5344CB8AC3E}">
        <p14:creationId xmlns:p14="http://schemas.microsoft.com/office/powerpoint/2010/main" val="831483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720000" y="58980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dirty="0"/>
          </a:p>
        </p:txBody>
      </p:sp>
      <p:sp>
        <p:nvSpPr>
          <p:cNvPr id="85" name="Google Shape;85;p13"/>
          <p:cNvSpPr txBox="1">
            <a:spLocks noGrp="1"/>
          </p:cNvSpPr>
          <p:nvPr>
            <p:ph type="subTitle" idx="1"/>
          </p:nvPr>
        </p:nvSpPr>
        <p:spPr>
          <a:xfrm>
            <a:off x="713175" y="2351799"/>
            <a:ext cx="235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6" name="Google Shape;86;p13"/>
          <p:cNvSpPr txBox="1">
            <a:spLocks noGrp="1"/>
          </p:cNvSpPr>
          <p:nvPr>
            <p:ph type="subTitle" idx="2"/>
          </p:nvPr>
        </p:nvSpPr>
        <p:spPr>
          <a:xfrm>
            <a:off x="3394784" y="2351799"/>
            <a:ext cx="235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7" name="Google Shape;87;p13"/>
          <p:cNvSpPr txBox="1">
            <a:spLocks noGrp="1"/>
          </p:cNvSpPr>
          <p:nvPr>
            <p:ph type="subTitle" idx="3"/>
          </p:nvPr>
        </p:nvSpPr>
        <p:spPr>
          <a:xfrm>
            <a:off x="2053983" y="4084984"/>
            <a:ext cx="235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8" name="Google Shape;88;p13"/>
          <p:cNvSpPr txBox="1">
            <a:spLocks noGrp="1"/>
          </p:cNvSpPr>
          <p:nvPr>
            <p:ph type="subTitle" idx="4"/>
          </p:nvPr>
        </p:nvSpPr>
        <p:spPr>
          <a:xfrm>
            <a:off x="4735668" y="4084984"/>
            <a:ext cx="235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89" name="Google Shape;89;p13"/>
          <p:cNvSpPr txBox="1">
            <a:spLocks noGrp="1"/>
          </p:cNvSpPr>
          <p:nvPr>
            <p:ph type="subTitle" idx="5"/>
          </p:nvPr>
        </p:nvSpPr>
        <p:spPr>
          <a:xfrm>
            <a:off x="6076376" y="2351799"/>
            <a:ext cx="235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90" name="Google Shape;90;p13"/>
          <p:cNvSpPr txBox="1">
            <a:spLocks noGrp="1"/>
          </p:cNvSpPr>
          <p:nvPr>
            <p:ph type="title" idx="6" hasCustomPrompt="1"/>
          </p:nvPr>
        </p:nvSpPr>
        <p:spPr>
          <a:xfrm>
            <a:off x="1280591" y="1289120"/>
            <a:ext cx="1219636"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2"/>
                </a:solidFill>
                <a:latin typeface="Praktika ExtraBold Italic" panose="00000900000000000000" pitchFamily="50"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91" name="Google Shape;91;p13"/>
          <p:cNvSpPr txBox="1">
            <a:spLocks noGrp="1"/>
          </p:cNvSpPr>
          <p:nvPr>
            <p:ph type="title" idx="7" hasCustomPrompt="1"/>
          </p:nvPr>
        </p:nvSpPr>
        <p:spPr>
          <a:xfrm>
            <a:off x="2621399" y="3021720"/>
            <a:ext cx="1219636"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2"/>
                </a:solidFill>
                <a:latin typeface="Praktika ExtraBold Italic" panose="00000900000000000000" pitchFamily="50"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92" name="Google Shape;92;p13"/>
          <p:cNvSpPr txBox="1">
            <a:spLocks noGrp="1"/>
          </p:cNvSpPr>
          <p:nvPr>
            <p:ph type="title" idx="8" hasCustomPrompt="1"/>
          </p:nvPr>
        </p:nvSpPr>
        <p:spPr>
          <a:xfrm>
            <a:off x="3962200" y="1289120"/>
            <a:ext cx="1219636"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2"/>
                </a:solidFill>
                <a:latin typeface="Praktika ExtraBold Italic" panose="00000900000000000000" pitchFamily="50"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93" name="Google Shape;93;p13"/>
          <p:cNvSpPr txBox="1">
            <a:spLocks noGrp="1"/>
          </p:cNvSpPr>
          <p:nvPr>
            <p:ph type="title" idx="9" hasCustomPrompt="1"/>
          </p:nvPr>
        </p:nvSpPr>
        <p:spPr>
          <a:xfrm>
            <a:off x="5303084" y="3021720"/>
            <a:ext cx="1219636"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2"/>
                </a:solidFill>
                <a:latin typeface="Praktika ExtraBold Italic" panose="00000900000000000000" pitchFamily="50"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94" name="Google Shape;94;p13"/>
          <p:cNvSpPr txBox="1">
            <a:spLocks noGrp="1"/>
          </p:cNvSpPr>
          <p:nvPr>
            <p:ph type="title" idx="13" hasCustomPrompt="1"/>
          </p:nvPr>
        </p:nvSpPr>
        <p:spPr>
          <a:xfrm>
            <a:off x="6643792" y="1289120"/>
            <a:ext cx="1219636"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2"/>
                </a:solidFill>
                <a:latin typeface="Praktika ExtraBold Italic" panose="00000900000000000000" pitchFamily="50"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95" name="Google Shape;95;p13"/>
          <p:cNvSpPr txBox="1">
            <a:spLocks noGrp="1"/>
          </p:cNvSpPr>
          <p:nvPr>
            <p:ph type="subTitle" idx="14"/>
          </p:nvPr>
        </p:nvSpPr>
        <p:spPr>
          <a:xfrm>
            <a:off x="713175" y="1755019"/>
            <a:ext cx="2354400" cy="70979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96" name="Google Shape;96;p13"/>
          <p:cNvSpPr txBox="1">
            <a:spLocks noGrp="1"/>
          </p:cNvSpPr>
          <p:nvPr>
            <p:ph type="subTitle" idx="15"/>
          </p:nvPr>
        </p:nvSpPr>
        <p:spPr>
          <a:xfrm>
            <a:off x="3394784" y="1755019"/>
            <a:ext cx="2354400" cy="70979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97" name="Google Shape;97;p13"/>
          <p:cNvSpPr txBox="1">
            <a:spLocks noGrp="1"/>
          </p:cNvSpPr>
          <p:nvPr>
            <p:ph type="subTitle" idx="16"/>
          </p:nvPr>
        </p:nvSpPr>
        <p:spPr>
          <a:xfrm>
            <a:off x="6076376" y="1755019"/>
            <a:ext cx="2354400" cy="70979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98" name="Google Shape;98;p13"/>
          <p:cNvSpPr txBox="1">
            <a:spLocks noGrp="1"/>
          </p:cNvSpPr>
          <p:nvPr>
            <p:ph type="subTitle" idx="17"/>
          </p:nvPr>
        </p:nvSpPr>
        <p:spPr>
          <a:xfrm>
            <a:off x="2053983" y="3487686"/>
            <a:ext cx="2354400" cy="70979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99" name="Google Shape;99;p13"/>
          <p:cNvSpPr txBox="1">
            <a:spLocks noGrp="1"/>
          </p:cNvSpPr>
          <p:nvPr>
            <p:ph type="subTitle" idx="18"/>
          </p:nvPr>
        </p:nvSpPr>
        <p:spPr>
          <a:xfrm>
            <a:off x="4735668" y="3487686"/>
            <a:ext cx="2354400" cy="70979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Tree>
    <p:extLst>
      <p:ext uri="{BB962C8B-B14F-4D97-AF65-F5344CB8AC3E}">
        <p14:creationId xmlns:p14="http://schemas.microsoft.com/office/powerpoint/2010/main" val="291558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821325" y="2423475"/>
            <a:ext cx="4609500" cy="7926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atin typeface="Praktika ExtraBold Italic" panose="00000900000000000000" pitchFamily="50"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fr-FR"/>
              <a:t>Modifiez le style du titre</a:t>
            </a:r>
            <a:endParaRPr dirty="0"/>
          </a:p>
        </p:txBody>
      </p:sp>
      <p:sp>
        <p:nvSpPr>
          <p:cNvPr id="24" name="Google Shape;24;p3"/>
          <p:cNvSpPr txBox="1">
            <a:spLocks noGrp="1"/>
          </p:cNvSpPr>
          <p:nvPr>
            <p:ph type="title" idx="2" hasCustomPrompt="1"/>
          </p:nvPr>
        </p:nvSpPr>
        <p:spPr>
          <a:xfrm>
            <a:off x="6375092" y="999576"/>
            <a:ext cx="2055733"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rgbClr val="4D92CE"/>
                </a:solidFill>
                <a:latin typeface="Praktika ExtraBold Italic" panose="00000900000000000000" pitchFamily="50"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fr-FR" dirty="0"/>
              <a:t>xx</a:t>
            </a:r>
            <a:endParaRPr dirty="0"/>
          </a:p>
        </p:txBody>
      </p:sp>
      <p:sp>
        <p:nvSpPr>
          <p:cNvPr id="25" name="Google Shape;25;p3"/>
          <p:cNvSpPr txBox="1">
            <a:spLocks noGrp="1"/>
          </p:cNvSpPr>
          <p:nvPr>
            <p:ph type="subTitle" idx="1"/>
          </p:nvPr>
        </p:nvSpPr>
        <p:spPr>
          <a:xfrm>
            <a:off x="3821325" y="3214526"/>
            <a:ext cx="46095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bg2"/>
                </a:solidFill>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720000" y="635457"/>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
        <p:nvSpPr>
          <p:cNvPr id="70" name="Google Shape;70;p7"/>
          <p:cNvSpPr txBox="1">
            <a:spLocks noGrp="1"/>
          </p:cNvSpPr>
          <p:nvPr>
            <p:ph type="body" idx="1"/>
          </p:nvPr>
        </p:nvSpPr>
        <p:spPr>
          <a:xfrm>
            <a:off x="720000" y="1751700"/>
            <a:ext cx="4121700" cy="2145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a:latin typeface="Praktika Medium Condensed" panose="00000606000000000000" pitchFamily="50" charset="0"/>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10"/>
          <p:cNvSpPr>
            <a:spLocks noGrp="1"/>
          </p:cNvSpPr>
          <p:nvPr>
            <p:ph type="pic" idx="2"/>
          </p:nvPr>
        </p:nvSpPr>
        <p:spPr>
          <a:xfrm>
            <a:off x="-25" y="-13725"/>
            <a:ext cx="9144000" cy="5157300"/>
          </a:xfrm>
          <a:prstGeom prst="rect">
            <a:avLst/>
          </a:prstGeom>
          <a:noFill/>
          <a:ln>
            <a:noFill/>
          </a:ln>
        </p:spPr>
        <p:txBody>
          <a:bodyPr/>
          <a:lstStyle>
            <a:lvl1pPr>
              <a:defRPr/>
            </a:lvl1pPr>
          </a:lstStyle>
          <a:p>
            <a:r>
              <a:rPr lang="fr-FR"/>
              <a:t>Cliquez sur l'icône pour ajouter une image</a:t>
            </a:r>
            <a:endParaRPr lang="fr-FR" dirty="0"/>
          </a:p>
        </p:txBody>
      </p:sp>
      <p:sp>
        <p:nvSpPr>
          <p:cNvPr id="78" name="Google Shape;78;p10"/>
          <p:cNvSpPr txBox="1">
            <a:spLocks noGrp="1"/>
          </p:cNvSpPr>
          <p:nvPr>
            <p:ph type="title"/>
          </p:nvPr>
        </p:nvSpPr>
        <p:spPr>
          <a:xfrm>
            <a:off x="720000" y="3445500"/>
            <a:ext cx="3616800" cy="1141800"/>
          </a:xfrm>
          <a:prstGeom prst="rect">
            <a:avLst/>
          </a:prstGeom>
          <a:solidFill>
            <a:schemeClr val="bg2"/>
          </a:solidFill>
        </p:spPr>
        <p:txBody>
          <a:bodyPr spcFirstLastPara="1" wrap="square" lIns="91425" tIns="91425" rIns="91425" bIns="91425" anchor="t" anchorCtr="0">
            <a:noAutofit/>
          </a:bodyPr>
          <a:lstStyle>
            <a:lvl1pPr lvl="0" algn="ctr" rtl="0">
              <a:spcBef>
                <a:spcPts val="0"/>
              </a:spcBef>
              <a:spcAft>
                <a:spcPts val="0"/>
              </a:spcAft>
              <a:buSzPts val="3300"/>
              <a:buNone/>
              <a:defRPr>
                <a:solidFill>
                  <a:schemeClr val="accent5"/>
                </a:solidFill>
                <a:latin typeface="Praktika ExtraBold Italic" panose="00000900000000000000" pitchFamily="50" charset="0"/>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fr-FR"/>
              <a:t>Modifiez le style du titre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Vide">
    <p:bg>
      <p:bgPr>
        <a:solidFill>
          <a:srgbClr val="FFFFFF"/>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720000" y="580254"/>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720000" y="61245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720000" y="6647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atin typeface="Praktika ExtraBold Italic" panose="00000900000000000000" pitchFamily="50" charset="0"/>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fr-FR"/>
              <a:t>Modifiez le style du titre</a:t>
            </a:r>
            <a:endParaRPr dirty="0"/>
          </a:p>
        </p:txBody>
      </p:sp>
      <p:sp>
        <p:nvSpPr>
          <p:cNvPr id="166" name="Google Shape;166;p22"/>
          <p:cNvSpPr txBox="1">
            <a:spLocks noGrp="1"/>
          </p:cNvSpPr>
          <p:nvPr>
            <p:ph type="subTitle" idx="1"/>
          </p:nvPr>
        </p:nvSpPr>
        <p:spPr>
          <a:xfrm>
            <a:off x="4872994" y="3065900"/>
            <a:ext cx="2836800" cy="112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solidFill>
                  <a:schemeClr val="bg2"/>
                </a:solidFill>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
        <p:nvSpPr>
          <p:cNvPr id="167" name="Google Shape;167;p22"/>
          <p:cNvSpPr txBox="1">
            <a:spLocks noGrp="1"/>
          </p:cNvSpPr>
          <p:nvPr>
            <p:ph type="subTitle" idx="2"/>
          </p:nvPr>
        </p:nvSpPr>
        <p:spPr>
          <a:xfrm>
            <a:off x="1434200" y="3065900"/>
            <a:ext cx="2836800" cy="112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solidFill>
                  <a:schemeClr val="bg2"/>
                </a:solidFill>
                <a:latin typeface="Praktika Medium Condensed" panose="00000606000000000000" pitchFamily="50"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dirty="0"/>
          </a:p>
        </p:txBody>
      </p:sp>
      <p:sp>
        <p:nvSpPr>
          <p:cNvPr id="168" name="Google Shape;168;p22"/>
          <p:cNvSpPr txBox="1">
            <a:spLocks noGrp="1"/>
          </p:cNvSpPr>
          <p:nvPr>
            <p:ph type="subTitle" idx="3"/>
          </p:nvPr>
        </p:nvSpPr>
        <p:spPr>
          <a:xfrm>
            <a:off x="1434200" y="2578575"/>
            <a:ext cx="2836800" cy="4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fr-FR"/>
              <a:t>Modifiez le style des sous-titres du masque</a:t>
            </a:r>
            <a:endParaRPr dirty="0"/>
          </a:p>
        </p:txBody>
      </p:sp>
      <p:sp>
        <p:nvSpPr>
          <p:cNvPr id="169" name="Google Shape;169;p22"/>
          <p:cNvSpPr txBox="1">
            <a:spLocks noGrp="1"/>
          </p:cNvSpPr>
          <p:nvPr>
            <p:ph type="subTitle" idx="4"/>
          </p:nvPr>
        </p:nvSpPr>
        <p:spPr>
          <a:xfrm>
            <a:off x="4873004" y="2578575"/>
            <a:ext cx="2836800" cy="4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r>
              <a:rPr lang="fr-FR"/>
              <a:t>Modifiez le style des sous-titres du masque</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F7FF"/>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460C3BA7-CB9E-E385-3B77-4DE54A3A6B09}"/>
              </a:ext>
            </a:extLst>
          </p:cNvPr>
          <p:cNvSpPr/>
          <p:nvPr userDrawn="1"/>
        </p:nvSpPr>
        <p:spPr>
          <a:xfrm>
            <a:off x="-25" y="489722"/>
            <a:ext cx="9144000"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C67953A-481C-B2C8-B207-4000594616DA}"/>
              </a:ext>
            </a:extLst>
          </p:cNvPr>
          <p:cNvSpPr/>
          <p:nvPr userDrawn="1"/>
        </p:nvSpPr>
        <p:spPr>
          <a:xfrm>
            <a:off x="0" y="0"/>
            <a:ext cx="9144000" cy="511173"/>
          </a:xfrm>
          <a:prstGeom prst="rect">
            <a:avLst/>
          </a:prstGeom>
          <a:solidFill>
            <a:srgbClr val="4D9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7E5E8830-5D56-41C7-E1D2-BC55E5DF13B4}"/>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8013738" y="4731699"/>
            <a:ext cx="861744" cy="337623"/>
          </a:xfrm>
          <a:prstGeom prst="rect">
            <a:avLst/>
          </a:prstGeom>
        </p:spPr>
      </p:pic>
      <p:sp>
        <p:nvSpPr>
          <p:cNvPr id="13" name="Espace réservé du titre 12">
            <a:extLst>
              <a:ext uri="{FF2B5EF4-FFF2-40B4-BE49-F238E27FC236}">
                <a16:creationId xmlns:a16="http://schemas.microsoft.com/office/drawing/2014/main" id="{A7EC4FC6-ADF4-39E4-E8CF-EA3DB15CD912}"/>
              </a:ext>
            </a:extLst>
          </p:cNvPr>
          <p:cNvSpPr>
            <a:spLocks noGrp="1"/>
          </p:cNvSpPr>
          <p:nvPr>
            <p:ph type="title"/>
          </p:nvPr>
        </p:nvSpPr>
        <p:spPr>
          <a:xfrm>
            <a:off x="713225" y="574625"/>
            <a:ext cx="7717500" cy="524127"/>
          </a:xfrm>
          <a:prstGeom prst="rect">
            <a:avLst/>
          </a:prstGeom>
        </p:spPr>
        <p:txBody>
          <a:bodyPr vert="horz" lIns="91440" tIns="45720" rIns="91440" bIns="45720" rtlCol="0" anchor="ctr">
            <a:normAutofit/>
          </a:bodyPr>
          <a:lstStyle/>
          <a:p>
            <a:r>
              <a:rPr lang="fr-FR" dirty="0"/>
              <a:t>Modifiez le style du titre</a:t>
            </a:r>
          </a:p>
        </p:txBody>
      </p:sp>
      <p:sp>
        <p:nvSpPr>
          <p:cNvPr id="15" name="Espace réservé du texte 14">
            <a:extLst>
              <a:ext uri="{FF2B5EF4-FFF2-40B4-BE49-F238E27FC236}">
                <a16:creationId xmlns:a16="http://schemas.microsoft.com/office/drawing/2014/main" id="{B4D61241-E8FA-C77C-0B1F-65A6BBDF4F22}"/>
              </a:ext>
            </a:extLst>
          </p:cNvPr>
          <p:cNvSpPr>
            <a:spLocks noGrp="1"/>
          </p:cNvSpPr>
          <p:nvPr>
            <p:ph type="body" idx="1"/>
          </p:nvPr>
        </p:nvSpPr>
        <p:spPr>
          <a:xfrm>
            <a:off x="713225" y="1149250"/>
            <a:ext cx="7717550" cy="348307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3986FFD4-EF6C-5F04-AB33-3CF5DE14DA7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057230" y="63451"/>
            <a:ext cx="818252" cy="335693"/>
          </a:xfrm>
          <a:prstGeom prst="rect">
            <a:avLst/>
          </a:prstGeom>
        </p:spPr>
      </p:pic>
      <p:pic>
        <p:nvPicPr>
          <p:cNvPr id="9" name="Image 8">
            <a:extLst>
              <a:ext uri="{FF2B5EF4-FFF2-40B4-BE49-F238E27FC236}">
                <a16:creationId xmlns:a16="http://schemas.microsoft.com/office/drawing/2014/main" id="{8620D546-CB99-A90C-5F77-A2D3C99988EC}"/>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461328" y="52329"/>
            <a:ext cx="2507254" cy="409448"/>
          </a:xfrm>
          <a:prstGeom prst="rect">
            <a:avLst/>
          </a:prstGeom>
        </p:spPr>
      </p:pic>
      <p:pic>
        <p:nvPicPr>
          <p:cNvPr id="14" name="Image 13">
            <a:extLst>
              <a:ext uri="{FF2B5EF4-FFF2-40B4-BE49-F238E27FC236}">
                <a16:creationId xmlns:a16="http://schemas.microsoft.com/office/drawing/2014/main" id="{92300564-161C-AD51-C7D0-C51E5B78A3F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96163" y="6439"/>
            <a:ext cx="422975" cy="48972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8" r:id="rId5"/>
    <p:sldLayoutId id="2147483661" r:id="rId6"/>
    <p:sldLayoutId id="2147483663" r:id="rId7"/>
    <p:sldLayoutId id="2147483668" r:id="rId8"/>
    <p:sldLayoutId id="2147483677" r:id="rId9"/>
    <p:sldLayoutId id="2147483678" r:id="rId10"/>
    <p:sldLayoutId id="2147483679" r:id="rId11"/>
    <p:sldLayoutId id="2147483683" r:id="rId12"/>
    <p:sldLayoutId id="2147483684" r:id="rId1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lang="fr-FR" sz="2400" b="0" i="0" u="none" strike="noStrike" cap="none" dirty="0" smtClean="0">
          <a:solidFill>
            <a:schemeClr val="tx1"/>
          </a:solidFill>
          <a:latin typeface="+mj-lt"/>
          <a:ea typeface="Praktika ExtraBold Italic" panose="00000900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dirty="0">
          <a:solidFill>
            <a:schemeClr val="tx1"/>
          </a:solidFill>
          <a:latin typeface="+mn-lt"/>
          <a:ea typeface="Praktika Medium Condensed" panose="00000606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hyperlink" Target="mailto:nicolas.lefebvre@chru-strasbourg.fr"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mailto:f.goehringer@chru-nancy.f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ctrTitle"/>
          </p:nvPr>
        </p:nvSpPr>
        <p:spPr>
          <a:xfrm>
            <a:off x="713225" y="1958055"/>
            <a:ext cx="7894062" cy="161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4400" dirty="0"/>
              <a:t>L’urgentiste face</a:t>
            </a:r>
            <a:br>
              <a:rPr lang="fr-FR" sz="4400" dirty="0"/>
            </a:br>
            <a:r>
              <a:rPr lang="fr-FR" sz="4400" dirty="0"/>
              <a:t>aux infections émergentes dans le Grand </a:t>
            </a:r>
            <a:r>
              <a:rPr lang="fr-FR" dirty="0"/>
              <a:t>E</a:t>
            </a:r>
            <a:r>
              <a:rPr lang="fr-FR" sz="4400" dirty="0"/>
              <a:t>st</a:t>
            </a:r>
            <a:endParaRPr dirty="0"/>
          </a:p>
        </p:txBody>
      </p:sp>
      <p:sp>
        <p:nvSpPr>
          <p:cNvPr id="307" name="Google Shape;307;p37"/>
          <p:cNvSpPr txBox="1">
            <a:spLocks noGrp="1"/>
          </p:cNvSpPr>
          <p:nvPr>
            <p:ph type="subTitle" idx="1"/>
          </p:nvPr>
        </p:nvSpPr>
        <p:spPr>
          <a:xfrm>
            <a:off x="713224" y="3601185"/>
            <a:ext cx="6419095" cy="475800"/>
          </a:xfrm>
          <a:prstGeom prst="rect">
            <a:avLst/>
          </a:prstGeom>
        </p:spPr>
        <p:txBody>
          <a:bodyPr spcFirstLastPara="1" wrap="square" lIns="91425" tIns="91425" rIns="91425" bIns="91425" anchor="t" anchorCtr="0">
            <a:noAutofit/>
          </a:bodyPr>
          <a:lstStyle/>
          <a:p>
            <a:pPr lvl="0"/>
            <a:r>
              <a:rPr lang="en" dirty="0"/>
              <a:t>Dr Nicolas Lefebvre </a:t>
            </a:r>
            <a:r>
              <a:rPr lang="fr-FR" dirty="0">
                <a:solidFill>
                  <a:schemeClr val="tx1"/>
                </a:solidFill>
              </a:rPr>
              <a:t>• </a:t>
            </a:r>
            <a:r>
              <a:rPr lang="en" dirty="0"/>
              <a:t>Service des Maladies Infectieuses et Tropicales</a:t>
            </a:r>
          </a:p>
          <a:p>
            <a:pPr lvl="0"/>
            <a:r>
              <a:rPr lang="en" dirty="0"/>
              <a:t>Hôpitaux Universitaires de Strasbourg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Modification de l’environnement</a:t>
            </a:r>
          </a:p>
        </p:txBody>
      </p:sp>
      <p:pic>
        <p:nvPicPr>
          <p:cNvPr id="5837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9664" y="1260172"/>
            <a:ext cx="2309024" cy="173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40135" y="3139480"/>
            <a:ext cx="2288553" cy="152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2343066" y="1260172"/>
            <a:ext cx="2282588" cy="3497653"/>
            <a:chOff x="846173" y="1372870"/>
            <a:chExt cx="3043451" cy="4663537"/>
          </a:xfrm>
        </p:grpSpPr>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913" y="1372870"/>
              <a:ext cx="3020710" cy="2265533"/>
            </a:xfrm>
            <a:prstGeom prst="rect">
              <a:avLst/>
            </a:prstGeom>
          </p:spPr>
        </p:pic>
        <p:pic>
          <p:nvPicPr>
            <p:cNvPr id="6" name="Imag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173" y="3753819"/>
              <a:ext cx="3043451" cy="2282588"/>
            </a:xfrm>
            <a:prstGeom prst="rect">
              <a:avLst/>
            </a:prstGeom>
          </p:spPr>
        </p:pic>
      </p:grpSp>
      <p:sp>
        <p:nvSpPr>
          <p:cNvPr id="12" name="ZoneTexte 11">
            <a:extLst>
              <a:ext uri="{FF2B5EF4-FFF2-40B4-BE49-F238E27FC236}">
                <a16:creationId xmlns:a16="http://schemas.microsoft.com/office/drawing/2014/main" id="{F506C238-B2D1-4050-999F-55006D1FC371}"/>
              </a:ext>
            </a:extLst>
          </p:cNvPr>
          <p:cNvSpPr txBox="1"/>
          <p:nvPr/>
        </p:nvSpPr>
        <p:spPr>
          <a:xfrm>
            <a:off x="7435109" y="3505620"/>
            <a:ext cx="673582" cy="400110"/>
          </a:xfrm>
          <a:prstGeom prst="rect">
            <a:avLst/>
          </a:prstGeom>
          <a:solidFill>
            <a:schemeClr val="accent4">
              <a:lumMod val="20000"/>
              <a:lumOff val="80000"/>
            </a:schemeClr>
          </a:solidFill>
          <a:ln>
            <a:solidFill>
              <a:schemeClr val="tx1"/>
            </a:solidFill>
          </a:ln>
        </p:spPr>
        <p:txBody>
          <a:bodyPr wrap="none" rtlCol="0" anchor="ctr">
            <a:spAutoFit/>
          </a:bodyPr>
          <a:lstStyle/>
          <a:p>
            <a:r>
              <a:rPr lang="en-US" sz="2000" b="1" dirty="0" err="1">
                <a:solidFill>
                  <a:schemeClr val="tx1"/>
                </a:solidFill>
                <a:latin typeface="Praktika Medium Condensed" panose="00000606000000000000" pitchFamily="50" charset="0"/>
              </a:rPr>
              <a:t>Brûlis</a:t>
            </a:r>
            <a:endParaRPr lang="fr-FR" sz="2000" b="1" dirty="0">
              <a:solidFill>
                <a:schemeClr val="tx1"/>
              </a:solidFill>
              <a:latin typeface="Praktika Medium Condensed" panose="00000606000000000000" pitchFamily="50" charset="0"/>
            </a:endParaRPr>
          </a:p>
        </p:txBody>
      </p:sp>
      <p:sp>
        <p:nvSpPr>
          <p:cNvPr id="13" name="ZoneTexte 12">
            <a:extLst>
              <a:ext uri="{FF2B5EF4-FFF2-40B4-BE49-F238E27FC236}">
                <a16:creationId xmlns:a16="http://schemas.microsoft.com/office/drawing/2014/main" id="{FB530CBC-E2DA-4913-B2DC-9DF8D076938E}"/>
              </a:ext>
            </a:extLst>
          </p:cNvPr>
          <p:cNvSpPr txBox="1"/>
          <p:nvPr/>
        </p:nvSpPr>
        <p:spPr>
          <a:xfrm>
            <a:off x="243411" y="2603788"/>
            <a:ext cx="1871869" cy="776303"/>
          </a:xfrm>
          <a:prstGeom prst="rect">
            <a:avLst/>
          </a:prstGeom>
          <a:solidFill>
            <a:schemeClr val="accent4">
              <a:lumMod val="20000"/>
              <a:lumOff val="80000"/>
            </a:schemeClr>
          </a:solidFill>
          <a:ln>
            <a:solidFill>
              <a:schemeClr val="tx1"/>
            </a:solid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Sylviculture à couvert permanent</a:t>
            </a:r>
          </a:p>
        </p:txBody>
      </p:sp>
      <p:sp>
        <p:nvSpPr>
          <p:cNvPr id="11" name="Google Shape;484;p43">
            <a:extLst>
              <a:ext uri="{FF2B5EF4-FFF2-40B4-BE49-F238E27FC236}">
                <a16:creationId xmlns:a16="http://schemas.microsoft.com/office/drawing/2014/main" id="{17653DE1-B5ED-461E-AB90-CE17ED2EB083}"/>
              </a:ext>
            </a:extLst>
          </p:cNvPr>
          <p:cNvSpPr txBox="1">
            <a:spLocks/>
          </p:cNvSpPr>
          <p:nvPr/>
        </p:nvSpPr>
        <p:spPr>
          <a:xfrm>
            <a:off x="7435109" y="2035589"/>
            <a:ext cx="1517597" cy="400110"/>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Coupes claires</a:t>
            </a:r>
            <a:endParaRPr lang="fr-FR" sz="2000" dirty="0"/>
          </a:p>
        </p:txBody>
      </p:sp>
      <p:sp>
        <p:nvSpPr>
          <p:cNvPr id="14" name="ZoneTexte 13">
            <a:extLst>
              <a:ext uri="{FF2B5EF4-FFF2-40B4-BE49-F238E27FC236}">
                <a16:creationId xmlns:a16="http://schemas.microsoft.com/office/drawing/2014/main" id="{86E62E2C-1FD4-44C6-8F8E-6B7C24833D80}"/>
              </a:ext>
            </a:extLst>
          </p:cNvPr>
          <p:cNvSpPr txBox="1"/>
          <p:nvPr/>
        </p:nvSpPr>
        <p:spPr>
          <a:xfrm>
            <a:off x="0" y="4897279"/>
            <a:ext cx="3525108" cy="246221"/>
          </a:xfrm>
          <a:prstGeom prst="rect">
            <a:avLst/>
          </a:prstGeom>
          <a:noFill/>
        </p:spPr>
        <p:txBody>
          <a:bodyPr wrap="square">
            <a:spAutoFit/>
          </a:bodyPr>
          <a:lstStyle/>
          <a:p>
            <a:r>
              <a:rPr lang="en-US" sz="1000" dirty="0" err="1">
                <a:latin typeface="AdvP6ECA"/>
              </a:rPr>
              <a:t>Remerciements</a:t>
            </a:r>
            <a:r>
              <a:rPr lang="en-US" sz="1000" dirty="0">
                <a:latin typeface="AdvP6ECA"/>
              </a:rPr>
              <a:t>. </a:t>
            </a:r>
            <a:r>
              <a:rPr lang="en-US" sz="1000" dirty="0" err="1">
                <a:latin typeface="AdvP6ECA"/>
              </a:rPr>
              <a:t>Pr</a:t>
            </a:r>
            <a:r>
              <a:rPr lang="en-US" sz="1000" dirty="0">
                <a:latin typeface="AdvP6ECA"/>
              </a:rPr>
              <a:t> Nathalie Boulanger. CNR Borrelia. Strasbourg</a:t>
            </a:r>
            <a:endParaRPr lang="fr-FR" sz="1000" dirty="0">
              <a:latin typeface="AdvP6ECA"/>
            </a:endParaRPr>
          </a:p>
        </p:txBody>
      </p:sp>
    </p:spTree>
    <p:extLst>
      <p:ext uri="{BB962C8B-B14F-4D97-AF65-F5344CB8AC3E}">
        <p14:creationId xmlns:p14="http://schemas.microsoft.com/office/powerpoint/2010/main" val="38959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F40D0A5-A8BC-4F3A-AC82-95D4EB16FAEA}"/>
              </a:ext>
            </a:extLst>
          </p:cNvPr>
          <p:cNvSpPr>
            <a:spLocks noGrp="1"/>
          </p:cNvSpPr>
          <p:nvPr>
            <p:ph type="title"/>
          </p:nvPr>
        </p:nvSpPr>
        <p:spPr/>
        <p:txBody>
          <a:bodyPr/>
          <a:lstStyle/>
          <a:p>
            <a:r>
              <a:rPr lang="fr-FR" dirty="0"/>
              <a:t>Aedes </a:t>
            </a:r>
            <a:r>
              <a:rPr lang="fr-FR" dirty="0" err="1"/>
              <a:t>albopictus</a:t>
            </a:r>
            <a:r>
              <a:rPr lang="fr-FR" dirty="0"/>
              <a:t> – France (2004 – 2022)</a:t>
            </a:r>
          </a:p>
        </p:txBody>
      </p:sp>
      <p:pic>
        <p:nvPicPr>
          <p:cNvPr id="4" name="Image 3">
            <a:extLst>
              <a:ext uri="{FF2B5EF4-FFF2-40B4-BE49-F238E27FC236}">
                <a16:creationId xmlns:a16="http://schemas.microsoft.com/office/drawing/2014/main" id="{F0B74E7F-E43A-4B47-9429-D588D0233021}"/>
              </a:ext>
            </a:extLst>
          </p:cNvPr>
          <p:cNvPicPr>
            <a:picLocks noChangeAspect="1"/>
          </p:cNvPicPr>
          <p:nvPr/>
        </p:nvPicPr>
        <p:blipFill rotWithShape="1">
          <a:blip r:embed="rId2"/>
          <a:srcRect t="7807"/>
          <a:stretch/>
        </p:blipFill>
        <p:spPr>
          <a:xfrm>
            <a:off x="128862" y="1814513"/>
            <a:ext cx="3163968" cy="2154090"/>
          </a:xfrm>
          <a:prstGeom prst="rect">
            <a:avLst/>
          </a:prstGeom>
        </p:spPr>
      </p:pic>
      <p:pic>
        <p:nvPicPr>
          <p:cNvPr id="10" name="Image 9">
            <a:extLst>
              <a:ext uri="{FF2B5EF4-FFF2-40B4-BE49-F238E27FC236}">
                <a16:creationId xmlns:a16="http://schemas.microsoft.com/office/drawing/2014/main" id="{51A2E5AF-43D9-4115-8BDF-B9A4B50EFCCE}"/>
              </a:ext>
            </a:extLst>
          </p:cNvPr>
          <p:cNvPicPr>
            <a:picLocks noChangeAspect="1"/>
          </p:cNvPicPr>
          <p:nvPr/>
        </p:nvPicPr>
        <p:blipFill rotWithShape="1">
          <a:blip r:embed="rId3"/>
          <a:srcRect t="7149"/>
          <a:stretch/>
        </p:blipFill>
        <p:spPr>
          <a:xfrm>
            <a:off x="3004888" y="1814513"/>
            <a:ext cx="3163969" cy="2143445"/>
          </a:xfrm>
          <a:prstGeom prst="rect">
            <a:avLst/>
          </a:prstGeom>
        </p:spPr>
      </p:pic>
      <p:pic>
        <p:nvPicPr>
          <p:cNvPr id="14" name="Image 13">
            <a:extLst>
              <a:ext uri="{FF2B5EF4-FFF2-40B4-BE49-F238E27FC236}">
                <a16:creationId xmlns:a16="http://schemas.microsoft.com/office/drawing/2014/main" id="{D2EAE7B0-D7AA-46D4-9453-BF3F407F7F51}"/>
              </a:ext>
            </a:extLst>
          </p:cNvPr>
          <p:cNvPicPr>
            <a:picLocks noChangeAspect="1"/>
          </p:cNvPicPr>
          <p:nvPr/>
        </p:nvPicPr>
        <p:blipFill rotWithShape="1">
          <a:blip r:embed="rId4"/>
          <a:srcRect t="4449"/>
          <a:stretch/>
        </p:blipFill>
        <p:spPr>
          <a:xfrm>
            <a:off x="6164821" y="1814513"/>
            <a:ext cx="2852147" cy="2154090"/>
          </a:xfrm>
          <a:prstGeom prst="rect">
            <a:avLst/>
          </a:prstGeom>
        </p:spPr>
      </p:pic>
      <p:sp>
        <p:nvSpPr>
          <p:cNvPr id="13" name="ZoneTexte 12">
            <a:extLst>
              <a:ext uri="{FF2B5EF4-FFF2-40B4-BE49-F238E27FC236}">
                <a16:creationId xmlns:a16="http://schemas.microsoft.com/office/drawing/2014/main" id="{E3193E0E-CDDA-4034-84B8-968475473BA3}"/>
              </a:ext>
            </a:extLst>
          </p:cNvPr>
          <p:cNvSpPr txBox="1"/>
          <p:nvPr/>
        </p:nvSpPr>
        <p:spPr>
          <a:xfrm>
            <a:off x="0" y="4894196"/>
            <a:ext cx="2780803" cy="246221"/>
          </a:xfrm>
          <a:prstGeom prst="rect">
            <a:avLst/>
          </a:prstGeom>
          <a:noFill/>
        </p:spPr>
        <p:txBody>
          <a:bodyPr wrap="square">
            <a:spAutoFit/>
          </a:bodyPr>
          <a:lstStyle/>
          <a:p>
            <a:r>
              <a:rPr lang="fr-FR" sz="1000" dirty="0">
                <a:latin typeface="AdvP6ECA"/>
              </a:rPr>
              <a:t>Santé publique France - 2025</a:t>
            </a:r>
          </a:p>
        </p:txBody>
      </p:sp>
      <p:sp>
        <p:nvSpPr>
          <p:cNvPr id="15" name="Google Shape;484;p43">
            <a:extLst>
              <a:ext uri="{FF2B5EF4-FFF2-40B4-BE49-F238E27FC236}">
                <a16:creationId xmlns:a16="http://schemas.microsoft.com/office/drawing/2014/main" id="{40BD8408-C971-4BE3-BDAD-3E1EA3C151F6}"/>
              </a:ext>
            </a:extLst>
          </p:cNvPr>
          <p:cNvSpPr txBox="1">
            <a:spLocks/>
          </p:cNvSpPr>
          <p:nvPr/>
        </p:nvSpPr>
        <p:spPr>
          <a:xfrm>
            <a:off x="2351873" y="1905000"/>
            <a:ext cx="659270" cy="368582"/>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2004</a:t>
            </a:r>
            <a:endParaRPr lang="fr-FR" sz="2000" dirty="0"/>
          </a:p>
        </p:txBody>
      </p:sp>
      <p:sp>
        <p:nvSpPr>
          <p:cNvPr id="18" name="Google Shape;484;p43">
            <a:extLst>
              <a:ext uri="{FF2B5EF4-FFF2-40B4-BE49-F238E27FC236}">
                <a16:creationId xmlns:a16="http://schemas.microsoft.com/office/drawing/2014/main" id="{CE877501-8899-4901-87A6-D0619FA6E4CE}"/>
              </a:ext>
            </a:extLst>
          </p:cNvPr>
          <p:cNvSpPr txBox="1">
            <a:spLocks/>
          </p:cNvSpPr>
          <p:nvPr/>
        </p:nvSpPr>
        <p:spPr>
          <a:xfrm>
            <a:off x="5308284" y="1905000"/>
            <a:ext cx="659270" cy="368582"/>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2015</a:t>
            </a:r>
            <a:endParaRPr lang="fr-FR" sz="2000" dirty="0"/>
          </a:p>
        </p:txBody>
      </p:sp>
      <p:sp>
        <p:nvSpPr>
          <p:cNvPr id="19" name="Google Shape;484;p43">
            <a:extLst>
              <a:ext uri="{FF2B5EF4-FFF2-40B4-BE49-F238E27FC236}">
                <a16:creationId xmlns:a16="http://schemas.microsoft.com/office/drawing/2014/main" id="{B467171C-9D30-4D09-BC91-985B7CB2342F}"/>
              </a:ext>
            </a:extLst>
          </p:cNvPr>
          <p:cNvSpPr txBox="1">
            <a:spLocks/>
          </p:cNvSpPr>
          <p:nvPr/>
        </p:nvSpPr>
        <p:spPr>
          <a:xfrm>
            <a:off x="8266856" y="1892582"/>
            <a:ext cx="659270" cy="368582"/>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ctr"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2022</a:t>
            </a:r>
            <a:endParaRPr lang="fr-FR" sz="2000" dirty="0"/>
          </a:p>
        </p:txBody>
      </p:sp>
      <p:sp>
        <p:nvSpPr>
          <p:cNvPr id="11" name="ZoneTexte 10">
            <a:extLst>
              <a:ext uri="{FF2B5EF4-FFF2-40B4-BE49-F238E27FC236}">
                <a16:creationId xmlns:a16="http://schemas.microsoft.com/office/drawing/2014/main" id="{15235DB4-BE54-4BC0-A0ED-3BCF0B8E3656}"/>
              </a:ext>
            </a:extLst>
          </p:cNvPr>
          <p:cNvSpPr txBox="1"/>
          <p:nvPr/>
        </p:nvSpPr>
        <p:spPr>
          <a:xfrm>
            <a:off x="1115962" y="4155532"/>
            <a:ext cx="6941820" cy="338554"/>
          </a:xfrm>
          <a:prstGeom prst="rect">
            <a:avLst/>
          </a:prstGeom>
          <a:noFill/>
        </p:spPr>
        <p:txBody>
          <a:bodyPr wrap="square">
            <a:spAutoFit/>
          </a:bodyPr>
          <a:lstStyle/>
          <a:p>
            <a:pPr algn="ctr">
              <a:defRPr/>
            </a:pPr>
            <a:r>
              <a:rPr lang="fr-FR" sz="1600" dirty="0">
                <a:solidFill>
                  <a:schemeClr val="tx1"/>
                </a:solidFill>
                <a:latin typeface="+mn-lt"/>
                <a:ea typeface="+mn-ea"/>
                <a:cs typeface="+mn-cs"/>
              </a:rPr>
              <a:t>Département d'implantation du vecteur </a:t>
            </a:r>
            <a:r>
              <a:rPr lang="fr-FR" sz="1600" i="1" dirty="0">
                <a:solidFill>
                  <a:schemeClr val="tx1"/>
                </a:solidFill>
                <a:latin typeface="+mn-lt"/>
                <a:ea typeface="+mn-ea"/>
                <a:cs typeface="+mn-cs"/>
              </a:rPr>
              <a:t>Aedes </a:t>
            </a:r>
            <a:r>
              <a:rPr lang="fr-FR" sz="1600" i="1" dirty="0" err="1">
                <a:solidFill>
                  <a:schemeClr val="tx1"/>
                </a:solidFill>
                <a:latin typeface="+mn-lt"/>
                <a:ea typeface="+mn-ea"/>
                <a:cs typeface="+mn-cs"/>
              </a:rPr>
              <a:t>albopictus</a:t>
            </a:r>
            <a:r>
              <a:rPr lang="fr-FR" sz="1600" i="1" dirty="0">
                <a:solidFill>
                  <a:schemeClr val="tx1"/>
                </a:solidFill>
                <a:latin typeface="+mn-lt"/>
                <a:ea typeface="+mn-ea"/>
                <a:cs typeface="+mn-cs"/>
              </a:rPr>
              <a:t> </a:t>
            </a:r>
            <a:r>
              <a:rPr lang="fr-FR" sz="1600" dirty="0">
                <a:solidFill>
                  <a:schemeClr val="tx1"/>
                </a:solidFill>
                <a:latin typeface="+mn-lt"/>
                <a:ea typeface="+mn-ea"/>
                <a:cs typeface="+mn-cs"/>
              </a:rPr>
              <a:t>en France hexagonale</a:t>
            </a:r>
          </a:p>
        </p:txBody>
      </p:sp>
    </p:spTree>
    <p:extLst>
      <p:ext uri="{BB962C8B-B14F-4D97-AF65-F5344CB8AC3E}">
        <p14:creationId xmlns:p14="http://schemas.microsoft.com/office/powerpoint/2010/main" val="367691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6A7E7-3B18-4009-8747-16DD7ABDD697}"/>
              </a:ext>
            </a:extLst>
          </p:cNvPr>
          <p:cNvSpPr>
            <a:spLocks noGrp="1"/>
          </p:cNvSpPr>
          <p:nvPr>
            <p:ph type="title"/>
          </p:nvPr>
        </p:nvSpPr>
        <p:spPr>
          <a:xfrm>
            <a:off x="719999" y="580254"/>
            <a:ext cx="8274371" cy="572700"/>
          </a:xfrm>
        </p:spPr>
        <p:txBody>
          <a:bodyPr/>
          <a:lstStyle/>
          <a:p>
            <a:r>
              <a:rPr lang="fr-FR" dirty="0"/>
              <a:t>Aedes </a:t>
            </a:r>
            <a:r>
              <a:rPr lang="fr-FR" dirty="0" err="1"/>
              <a:t>albopictus</a:t>
            </a:r>
            <a:r>
              <a:rPr lang="fr-FR" dirty="0"/>
              <a:t> – Grand Est (2025)</a:t>
            </a:r>
          </a:p>
        </p:txBody>
      </p:sp>
      <p:pic>
        <p:nvPicPr>
          <p:cNvPr id="3" name="Image 2">
            <a:extLst>
              <a:ext uri="{FF2B5EF4-FFF2-40B4-BE49-F238E27FC236}">
                <a16:creationId xmlns:a16="http://schemas.microsoft.com/office/drawing/2014/main" id="{B994B814-1E40-4846-824A-B8125F1CAF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6227" y="1211145"/>
            <a:ext cx="4451545" cy="3493861"/>
          </a:xfrm>
          <a:prstGeom prst="rect">
            <a:avLst/>
          </a:prstGeom>
          <a:ln>
            <a:solidFill>
              <a:schemeClr val="tx1"/>
            </a:solidFill>
          </a:ln>
        </p:spPr>
      </p:pic>
      <p:sp>
        <p:nvSpPr>
          <p:cNvPr id="4" name="ZoneTexte 3">
            <a:extLst>
              <a:ext uri="{FF2B5EF4-FFF2-40B4-BE49-F238E27FC236}">
                <a16:creationId xmlns:a16="http://schemas.microsoft.com/office/drawing/2014/main" id="{B2CFBF64-C36A-4C73-A140-7FBF51C3DAD9}"/>
              </a:ext>
            </a:extLst>
          </p:cNvPr>
          <p:cNvSpPr txBox="1"/>
          <p:nvPr/>
        </p:nvSpPr>
        <p:spPr>
          <a:xfrm>
            <a:off x="0" y="4894196"/>
            <a:ext cx="7924241" cy="246221"/>
          </a:xfrm>
          <a:prstGeom prst="rect">
            <a:avLst/>
          </a:prstGeom>
          <a:noFill/>
        </p:spPr>
        <p:txBody>
          <a:bodyPr wrap="square" rtlCol="0">
            <a:spAutoFit/>
          </a:bodyPr>
          <a:lstStyle/>
          <a:p>
            <a:r>
              <a:rPr lang="fr-FR" sz="1000" dirty="0">
                <a:latin typeface="AdvP6ECA"/>
              </a:rPr>
              <a:t>https://signalement-moustique.anses.fr/signalement_albopictus/colonisees</a:t>
            </a:r>
          </a:p>
        </p:txBody>
      </p:sp>
      <p:sp>
        <p:nvSpPr>
          <p:cNvPr id="8" name="ZoneTexte 7">
            <a:extLst>
              <a:ext uri="{FF2B5EF4-FFF2-40B4-BE49-F238E27FC236}">
                <a16:creationId xmlns:a16="http://schemas.microsoft.com/office/drawing/2014/main" id="{CA15E4A1-70B4-4417-B88C-ED50E28869A0}"/>
              </a:ext>
            </a:extLst>
          </p:cNvPr>
          <p:cNvSpPr txBox="1"/>
          <p:nvPr/>
        </p:nvSpPr>
        <p:spPr>
          <a:xfrm>
            <a:off x="276663" y="2571750"/>
            <a:ext cx="1913084" cy="776303"/>
          </a:xfrm>
          <a:prstGeom prst="rect">
            <a:avLst/>
          </a:prstGeom>
          <a:solidFill>
            <a:schemeClr val="accent4">
              <a:lumMod val="20000"/>
              <a:lumOff val="80000"/>
            </a:schemeClr>
          </a:solidFill>
          <a:ln>
            <a:solidFill>
              <a:schemeClr val="tx1"/>
            </a:solid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Zones colonisées dans le Grand Est</a:t>
            </a:r>
            <a:endParaRPr lang="fr-FR" sz="2000" b="1" i="1" dirty="0">
              <a:solidFill>
                <a:schemeClr val="tx1"/>
              </a:solidFill>
              <a:latin typeface="Praktika Medium Condensed" panose="00000606000000000000" pitchFamily="50" charset="0"/>
            </a:endParaRPr>
          </a:p>
        </p:txBody>
      </p:sp>
    </p:spTree>
    <p:extLst>
      <p:ext uri="{BB962C8B-B14F-4D97-AF65-F5344CB8AC3E}">
        <p14:creationId xmlns:p14="http://schemas.microsoft.com/office/powerpoint/2010/main" val="126648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3FA0-EC0A-4489-9FC8-CC83C5D7CBF5}"/>
              </a:ext>
            </a:extLst>
          </p:cNvPr>
          <p:cNvSpPr>
            <a:spLocks noGrp="1"/>
          </p:cNvSpPr>
          <p:nvPr>
            <p:ph type="title"/>
          </p:nvPr>
        </p:nvSpPr>
        <p:spPr/>
        <p:txBody>
          <a:bodyPr/>
          <a:lstStyle/>
          <a:p>
            <a:r>
              <a:rPr lang="fr-FR" dirty="0"/>
              <a:t>L’homme</a:t>
            </a:r>
          </a:p>
        </p:txBody>
      </p:sp>
      <p:sp>
        <p:nvSpPr>
          <p:cNvPr id="4" name="Espace réservé du numéro de diapositive 3">
            <a:extLst>
              <a:ext uri="{FF2B5EF4-FFF2-40B4-BE49-F238E27FC236}">
                <a16:creationId xmlns:a16="http://schemas.microsoft.com/office/drawing/2014/main" id="{2BEF2206-9F08-4BFB-94D5-5236356BA688}"/>
              </a:ext>
            </a:extLst>
          </p:cNvPr>
          <p:cNvSpPr>
            <a:spLocks noGrp="1"/>
          </p:cNvSpPr>
          <p:nvPr>
            <p:ph type="sldNum" sz="quarter" idx="4294967295"/>
          </p:nvPr>
        </p:nvSpPr>
        <p:spPr>
          <a:xfrm>
            <a:off x="0" y="0"/>
            <a:ext cx="0" cy="0"/>
          </a:xfrm>
        </p:spPr>
        <p:txBody>
          <a:bodyPr/>
          <a:lstStyle/>
          <a:p>
            <a:fld id="{57988303-6473-4877-B2ED-3A63B36782AC}" type="slidenum">
              <a:rPr lang="fr-FR" smtClean="0"/>
              <a:t>13</a:t>
            </a:fld>
            <a:endParaRPr lang="fr-FR"/>
          </a:p>
        </p:txBody>
      </p:sp>
      <p:sp>
        <p:nvSpPr>
          <p:cNvPr id="6" name="Google Shape;484;p43">
            <a:extLst>
              <a:ext uri="{FF2B5EF4-FFF2-40B4-BE49-F238E27FC236}">
                <a16:creationId xmlns:a16="http://schemas.microsoft.com/office/drawing/2014/main" id="{7A94B48D-B947-4243-99FA-B6EC7C2E5091}"/>
              </a:ext>
            </a:extLst>
          </p:cNvPr>
          <p:cNvSpPr txBox="1">
            <a:spLocks/>
          </p:cNvSpPr>
          <p:nvPr/>
        </p:nvSpPr>
        <p:spPr>
          <a:xfrm>
            <a:off x="720000" y="1381385"/>
            <a:ext cx="3772452" cy="336206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Entres autres facteurs...</a:t>
            </a:r>
          </a:p>
          <a:p>
            <a:pPr marL="342900" indent="-342900">
              <a:buClr>
                <a:schemeClr val="dk1"/>
              </a:buClr>
              <a:buSzPts val="1100"/>
              <a:buFont typeface="Wingdings" panose="05000000000000000000" pitchFamily="2" charset="2"/>
              <a:buChar char="ü"/>
            </a:pPr>
            <a:r>
              <a:rPr lang="fr-FR" sz="2000" dirty="0"/>
              <a:t>Urbanisation</a:t>
            </a:r>
          </a:p>
          <a:p>
            <a:pPr marL="342900" indent="-342900">
              <a:buClr>
                <a:schemeClr val="dk1"/>
              </a:buClr>
              <a:buSzPts val="1100"/>
              <a:buFont typeface="Wingdings" panose="05000000000000000000" pitchFamily="2" charset="2"/>
              <a:buChar char="ü"/>
            </a:pPr>
            <a:r>
              <a:rPr lang="fr-FR" sz="2000" dirty="0"/>
              <a:t>Exposition</a:t>
            </a:r>
          </a:p>
          <a:p>
            <a:pPr marL="342900" indent="-342900">
              <a:buClr>
                <a:schemeClr val="dk1"/>
              </a:buClr>
              <a:buSzPts val="1100"/>
              <a:buFont typeface="Wingdings" panose="05000000000000000000" pitchFamily="2" charset="2"/>
              <a:buChar char="ü"/>
            </a:pPr>
            <a:r>
              <a:rPr lang="fr-FR" sz="2000" dirty="0"/>
              <a:t>Mouvements de population</a:t>
            </a:r>
          </a:p>
          <a:p>
            <a:pPr marL="342900" indent="-342900">
              <a:buClr>
                <a:schemeClr val="dk1"/>
              </a:buClr>
              <a:buSzPts val="1100"/>
              <a:buFont typeface="Wingdings" panose="05000000000000000000" pitchFamily="2" charset="2"/>
              <a:buChar char="ü"/>
            </a:pPr>
            <a:r>
              <a:rPr lang="fr-FR" sz="2000" dirty="0"/>
              <a:t>Guerres</a:t>
            </a:r>
          </a:p>
          <a:p>
            <a:pPr marL="342900" indent="-342900">
              <a:buClr>
                <a:schemeClr val="dk1"/>
              </a:buClr>
              <a:buSzPts val="1100"/>
              <a:buFont typeface="Wingdings" panose="05000000000000000000" pitchFamily="2" charset="2"/>
              <a:buChar char="ü"/>
            </a:pPr>
            <a:r>
              <a:rPr lang="fr-FR" sz="2000" dirty="0"/>
              <a:t>Immunité</a:t>
            </a:r>
          </a:p>
          <a:p>
            <a:pPr marL="342900" indent="-342900">
              <a:buClr>
                <a:schemeClr val="dk1"/>
              </a:buClr>
              <a:buSzPts val="1100"/>
              <a:buFont typeface="Wingdings" panose="05000000000000000000" pitchFamily="2" charset="2"/>
              <a:buChar char="ü"/>
            </a:pPr>
            <a:r>
              <a:rPr lang="fr-FR" sz="2000" dirty="0"/>
              <a:t>Transport aérien</a:t>
            </a:r>
          </a:p>
          <a:p>
            <a:pPr marL="342900" indent="-342900">
              <a:buClr>
                <a:schemeClr val="dk1"/>
              </a:buClr>
              <a:buSzPts val="1100"/>
              <a:buFont typeface="Wingdings" panose="05000000000000000000" pitchFamily="2" charset="2"/>
              <a:buChar char="ü"/>
            </a:pPr>
            <a:r>
              <a:rPr lang="fr-FR" sz="2000" dirty="0"/>
              <a:t>...</a:t>
            </a:r>
          </a:p>
          <a:p>
            <a:pPr marL="0" indent="0">
              <a:buClr>
                <a:schemeClr val="dk1"/>
              </a:buClr>
              <a:buSzPts val="1100"/>
              <a:buFont typeface="Arial"/>
              <a:buNone/>
            </a:pPr>
            <a:endParaRPr lang="fr-FR" sz="2000" dirty="0"/>
          </a:p>
        </p:txBody>
      </p:sp>
      <p:sp>
        <p:nvSpPr>
          <p:cNvPr id="11" name="ZoneTexte 10">
            <a:extLst>
              <a:ext uri="{FF2B5EF4-FFF2-40B4-BE49-F238E27FC236}">
                <a16:creationId xmlns:a16="http://schemas.microsoft.com/office/drawing/2014/main" id="{73660458-594C-46F3-8A04-64B38B4449A4}"/>
              </a:ext>
            </a:extLst>
          </p:cNvPr>
          <p:cNvSpPr txBox="1"/>
          <p:nvPr/>
        </p:nvSpPr>
        <p:spPr>
          <a:xfrm>
            <a:off x="0" y="4897279"/>
            <a:ext cx="4572000" cy="246221"/>
          </a:xfrm>
          <a:prstGeom prst="rect">
            <a:avLst/>
          </a:prstGeom>
          <a:noFill/>
        </p:spPr>
        <p:txBody>
          <a:bodyPr wrap="square">
            <a:spAutoFit/>
          </a:bodyPr>
          <a:lstStyle/>
          <a:p>
            <a:r>
              <a:rPr lang="fr-FR" sz="1000" dirty="0">
                <a:latin typeface="AdvP6ECA"/>
              </a:rPr>
              <a:t>Center for </a:t>
            </a:r>
            <a:r>
              <a:rPr lang="fr-FR" sz="1000" dirty="0" err="1">
                <a:latin typeface="AdvP6ECA"/>
              </a:rPr>
              <a:t>Diseases</a:t>
            </a:r>
            <a:r>
              <a:rPr lang="fr-FR" sz="1000" dirty="0">
                <a:latin typeface="AdvP6ECA"/>
              </a:rPr>
              <a:t> Control – 2026 </a:t>
            </a:r>
            <a:endParaRPr lang="fr-FR" sz="1600" dirty="0"/>
          </a:p>
        </p:txBody>
      </p:sp>
      <p:grpSp>
        <p:nvGrpSpPr>
          <p:cNvPr id="15" name="Groupe 14">
            <a:extLst>
              <a:ext uri="{FF2B5EF4-FFF2-40B4-BE49-F238E27FC236}">
                <a16:creationId xmlns:a16="http://schemas.microsoft.com/office/drawing/2014/main" id="{7ECFA0E3-5988-496D-8404-99FDD05BFA7A}"/>
              </a:ext>
            </a:extLst>
          </p:cNvPr>
          <p:cNvGrpSpPr/>
          <p:nvPr/>
        </p:nvGrpSpPr>
        <p:grpSpPr>
          <a:xfrm>
            <a:off x="4720806" y="1537255"/>
            <a:ext cx="4313952" cy="2750133"/>
            <a:chOff x="4579433" y="1615459"/>
            <a:chExt cx="4261914" cy="2666108"/>
          </a:xfrm>
        </p:grpSpPr>
        <p:pic>
          <p:nvPicPr>
            <p:cNvPr id="16" name="Image 15">
              <a:extLst>
                <a:ext uri="{FF2B5EF4-FFF2-40B4-BE49-F238E27FC236}">
                  <a16:creationId xmlns:a16="http://schemas.microsoft.com/office/drawing/2014/main" id="{B9C3D4AF-768A-4EDD-9440-607904BE65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4318" y="1615459"/>
              <a:ext cx="3749317" cy="2243748"/>
            </a:xfrm>
            <a:prstGeom prst="rect">
              <a:avLst/>
            </a:prstGeom>
          </p:spPr>
        </p:pic>
        <p:sp>
          <p:nvSpPr>
            <p:cNvPr id="17" name="ZoneTexte 16">
              <a:extLst>
                <a:ext uri="{FF2B5EF4-FFF2-40B4-BE49-F238E27FC236}">
                  <a16:creationId xmlns:a16="http://schemas.microsoft.com/office/drawing/2014/main" id="{6864D735-72E6-4EE3-BA8F-8FEA650805B2}"/>
                </a:ext>
              </a:extLst>
            </p:cNvPr>
            <p:cNvSpPr txBox="1"/>
            <p:nvPr/>
          </p:nvSpPr>
          <p:spPr>
            <a:xfrm>
              <a:off x="4579433" y="3859207"/>
              <a:ext cx="4261914" cy="422360"/>
            </a:xfrm>
            <a:prstGeom prst="rect">
              <a:avLst/>
            </a:prstGeom>
            <a:noFill/>
            <a:ln>
              <a:no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Anthropisation de la forêt équatoriale</a:t>
              </a:r>
            </a:p>
          </p:txBody>
        </p:sp>
      </p:grpSp>
    </p:spTree>
    <p:extLst>
      <p:ext uri="{BB962C8B-B14F-4D97-AF65-F5344CB8AC3E}">
        <p14:creationId xmlns:p14="http://schemas.microsoft.com/office/powerpoint/2010/main" val="26347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93FA0-EC0A-4489-9FC8-CC83C5D7CBF5}"/>
              </a:ext>
            </a:extLst>
          </p:cNvPr>
          <p:cNvSpPr>
            <a:spLocks noGrp="1"/>
          </p:cNvSpPr>
          <p:nvPr>
            <p:ph type="title"/>
          </p:nvPr>
        </p:nvSpPr>
        <p:spPr/>
        <p:txBody>
          <a:bodyPr/>
          <a:lstStyle/>
          <a:p>
            <a:r>
              <a:rPr lang="fr-FR" dirty="0"/>
              <a:t>L’homme</a:t>
            </a:r>
          </a:p>
        </p:txBody>
      </p:sp>
      <p:sp>
        <p:nvSpPr>
          <p:cNvPr id="4" name="Espace réservé du numéro de diapositive 3">
            <a:extLst>
              <a:ext uri="{FF2B5EF4-FFF2-40B4-BE49-F238E27FC236}">
                <a16:creationId xmlns:a16="http://schemas.microsoft.com/office/drawing/2014/main" id="{2BEF2206-9F08-4BFB-94D5-5236356BA688}"/>
              </a:ext>
            </a:extLst>
          </p:cNvPr>
          <p:cNvSpPr>
            <a:spLocks noGrp="1"/>
          </p:cNvSpPr>
          <p:nvPr>
            <p:ph type="sldNum" sz="quarter" idx="4294967295"/>
          </p:nvPr>
        </p:nvSpPr>
        <p:spPr>
          <a:xfrm>
            <a:off x="0" y="0"/>
            <a:ext cx="0" cy="0"/>
          </a:xfrm>
        </p:spPr>
        <p:txBody>
          <a:bodyPr/>
          <a:lstStyle/>
          <a:p>
            <a:fld id="{57988303-6473-4877-B2ED-3A63B36782AC}" type="slidenum">
              <a:rPr lang="fr-FR" smtClean="0"/>
              <a:t>14</a:t>
            </a:fld>
            <a:endParaRPr lang="fr-FR"/>
          </a:p>
        </p:txBody>
      </p:sp>
      <p:sp>
        <p:nvSpPr>
          <p:cNvPr id="6" name="Google Shape;484;p43">
            <a:extLst>
              <a:ext uri="{FF2B5EF4-FFF2-40B4-BE49-F238E27FC236}">
                <a16:creationId xmlns:a16="http://schemas.microsoft.com/office/drawing/2014/main" id="{7A94B48D-B947-4243-99FA-B6EC7C2E5091}"/>
              </a:ext>
            </a:extLst>
          </p:cNvPr>
          <p:cNvSpPr txBox="1">
            <a:spLocks/>
          </p:cNvSpPr>
          <p:nvPr/>
        </p:nvSpPr>
        <p:spPr>
          <a:xfrm>
            <a:off x="720000" y="1381385"/>
            <a:ext cx="3772452" cy="336206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Entres autres facteurs...</a:t>
            </a:r>
          </a:p>
          <a:p>
            <a:pPr marL="342900" indent="-342900">
              <a:buClr>
                <a:schemeClr val="dk1"/>
              </a:buClr>
              <a:buSzPts val="1100"/>
              <a:buFont typeface="Wingdings" panose="05000000000000000000" pitchFamily="2" charset="2"/>
              <a:buChar char="ü"/>
            </a:pPr>
            <a:r>
              <a:rPr lang="fr-FR" sz="2000" dirty="0"/>
              <a:t>Urbanisation</a:t>
            </a:r>
          </a:p>
          <a:p>
            <a:pPr marL="342900" indent="-342900">
              <a:buClr>
                <a:schemeClr val="dk1"/>
              </a:buClr>
              <a:buSzPts val="1100"/>
              <a:buFont typeface="Wingdings" panose="05000000000000000000" pitchFamily="2" charset="2"/>
              <a:buChar char="ü"/>
            </a:pPr>
            <a:r>
              <a:rPr lang="fr-FR" sz="2000" dirty="0"/>
              <a:t>Exposition</a:t>
            </a:r>
          </a:p>
          <a:p>
            <a:pPr marL="342900" indent="-342900">
              <a:buClr>
                <a:schemeClr val="dk1"/>
              </a:buClr>
              <a:buSzPts val="1100"/>
              <a:buFont typeface="Wingdings" panose="05000000000000000000" pitchFamily="2" charset="2"/>
              <a:buChar char="ü"/>
            </a:pPr>
            <a:r>
              <a:rPr lang="fr-FR" sz="2000" dirty="0"/>
              <a:t>Mouvements de population</a:t>
            </a:r>
          </a:p>
          <a:p>
            <a:pPr marL="342900" indent="-342900">
              <a:buClr>
                <a:schemeClr val="dk1"/>
              </a:buClr>
              <a:buSzPts val="1100"/>
              <a:buFont typeface="Wingdings" panose="05000000000000000000" pitchFamily="2" charset="2"/>
              <a:buChar char="ü"/>
            </a:pPr>
            <a:r>
              <a:rPr lang="fr-FR" sz="2000" dirty="0"/>
              <a:t>Guerres</a:t>
            </a:r>
          </a:p>
          <a:p>
            <a:pPr marL="342900" indent="-342900">
              <a:buClr>
                <a:schemeClr val="dk1"/>
              </a:buClr>
              <a:buSzPts val="1100"/>
              <a:buFont typeface="Wingdings" panose="05000000000000000000" pitchFamily="2" charset="2"/>
              <a:buChar char="ü"/>
            </a:pPr>
            <a:r>
              <a:rPr lang="fr-FR" sz="2000" dirty="0"/>
              <a:t>Immunité</a:t>
            </a:r>
          </a:p>
          <a:p>
            <a:pPr marL="342900" indent="-342900">
              <a:buClr>
                <a:schemeClr val="dk1"/>
              </a:buClr>
              <a:buSzPts val="1100"/>
              <a:buFont typeface="Wingdings" panose="05000000000000000000" pitchFamily="2" charset="2"/>
              <a:buChar char="ü"/>
            </a:pPr>
            <a:r>
              <a:rPr lang="fr-FR" sz="2000" dirty="0"/>
              <a:t>Transport aérien</a:t>
            </a:r>
          </a:p>
          <a:p>
            <a:pPr marL="342900" indent="-342900">
              <a:buClr>
                <a:schemeClr val="dk1"/>
              </a:buClr>
              <a:buSzPts val="1100"/>
              <a:buFont typeface="Wingdings" panose="05000000000000000000" pitchFamily="2" charset="2"/>
              <a:buChar char="ü"/>
            </a:pPr>
            <a:r>
              <a:rPr lang="fr-FR" sz="2000" dirty="0"/>
              <a:t>...</a:t>
            </a:r>
          </a:p>
          <a:p>
            <a:pPr marL="0" indent="0">
              <a:buClr>
                <a:schemeClr val="dk1"/>
              </a:buClr>
              <a:buSzPts val="1100"/>
              <a:buFont typeface="Arial"/>
              <a:buNone/>
            </a:pPr>
            <a:endParaRPr lang="fr-FR" sz="2000" dirty="0"/>
          </a:p>
        </p:txBody>
      </p:sp>
      <p:grpSp>
        <p:nvGrpSpPr>
          <p:cNvPr id="3" name="Groupe 2">
            <a:extLst>
              <a:ext uri="{FF2B5EF4-FFF2-40B4-BE49-F238E27FC236}">
                <a16:creationId xmlns:a16="http://schemas.microsoft.com/office/drawing/2014/main" id="{125AC992-B773-4002-A2D8-9EF45ACC6603}"/>
              </a:ext>
            </a:extLst>
          </p:cNvPr>
          <p:cNvGrpSpPr/>
          <p:nvPr/>
        </p:nvGrpSpPr>
        <p:grpSpPr>
          <a:xfrm>
            <a:off x="4572000" y="657171"/>
            <a:ext cx="4501654" cy="4388842"/>
            <a:chOff x="4572000" y="657171"/>
            <a:chExt cx="4501654" cy="4388842"/>
          </a:xfrm>
        </p:grpSpPr>
        <p:pic>
          <p:nvPicPr>
            <p:cNvPr id="8" name="Image 7">
              <a:extLst>
                <a:ext uri="{FF2B5EF4-FFF2-40B4-BE49-F238E27FC236}">
                  <a16:creationId xmlns:a16="http://schemas.microsoft.com/office/drawing/2014/main" id="{B685423C-16F4-4FAA-A64A-3FB76EA35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824" y="1478195"/>
              <a:ext cx="3014601" cy="2108093"/>
            </a:xfrm>
            <a:prstGeom prst="rect">
              <a:avLst/>
            </a:prstGeom>
            <a:ln>
              <a:solidFill>
                <a:schemeClr val="tx1"/>
              </a:solidFill>
            </a:ln>
          </p:spPr>
        </p:pic>
        <p:pic>
          <p:nvPicPr>
            <p:cNvPr id="9" name="Image 8">
              <a:extLst>
                <a:ext uri="{FF2B5EF4-FFF2-40B4-BE49-F238E27FC236}">
                  <a16:creationId xmlns:a16="http://schemas.microsoft.com/office/drawing/2014/main" id="{F03FFC54-8540-4F35-8004-098C71E312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8639" y="3631009"/>
              <a:ext cx="4236119" cy="1415004"/>
            </a:xfrm>
            <a:prstGeom prst="rect">
              <a:avLst/>
            </a:prstGeom>
            <a:ln>
              <a:solidFill>
                <a:schemeClr val="tx1"/>
              </a:solidFill>
            </a:ln>
          </p:spPr>
        </p:pic>
        <p:sp>
          <p:nvSpPr>
            <p:cNvPr id="10" name="ZoneTexte 9">
              <a:extLst>
                <a:ext uri="{FF2B5EF4-FFF2-40B4-BE49-F238E27FC236}">
                  <a16:creationId xmlns:a16="http://schemas.microsoft.com/office/drawing/2014/main" id="{27F27403-74BF-4FB9-B9FF-8B9190909AAD}"/>
                </a:ext>
              </a:extLst>
            </p:cNvPr>
            <p:cNvSpPr txBox="1"/>
            <p:nvPr/>
          </p:nvSpPr>
          <p:spPr>
            <a:xfrm>
              <a:off x="4572000" y="657171"/>
              <a:ext cx="4501654" cy="776303"/>
            </a:xfrm>
            <a:prstGeom prst="rect">
              <a:avLst/>
            </a:prstGeom>
            <a:noFill/>
            <a:ln>
              <a:no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Rougeole - Nombre de cas et couverture vaccinale</a:t>
              </a:r>
              <a:endParaRPr lang="fr-FR" sz="2000" b="1" i="1" dirty="0">
                <a:solidFill>
                  <a:schemeClr val="tx1"/>
                </a:solidFill>
                <a:latin typeface="Praktika Medium Condensed" panose="00000606000000000000" pitchFamily="50" charset="0"/>
              </a:endParaRPr>
            </a:p>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USA – 2026</a:t>
              </a:r>
            </a:p>
          </p:txBody>
        </p:sp>
      </p:grpSp>
      <p:sp>
        <p:nvSpPr>
          <p:cNvPr id="11" name="ZoneTexte 10">
            <a:extLst>
              <a:ext uri="{FF2B5EF4-FFF2-40B4-BE49-F238E27FC236}">
                <a16:creationId xmlns:a16="http://schemas.microsoft.com/office/drawing/2014/main" id="{73660458-594C-46F3-8A04-64B38B4449A4}"/>
              </a:ext>
            </a:extLst>
          </p:cNvPr>
          <p:cNvSpPr txBox="1"/>
          <p:nvPr/>
        </p:nvSpPr>
        <p:spPr>
          <a:xfrm>
            <a:off x="0" y="4897279"/>
            <a:ext cx="4572000" cy="246221"/>
          </a:xfrm>
          <a:prstGeom prst="rect">
            <a:avLst/>
          </a:prstGeom>
          <a:noFill/>
        </p:spPr>
        <p:txBody>
          <a:bodyPr wrap="square">
            <a:spAutoFit/>
          </a:bodyPr>
          <a:lstStyle/>
          <a:p>
            <a:r>
              <a:rPr lang="fr-FR" sz="1000" dirty="0">
                <a:latin typeface="AdvP6ECA"/>
              </a:rPr>
              <a:t>Baker Nature </a:t>
            </a:r>
            <a:r>
              <a:rPr lang="fr-FR" sz="1000" dirty="0" err="1">
                <a:latin typeface="AdvP6ECA"/>
              </a:rPr>
              <a:t>Reviews</a:t>
            </a:r>
            <a:r>
              <a:rPr lang="fr-FR" sz="1000" dirty="0">
                <a:latin typeface="AdvP6ECA"/>
              </a:rPr>
              <a:t> 2022. 197-204</a:t>
            </a:r>
            <a:endParaRPr lang="fr-FR" sz="1600" dirty="0"/>
          </a:p>
        </p:txBody>
      </p:sp>
    </p:spTree>
    <p:extLst>
      <p:ext uri="{BB962C8B-B14F-4D97-AF65-F5344CB8AC3E}">
        <p14:creationId xmlns:p14="http://schemas.microsoft.com/office/powerpoint/2010/main" val="411790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C42F8B-421B-5C60-7FFF-317603DAA4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83996" y="1186905"/>
            <a:ext cx="6376007" cy="3576875"/>
          </a:xfrm>
          <a:prstGeom prst="rect">
            <a:avLst/>
          </a:prstGeom>
        </p:spPr>
      </p:pic>
      <p:sp>
        <p:nvSpPr>
          <p:cNvPr id="2" name="Titre 1">
            <a:extLst>
              <a:ext uri="{FF2B5EF4-FFF2-40B4-BE49-F238E27FC236}">
                <a16:creationId xmlns:a16="http://schemas.microsoft.com/office/drawing/2014/main" id="{6E92E54D-7032-48CE-B8F3-DFC5E7B98491}"/>
              </a:ext>
            </a:extLst>
          </p:cNvPr>
          <p:cNvSpPr>
            <a:spLocks noGrp="1"/>
          </p:cNvSpPr>
          <p:nvPr>
            <p:ph type="title"/>
          </p:nvPr>
        </p:nvSpPr>
        <p:spPr/>
        <p:txBody>
          <a:bodyPr/>
          <a:lstStyle/>
          <a:p>
            <a:r>
              <a:rPr lang="fr-FR" dirty="0"/>
              <a:t>Le transport aérien</a:t>
            </a:r>
          </a:p>
        </p:txBody>
      </p:sp>
      <p:sp>
        <p:nvSpPr>
          <p:cNvPr id="4" name="Espace réservé du numéro de diapositive 3">
            <a:extLst>
              <a:ext uri="{FF2B5EF4-FFF2-40B4-BE49-F238E27FC236}">
                <a16:creationId xmlns:a16="http://schemas.microsoft.com/office/drawing/2014/main" id="{52D4150C-D738-425E-9276-B93D9412033E}"/>
              </a:ext>
            </a:extLst>
          </p:cNvPr>
          <p:cNvSpPr>
            <a:spLocks noGrp="1"/>
          </p:cNvSpPr>
          <p:nvPr>
            <p:ph type="sldNum" sz="quarter" idx="12"/>
          </p:nvPr>
        </p:nvSpPr>
        <p:spPr/>
        <p:txBody>
          <a:bodyPr/>
          <a:lstStyle/>
          <a:p>
            <a:fld id="{57988303-6473-4877-B2ED-3A63B36782AC}" type="slidenum">
              <a:rPr lang="fr-FR" smtClean="0"/>
              <a:t>15</a:t>
            </a:fld>
            <a:endParaRPr lang="fr-FR"/>
          </a:p>
        </p:txBody>
      </p:sp>
      <p:sp>
        <p:nvSpPr>
          <p:cNvPr id="7" name="Google Shape;484;p43">
            <a:extLst>
              <a:ext uri="{FF2B5EF4-FFF2-40B4-BE49-F238E27FC236}">
                <a16:creationId xmlns:a16="http://schemas.microsoft.com/office/drawing/2014/main" id="{45D476BD-6434-40F7-B2A8-7D28D0618B30}"/>
              </a:ext>
            </a:extLst>
          </p:cNvPr>
          <p:cNvSpPr txBox="1">
            <a:spLocks/>
          </p:cNvSpPr>
          <p:nvPr/>
        </p:nvSpPr>
        <p:spPr>
          <a:xfrm>
            <a:off x="5544588" y="607975"/>
            <a:ext cx="3460089" cy="1179673"/>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Région Grand Est</a:t>
            </a:r>
          </a:p>
          <a:p>
            <a:pPr marL="342900" indent="-342900">
              <a:buClr>
                <a:schemeClr val="dk1"/>
              </a:buClr>
              <a:buSzPts val="1100"/>
              <a:buFont typeface="Wingdings" panose="05000000000000000000" pitchFamily="2" charset="2"/>
              <a:buChar char="ü"/>
            </a:pPr>
            <a:r>
              <a:rPr lang="fr-FR" sz="2000" dirty="0"/>
              <a:t>Plus de 10 000 000 de voyageurs/an</a:t>
            </a:r>
          </a:p>
          <a:p>
            <a:pPr marL="342900" indent="-342900">
              <a:buClr>
                <a:schemeClr val="dk1"/>
              </a:buClr>
              <a:buSzPts val="1100"/>
              <a:buFont typeface="Wingdings" panose="05000000000000000000" pitchFamily="2" charset="2"/>
              <a:buChar char="ü"/>
            </a:pPr>
            <a:r>
              <a:rPr lang="fr-FR" sz="2000" dirty="0"/>
              <a:t>Plus de 100 000 vols d’avion/an</a:t>
            </a:r>
          </a:p>
        </p:txBody>
      </p:sp>
      <p:sp>
        <p:nvSpPr>
          <p:cNvPr id="10" name="ZoneTexte 9">
            <a:extLst>
              <a:ext uri="{FF2B5EF4-FFF2-40B4-BE49-F238E27FC236}">
                <a16:creationId xmlns:a16="http://schemas.microsoft.com/office/drawing/2014/main" id="{8BE3E10A-45C1-4D97-BF4E-7AC77CC4E8BB}"/>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NATS – 2026 </a:t>
            </a:r>
            <a:endParaRPr lang="fr-FR" sz="1600" dirty="0"/>
          </a:p>
        </p:txBody>
      </p:sp>
    </p:spTree>
    <p:extLst>
      <p:ext uri="{BB962C8B-B14F-4D97-AF65-F5344CB8AC3E}">
        <p14:creationId xmlns:p14="http://schemas.microsoft.com/office/powerpoint/2010/main" val="411228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372980" y="3146489"/>
            <a:ext cx="8057796" cy="792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FR" dirty="0"/>
              <a:t>Pour le quotidien de l’urgentiste</a:t>
            </a:r>
            <a:endParaRPr dirty="0"/>
          </a:p>
        </p:txBody>
      </p:sp>
      <p:sp>
        <p:nvSpPr>
          <p:cNvPr id="407" name="Google Shape;407;p41"/>
          <p:cNvSpPr txBox="1">
            <a:spLocks noGrp="1"/>
          </p:cNvSpPr>
          <p:nvPr>
            <p:ph type="title" idx="2"/>
          </p:nvPr>
        </p:nvSpPr>
        <p:spPr>
          <a:xfrm>
            <a:off x="7130902" y="1482534"/>
            <a:ext cx="1299873" cy="915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2"/>
                </a:solidFill>
              </a:rPr>
              <a:t>02</a:t>
            </a:r>
            <a:endParaRPr dirty="0">
              <a:solidFill>
                <a:schemeClr val="bg2"/>
              </a:solidFill>
            </a:endParaRPr>
          </a:p>
        </p:txBody>
      </p:sp>
    </p:spTree>
    <p:extLst>
      <p:ext uri="{BB962C8B-B14F-4D97-AF65-F5344CB8AC3E}">
        <p14:creationId xmlns:p14="http://schemas.microsoft.com/office/powerpoint/2010/main" val="27625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t>Fièvres hémorragiques virales</a:t>
            </a:r>
          </a:p>
          <a:p>
            <a:pPr lvl="1"/>
            <a:r>
              <a:rPr lang="fr-FR" sz="2000" dirty="0"/>
              <a:t>Virus Ebola, Marburg, Lassa</a:t>
            </a:r>
          </a:p>
          <a:p>
            <a:pPr lvl="1"/>
            <a:r>
              <a:rPr lang="fr-FR" sz="2000" dirty="0"/>
              <a:t>Fièvre hémorragique de Crimée-Congo</a:t>
            </a:r>
          </a:p>
          <a:p>
            <a:endParaRPr lang="fr-FR" sz="2000" b="1" dirty="0"/>
          </a:p>
        </p:txBody>
      </p:sp>
      <p:grpSp>
        <p:nvGrpSpPr>
          <p:cNvPr id="4" name="Groupe 3">
            <a:extLst>
              <a:ext uri="{FF2B5EF4-FFF2-40B4-BE49-F238E27FC236}">
                <a16:creationId xmlns:a16="http://schemas.microsoft.com/office/drawing/2014/main" id="{DD8B34CC-8B0C-44BB-96C1-D510FA480B15}"/>
              </a:ext>
            </a:extLst>
          </p:cNvPr>
          <p:cNvGrpSpPr/>
          <p:nvPr/>
        </p:nvGrpSpPr>
        <p:grpSpPr>
          <a:xfrm>
            <a:off x="4775026" y="1322457"/>
            <a:ext cx="3772452" cy="3179025"/>
            <a:chOff x="4775026" y="1322457"/>
            <a:chExt cx="3772452" cy="3179025"/>
          </a:xfrm>
        </p:grpSpPr>
        <p:sp>
          <p:nvSpPr>
            <p:cNvPr id="8" name="Google Shape;484;p43">
              <a:extLst>
                <a:ext uri="{FF2B5EF4-FFF2-40B4-BE49-F238E27FC236}">
                  <a16:creationId xmlns:a16="http://schemas.microsoft.com/office/drawing/2014/main" id="{86FC2FC2-77FF-4567-BF4A-06625EED0BAA}"/>
                </a:ext>
              </a:extLst>
            </p:cNvPr>
            <p:cNvSpPr txBox="1">
              <a:spLocks/>
            </p:cNvSpPr>
            <p:nvPr/>
          </p:nvSpPr>
          <p:spPr>
            <a:xfrm>
              <a:off x="4775026" y="1322457"/>
              <a:ext cx="3772452" cy="317902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solidFill>
                    <a:srgbClr val="FF0000"/>
                  </a:solidFill>
                </a:rPr>
                <a:t>1- Dépister – Alerter </a:t>
              </a:r>
            </a:p>
            <a:p>
              <a:pPr marL="342900" indent="-342900">
                <a:buClr>
                  <a:schemeClr val="dk1"/>
                </a:buClr>
                <a:buSzPts val="1100"/>
                <a:buFont typeface="Wingdings" panose="05000000000000000000" pitchFamily="2" charset="2"/>
                <a:buChar char="ü"/>
              </a:pPr>
              <a:r>
                <a:rPr lang="fr-FR" sz="2000" dirty="0"/>
                <a:t>Transmissibilité élevé</a:t>
              </a:r>
            </a:p>
            <a:p>
              <a:pPr marL="342900" indent="-342900">
                <a:buClr>
                  <a:schemeClr val="dk1"/>
                </a:buClr>
                <a:buSzPts val="1100"/>
                <a:buFont typeface="Wingdings" panose="05000000000000000000" pitchFamily="2" charset="2"/>
                <a:buChar char="ü"/>
              </a:pPr>
              <a:r>
                <a:rPr lang="fr-FR" sz="2000" dirty="0"/>
                <a:t>Létalité élevée (Lassa  5%, Ebola 80-90%)</a:t>
              </a:r>
            </a:p>
            <a:p>
              <a:pPr marL="342900" indent="-342900">
                <a:buClr>
                  <a:schemeClr val="dk1"/>
                </a:buClr>
                <a:buSzPts val="1100"/>
                <a:buFont typeface="Wingdings" panose="05000000000000000000" pitchFamily="2" charset="2"/>
                <a:buChar char="ü"/>
              </a:pPr>
              <a:r>
                <a:rPr lang="fr-FR" sz="2000" dirty="0"/>
                <a:t>Transmission </a:t>
              </a:r>
              <a:r>
                <a:rPr lang="fr-FR" sz="2000" dirty="0" err="1"/>
                <a:t>inter-humaine</a:t>
              </a:r>
              <a:endParaRPr lang="fr-FR" sz="2000" dirty="0"/>
            </a:p>
            <a:p>
              <a:pPr marL="342900" indent="-342900">
                <a:buClr>
                  <a:schemeClr val="dk1"/>
                </a:buClr>
                <a:buSzPts val="1100"/>
                <a:buFont typeface="Wingdings" panose="05000000000000000000" pitchFamily="2" charset="2"/>
                <a:buChar char="ü"/>
              </a:pPr>
              <a:r>
                <a:rPr lang="fr-FR" sz="2000" dirty="0"/>
                <a:t>Syndrome grippal</a:t>
              </a:r>
            </a:p>
            <a:p>
              <a:pPr marL="342900" indent="-342900">
                <a:buClr>
                  <a:schemeClr val="dk1"/>
                </a:buClr>
                <a:buSzPts val="1100"/>
                <a:buFont typeface="Wingdings" panose="05000000000000000000" pitchFamily="2" charset="2"/>
                <a:buChar char="ü"/>
              </a:pPr>
              <a:r>
                <a:rPr lang="fr-FR" sz="2000" dirty="0"/>
                <a:t>Syndrome hémorragique (&lt;1% à 70%)</a:t>
              </a:r>
            </a:p>
            <a:p>
              <a:pPr marL="0" indent="0">
                <a:buClr>
                  <a:schemeClr val="dk1"/>
                </a:buClr>
                <a:buSzPts val="1100"/>
                <a:buFont typeface="Arial"/>
                <a:buNone/>
              </a:pPr>
              <a:endParaRPr lang="fr-FR" sz="2000" dirty="0"/>
            </a:p>
          </p:txBody>
        </p:sp>
        <p:pic>
          <p:nvPicPr>
            <p:cNvPr id="9" name="Picture 2" descr="Fichier:Ebola Virus TEM PHIL 1832 lores.jpg — Wikipédia">
              <a:extLst>
                <a:ext uri="{FF2B5EF4-FFF2-40B4-BE49-F238E27FC236}">
                  <a16:creationId xmlns:a16="http://schemas.microsoft.com/office/drawing/2014/main" id="{715E42EA-1439-48B1-ADAC-A980B4D538F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2344" y="3798690"/>
              <a:ext cx="1157815" cy="53254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ZoneTexte 9">
            <a:extLst>
              <a:ext uri="{FF2B5EF4-FFF2-40B4-BE49-F238E27FC236}">
                <a16:creationId xmlns:a16="http://schemas.microsoft.com/office/drawing/2014/main" id="{1F466AA7-396A-46CC-8E3F-463D450DAC0F}"/>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WHO et ECDC - 2026</a:t>
            </a:r>
            <a:endParaRPr lang="fr-FR" sz="1600" dirty="0"/>
          </a:p>
        </p:txBody>
      </p:sp>
      <p:sp>
        <p:nvSpPr>
          <p:cNvPr id="11" name="ZoneTexte 10">
            <a:extLst>
              <a:ext uri="{FF2B5EF4-FFF2-40B4-BE49-F238E27FC236}">
                <a16:creationId xmlns:a16="http://schemas.microsoft.com/office/drawing/2014/main" id="{3B8A3CDA-5948-4F38-BF7D-9CBD2461C414}"/>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13219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t>Fièvres hémorragiques virales</a:t>
            </a:r>
          </a:p>
          <a:p>
            <a:endParaRPr lang="fr-FR" sz="2000" b="1" dirty="0"/>
          </a:p>
        </p:txBody>
      </p:sp>
      <p:sp>
        <p:nvSpPr>
          <p:cNvPr id="6" name="Google Shape;484;p43">
            <a:extLst>
              <a:ext uri="{FF2B5EF4-FFF2-40B4-BE49-F238E27FC236}">
                <a16:creationId xmlns:a16="http://schemas.microsoft.com/office/drawing/2014/main" id="{345DE566-6635-4CBD-BCE1-9B554AD2AEFE}"/>
              </a:ext>
            </a:extLst>
          </p:cNvPr>
          <p:cNvSpPr txBox="1">
            <a:spLocks/>
          </p:cNvSpPr>
          <p:nvPr/>
        </p:nvSpPr>
        <p:spPr>
          <a:xfrm>
            <a:off x="4775026" y="1322457"/>
            <a:ext cx="3772452" cy="317902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solidFill>
                  <a:srgbClr val="FF0000"/>
                </a:solidFill>
              </a:rPr>
              <a:t>1- Dépister – Alerter </a:t>
            </a:r>
          </a:p>
          <a:p>
            <a:pPr marL="342900" indent="-342900">
              <a:buClr>
                <a:schemeClr val="dk1"/>
              </a:buClr>
              <a:buSzPts val="1100"/>
              <a:buFont typeface="Wingdings" panose="05000000000000000000" pitchFamily="2" charset="2"/>
              <a:buChar char="ü"/>
            </a:pPr>
            <a:r>
              <a:rPr lang="fr-FR" sz="2000" dirty="0"/>
              <a:t>Transmissibilité élevé</a:t>
            </a:r>
          </a:p>
          <a:p>
            <a:pPr marL="342900" indent="-342900">
              <a:buClr>
                <a:schemeClr val="dk1"/>
              </a:buClr>
              <a:buSzPts val="1100"/>
              <a:buFont typeface="Wingdings" panose="05000000000000000000" pitchFamily="2" charset="2"/>
              <a:buChar char="ü"/>
            </a:pPr>
            <a:r>
              <a:rPr lang="fr-FR" sz="2000" dirty="0"/>
              <a:t>Létalité élevée (Lassa  5%, Ebola 80-90%)</a:t>
            </a:r>
          </a:p>
          <a:p>
            <a:pPr marL="342900" indent="-342900">
              <a:buClr>
                <a:schemeClr val="dk1"/>
              </a:buClr>
              <a:buSzPts val="1100"/>
              <a:buFont typeface="Wingdings" panose="05000000000000000000" pitchFamily="2" charset="2"/>
              <a:buChar char="ü"/>
            </a:pPr>
            <a:r>
              <a:rPr lang="fr-FR" sz="2000" dirty="0"/>
              <a:t>Transmission </a:t>
            </a:r>
            <a:r>
              <a:rPr lang="fr-FR" sz="2000" dirty="0" err="1"/>
              <a:t>inter-humaine</a:t>
            </a:r>
            <a:endParaRPr lang="fr-FR" sz="2000" dirty="0"/>
          </a:p>
          <a:p>
            <a:pPr marL="342900" indent="-342900">
              <a:buClr>
                <a:schemeClr val="dk1"/>
              </a:buClr>
              <a:buSzPts val="1100"/>
              <a:buFont typeface="Wingdings" panose="05000000000000000000" pitchFamily="2" charset="2"/>
              <a:buChar char="ü"/>
            </a:pPr>
            <a:r>
              <a:rPr lang="fr-FR" sz="2000" dirty="0"/>
              <a:t>Syndrome grippal</a:t>
            </a:r>
          </a:p>
          <a:p>
            <a:pPr marL="342900" indent="-342900">
              <a:buClr>
                <a:schemeClr val="dk1"/>
              </a:buClr>
              <a:buSzPts val="1100"/>
              <a:buFont typeface="Wingdings" panose="05000000000000000000" pitchFamily="2" charset="2"/>
              <a:buChar char="ü"/>
            </a:pPr>
            <a:r>
              <a:rPr lang="fr-FR" sz="2000" dirty="0"/>
              <a:t>Syndrome hémorragique (&lt;1% à 70%)</a:t>
            </a:r>
          </a:p>
          <a:p>
            <a:pPr marL="0" indent="0">
              <a:buClr>
                <a:schemeClr val="dk1"/>
              </a:buClr>
              <a:buSzPts val="1100"/>
              <a:buFont typeface="Arial"/>
              <a:buNone/>
            </a:pPr>
            <a:endParaRPr lang="fr-FR" sz="2000" dirty="0"/>
          </a:p>
        </p:txBody>
      </p:sp>
      <p:pic>
        <p:nvPicPr>
          <p:cNvPr id="7" name="Picture 2" descr="Fichier:Ebola Virus TEM PHIL 1832 lores.jpg — Wikipédia">
            <a:extLst>
              <a:ext uri="{FF2B5EF4-FFF2-40B4-BE49-F238E27FC236}">
                <a16:creationId xmlns:a16="http://schemas.microsoft.com/office/drawing/2014/main" id="{6199667A-74C1-4B49-A4E7-189C8BB84D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2344" y="3798690"/>
            <a:ext cx="1157815" cy="53254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5CEB47D-5BA2-425E-89C4-5AE2185CE1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51272" y="2060841"/>
            <a:ext cx="2518592" cy="2427899"/>
          </a:xfrm>
          <a:prstGeom prst="rect">
            <a:avLst/>
          </a:prstGeom>
        </p:spPr>
      </p:pic>
      <p:sp>
        <p:nvSpPr>
          <p:cNvPr id="9" name="Google Shape;376;p39">
            <a:extLst>
              <a:ext uri="{FF2B5EF4-FFF2-40B4-BE49-F238E27FC236}">
                <a16:creationId xmlns:a16="http://schemas.microsoft.com/office/drawing/2014/main" id="{1DAF1473-D4A3-477A-B5A9-30CCB4DBBD4B}"/>
              </a:ext>
            </a:extLst>
          </p:cNvPr>
          <p:cNvSpPr txBox="1">
            <a:spLocks/>
          </p:cNvSpPr>
          <p:nvPr/>
        </p:nvSpPr>
        <p:spPr>
          <a:xfrm>
            <a:off x="1245862" y="3756289"/>
            <a:ext cx="742950" cy="732451"/>
          </a:xfrm>
          <a:prstGeom prst="rect">
            <a:avLst/>
          </a:prstGeom>
          <a:solidFill>
            <a:schemeClr val="bg1"/>
          </a:solidFill>
          <a:ln>
            <a:solidFill>
              <a:schemeClr val="tx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dirty="0">
                <a:solidFill>
                  <a:schemeClr val="tx1"/>
                </a:solidFill>
                <a:latin typeface="+mn-lt"/>
                <a:ea typeface="Praktika Medium Condensed" panose="00000606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300"/>
            </a:pPr>
            <a:r>
              <a:rPr lang="fr-FR" sz="2000" dirty="0"/>
              <a:t>Virus</a:t>
            </a:r>
          </a:p>
          <a:p>
            <a:pPr algn="ctr">
              <a:buSzPts val="3300"/>
            </a:pPr>
            <a:r>
              <a:rPr lang="fr-FR" sz="2000" dirty="0"/>
              <a:t>EBOLA</a:t>
            </a:r>
          </a:p>
        </p:txBody>
      </p:sp>
      <p:sp>
        <p:nvSpPr>
          <p:cNvPr id="10" name="ZoneTexte 9">
            <a:extLst>
              <a:ext uri="{FF2B5EF4-FFF2-40B4-BE49-F238E27FC236}">
                <a16:creationId xmlns:a16="http://schemas.microsoft.com/office/drawing/2014/main" id="{BA831C5C-94B3-4CBE-BB59-BA78623AE23B}"/>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WHO et ECDC - 2026</a:t>
            </a:r>
            <a:endParaRPr lang="fr-FR" sz="1600" dirty="0"/>
          </a:p>
        </p:txBody>
      </p:sp>
      <p:sp>
        <p:nvSpPr>
          <p:cNvPr id="11" name="ZoneTexte 10">
            <a:extLst>
              <a:ext uri="{FF2B5EF4-FFF2-40B4-BE49-F238E27FC236}">
                <a16:creationId xmlns:a16="http://schemas.microsoft.com/office/drawing/2014/main" id="{1A195226-1044-43AB-81F2-C78C9F1361E6}"/>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427753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t>Fièvres hémorragiques virales</a:t>
            </a:r>
          </a:p>
          <a:p>
            <a:endParaRPr lang="fr-FR" sz="2000" b="1" dirty="0"/>
          </a:p>
        </p:txBody>
      </p:sp>
      <p:sp>
        <p:nvSpPr>
          <p:cNvPr id="6" name="Google Shape;484;p43">
            <a:extLst>
              <a:ext uri="{FF2B5EF4-FFF2-40B4-BE49-F238E27FC236}">
                <a16:creationId xmlns:a16="http://schemas.microsoft.com/office/drawing/2014/main" id="{345DE566-6635-4CBD-BCE1-9B554AD2AEFE}"/>
              </a:ext>
            </a:extLst>
          </p:cNvPr>
          <p:cNvSpPr txBox="1">
            <a:spLocks/>
          </p:cNvSpPr>
          <p:nvPr/>
        </p:nvSpPr>
        <p:spPr>
          <a:xfrm>
            <a:off x="4775026" y="1322457"/>
            <a:ext cx="3772452" cy="317902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solidFill>
                  <a:srgbClr val="FF0000"/>
                </a:solidFill>
              </a:rPr>
              <a:t>1- Dépister – Alerter </a:t>
            </a:r>
          </a:p>
          <a:p>
            <a:pPr marL="342900" indent="-342900">
              <a:buClr>
                <a:schemeClr val="dk1"/>
              </a:buClr>
              <a:buSzPts val="1100"/>
              <a:buFont typeface="Wingdings" panose="05000000000000000000" pitchFamily="2" charset="2"/>
              <a:buChar char="ü"/>
            </a:pPr>
            <a:r>
              <a:rPr lang="fr-FR" sz="2000" dirty="0"/>
              <a:t>Transmissibilité élevé</a:t>
            </a:r>
          </a:p>
          <a:p>
            <a:pPr marL="342900" indent="-342900">
              <a:buClr>
                <a:schemeClr val="dk1"/>
              </a:buClr>
              <a:buSzPts val="1100"/>
              <a:buFont typeface="Wingdings" panose="05000000000000000000" pitchFamily="2" charset="2"/>
              <a:buChar char="ü"/>
            </a:pPr>
            <a:r>
              <a:rPr lang="fr-FR" sz="2000" dirty="0"/>
              <a:t>Létalité élevée (Lassa  5%, Ebola 80-90%)</a:t>
            </a:r>
          </a:p>
          <a:p>
            <a:pPr marL="342900" indent="-342900">
              <a:buClr>
                <a:schemeClr val="dk1"/>
              </a:buClr>
              <a:buSzPts val="1100"/>
              <a:buFont typeface="Wingdings" panose="05000000000000000000" pitchFamily="2" charset="2"/>
              <a:buChar char="ü"/>
            </a:pPr>
            <a:r>
              <a:rPr lang="fr-FR" sz="2000" dirty="0"/>
              <a:t>Transmission </a:t>
            </a:r>
            <a:r>
              <a:rPr lang="fr-FR" sz="2000" dirty="0" err="1"/>
              <a:t>inter-humaine</a:t>
            </a:r>
            <a:endParaRPr lang="fr-FR" sz="2000" dirty="0"/>
          </a:p>
          <a:p>
            <a:pPr marL="342900" indent="-342900">
              <a:buClr>
                <a:schemeClr val="dk1"/>
              </a:buClr>
              <a:buSzPts val="1100"/>
              <a:buFont typeface="Wingdings" panose="05000000000000000000" pitchFamily="2" charset="2"/>
              <a:buChar char="ü"/>
            </a:pPr>
            <a:r>
              <a:rPr lang="fr-FR" sz="2000" dirty="0"/>
              <a:t>Syndrome grippal</a:t>
            </a:r>
          </a:p>
          <a:p>
            <a:pPr marL="342900" indent="-342900">
              <a:buClr>
                <a:schemeClr val="dk1"/>
              </a:buClr>
              <a:buSzPts val="1100"/>
              <a:buFont typeface="Wingdings" panose="05000000000000000000" pitchFamily="2" charset="2"/>
              <a:buChar char="ü"/>
            </a:pPr>
            <a:r>
              <a:rPr lang="fr-FR" sz="2000" dirty="0"/>
              <a:t>Syndrome hémorragique (&lt;1% à 70%)</a:t>
            </a:r>
          </a:p>
          <a:p>
            <a:pPr marL="0" indent="0">
              <a:buClr>
                <a:schemeClr val="dk1"/>
              </a:buClr>
              <a:buSzPts val="1100"/>
              <a:buFont typeface="Arial"/>
              <a:buNone/>
            </a:pPr>
            <a:endParaRPr lang="fr-FR" sz="2000" dirty="0"/>
          </a:p>
        </p:txBody>
      </p:sp>
      <p:pic>
        <p:nvPicPr>
          <p:cNvPr id="7" name="Picture 2" descr="Fichier:Ebola Virus TEM PHIL 1832 lores.jpg — Wikipédia">
            <a:extLst>
              <a:ext uri="{FF2B5EF4-FFF2-40B4-BE49-F238E27FC236}">
                <a16:creationId xmlns:a16="http://schemas.microsoft.com/office/drawing/2014/main" id="{6199667A-74C1-4B49-A4E7-189C8BB84D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2344" y="3798690"/>
            <a:ext cx="1157815" cy="532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cdc.gov/lassa-fever/media/images/2024/04/lassa-distribution-map.jpg">
            <a:extLst>
              <a:ext uri="{FF2B5EF4-FFF2-40B4-BE49-F238E27FC236}">
                <a16:creationId xmlns:a16="http://schemas.microsoft.com/office/drawing/2014/main" id="{3A3BD46C-81ED-423A-AEAC-E8DFB2C3D36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82696" y="2171700"/>
            <a:ext cx="2185011" cy="23371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76;p39">
            <a:extLst>
              <a:ext uri="{FF2B5EF4-FFF2-40B4-BE49-F238E27FC236}">
                <a16:creationId xmlns:a16="http://schemas.microsoft.com/office/drawing/2014/main" id="{928FCCD3-2178-4F86-8A30-ACC7ABF72C66}"/>
              </a:ext>
            </a:extLst>
          </p:cNvPr>
          <p:cNvSpPr txBox="1">
            <a:spLocks/>
          </p:cNvSpPr>
          <p:nvPr/>
        </p:nvSpPr>
        <p:spPr>
          <a:xfrm>
            <a:off x="1282696" y="3776435"/>
            <a:ext cx="742950" cy="732451"/>
          </a:xfrm>
          <a:prstGeom prst="rect">
            <a:avLst/>
          </a:prstGeom>
          <a:solidFill>
            <a:schemeClr val="bg1"/>
          </a:solidFill>
          <a:ln>
            <a:solidFill>
              <a:schemeClr val="tx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dirty="0">
                <a:solidFill>
                  <a:schemeClr val="tx1"/>
                </a:solidFill>
                <a:latin typeface="+mn-lt"/>
                <a:ea typeface="Praktika Medium Condensed" panose="00000606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300"/>
            </a:pPr>
            <a:r>
              <a:rPr lang="fr-FR" sz="2000" dirty="0"/>
              <a:t>Virus</a:t>
            </a:r>
          </a:p>
          <a:p>
            <a:pPr algn="ctr">
              <a:buSzPts val="3300"/>
            </a:pPr>
            <a:r>
              <a:rPr lang="fr-FR" sz="2000" dirty="0"/>
              <a:t>LASSA</a:t>
            </a:r>
          </a:p>
        </p:txBody>
      </p:sp>
      <p:sp>
        <p:nvSpPr>
          <p:cNvPr id="10" name="ZoneTexte 9">
            <a:extLst>
              <a:ext uri="{FF2B5EF4-FFF2-40B4-BE49-F238E27FC236}">
                <a16:creationId xmlns:a16="http://schemas.microsoft.com/office/drawing/2014/main" id="{A8E66D97-213E-4FF2-805C-C183AAA06597}"/>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WHO et ECDC - 2026</a:t>
            </a:r>
            <a:endParaRPr lang="fr-FR" sz="1600" dirty="0"/>
          </a:p>
        </p:txBody>
      </p:sp>
      <p:sp>
        <p:nvSpPr>
          <p:cNvPr id="11" name="ZoneTexte 10">
            <a:extLst>
              <a:ext uri="{FF2B5EF4-FFF2-40B4-BE49-F238E27FC236}">
                <a16:creationId xmlns:a16="http://schemas.microsoft.com/office/drawing/2014/main" id="{269E7395-B4DA-4F36-99F6-2D9A9EACE884}"/>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353831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p:nvPr>
        </p:nvSpPr>
        <p:spPr>
          <a:xfrm>
            <a:off x="720000" y="55223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Sommaire</a:t>
            </a:r>
            <a:endParaRPr dirty="0"/>
          </a:p>
        </p:txBody>
      </p:sp>
      <p:sp>
        <p:nvSpPr>
          <p:cNvPr id="367" name="Google Shape;367;p39"/>
          <p:cNvSpPr txBox="1">
            <a:spLocks noGrp="1"/>
          </p:cNvSpPr>
          <p:nvPr>
            <p:ph type="subTitle" idx="1"/>
          </p:nvPr>
        </p:nvSpPr>
        <p:spPr>
          <a:xfrm>
            <a:off x="713175" y="3137409"/>
            <a:ext cx="235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2"/>
                </a:solidFill>
              </a:rPr>
              <a:t>Les mécanismes fondamentaux</a:t>
            </a:r>
            <a:endParaRPr dirty="0">
              <a:solidFill>
                <a:schemeClr val="bg2"/>
              </a:solidFill>
            </a:endParaRPr>
          </a:p>
        </p:txBody>
      </p:sp>
      <p:sp>
        <p:nvSpPr>
          <p:cNvPr id="368" name="Google Shape;368;p39"/>
          <p:cNvSpPr txBox="1">
            <a:spLocks noGrp="1"/>
          </p:cNvSpPr>
          <p:nvPr>
            <p:ph type="subTitle" idx="2"/>
          </p:nvPr>
        </p:nvSpPr>
        <p:spPr>
          <a:xfrm>
            <a:off x="3394784" y="3472689"/>
            <a:ext cx="2354400" cy="572700"/>
          </a:xfrm>
          <a:prstGeom prst="rect">
            <a:avLst/>
          </a:prstGeom>
        </p:spPr>
        <p:txBody>
          <a:bodyPr spcFirstLastPara="1" wrap="square" lIns="91425" tIns="91425" rIns="91425" bIns="91425" anchor="t" anchorCtr="0">
            <a:noAutofit/>
          </a:bodyPr>
          <a:lstStyle/>
          <a:p>
            <a:pPr lvl="0"/>
            <a:r>
              <a:rPr lang="fr-FR" dirty="0">
                <a:solidFill>
                  <a:schemeClr val="bg2"/>
                </a:solidFill>
              </a:rPr>
              <a:t>Focus sur 8 pathologies</a:t>
            </a:r>
          </a:p>
        </p:txBody>
      </p:sp>
      <p:sp>
        <p:nvSpPr>
          <p:cNvPr id="370" name="Google Shape;370;p39"/>
          <p:cNvSpPr txBox="1">
            <a:spLocks noGrp="1"/>
          </p:cNvSpPr>
          <p:nvPr>
            <p:ph type="subTitle" idx="5"/>
          </p:nvPr>
        </p:nvSpPr>
        <p:spPr>
          <a:xfrm>
            <a:off x="6076376" y="2824989"/>
            <a:ext cx="2354400" cy="572700"/>
          </a:xfrm>
          <a:prstGeom prst="rect">
            <a:avLst/>
          </a:prstGeom>
        </p:spPr>
        <p:txBody>
          <a:bodyPr spcFirstLastPara="1" wrap="square" lIns="91425" tIns="91425" rIns="91425" bIns="91425" anchor="t" anchorCtr="0">
            <a:noAutofit/>
          </a:bodyPr>
          <a:lstStyle/>
          <a:p>
            <a:pPr lvl="0"/>
            <a:r>
              <a:rPr lang="fr-FR" dirty="0">
                <a:solidFill>
                  <a:schemeClr val="bg2"/>
                </a:solidFill>
              </a:rPr>
              <a:t>Les messages pour ma future garde</a:t>
            </a:r>
          </a:p>
        </p:txBody>
      </p:sp>
      <p:sp>
        <p:nvSpPr>
          <p:cNvPr id="371" name="Google Shape;371;p39"/>
          <p:cNvSpPr txBox="1">
            <a:spLocks noGrp="1"/>
          </p:cNvSpPr>
          <p:nvPr>
            <p:ph type="title" idx="6"/>
          </p:nvPr>
        </p:nvSpPr>
        <p:spPr>
          <a:xfrm>
            <a:off x="1515259" y="2005400"/>
            <a:ext cx="75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373" name="Google Shape;373;p39"/>
          <p:cNvSpPr txBox="1">
            <a:spLocks noGrp="1"/>
          </p:cNvSpPr>
          <p:nvPr>
            <p:ph type="title" idx="8"/>
          </p:nvPr>
        </p:nvSpPr>
        <p:spPr>
          <a:xfrm>
            <a:off x="4196834" y="2005400"/>
            <a:ext cx="75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375" name="Google Shape;375;p39"/>
          <p:cNvSpPr txBox="1">
            <a:spLocks noGrp="1"/>
          </p:cNvSpPr>
          <p:nvPr>
            <p:ph type="title" idx="13"/>
          </p:nvPr>
        </p:nvSpPr>
        <p:spPr>
          <a:xfrm>
            <a:off x="6878460" y="2005400"/>
            <a:ext cx="75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376" name="Google Shape;376;p39"/>
          <p:cNvSpPr txBox="1">
            <a:spLocks noGrp="1"/>
          </p:cNvSpPr>
          <p:nvPr>
            <p:ph type="subTitle" idx="14"/>
          </p:nvPr>
        </p:nvSpPr>
        <p:spPr>
          <a:xfrm>
            <a:off x="713175" y="2571750"/>
            <a:ext cx="2354400" cy="7123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rPr>
              <a:t>Maladies émergentes</a:t>
            </a:r>
            <a:endParaRPr dirty="0">
              <a:solidFill>
                <a:schemeClr val="tx1"/>
              </a:solidFill>
            </a:endParaRPr>
          </a:p>
        </p:txBody>
      </p:sp>
      <p:sp>
        <p:nvSpPr>
          <p:cNvPr id="377" name="Google Shape;377;p39"/>
          <p:cNvSpPr txBox="1">
            <a:spLocks noGrp="1"/>
          </p:cNvSpPr>
          <p:nvPr>
            <p:ph type="subTitle" idx="15"/>
          </p:nvPr>
        </p:nvSpPr>
        <p:spPr>
          <a:xfrm>
            <a:off x="3394775" y="2571750"/>
            <a:ext cx="2354400" cy="1047652"/>
          </a:xfrm>
          <a:prstGeom prst="rect">
            <a:avLst/>
          </a:prstGeom>
        </p:spPr>
        <p:txBody>
          <a:bodyPr spcFirstLastPara="1" wrap="square" lIns="91425" tIns="91425" rIns="91425" bIns="91425" anchor="b" anchorCtr="0">
            <a:noAutofit/>
          </a:bodyPr>
          <a:lstStyle/>
          <a:p>
            <a:pPr lvl="0"/>
            <a:r>
              <a:rPr lang="fr-FR" dirty="0">
                <a:solidFill>
                  <a:schemeClr val="tx1"/>
                </a:solidFill>
              </a:rPr>
              <a:t>Pour le quotidien de l’urgentiste</a:t>
            </a:r>
          </a:p>
        </p:txBody>
      </p:sp>
      <p:sp>
        <p:nvSpPr>
          <p:cNvPr id="378" name="Google Shape;378;p39"/>
          <p:cNvSpPr txBox="1">
            <a:spLocks noGrp="1"/>
          </p:cNvSpPr>
          <p:nvPr>
            <p:ph type="subTitle" idx="16"/>
          </p:nvPr>
        </p:nvSpPr>
        <p:spPr>
          <a:xfrm>
            <a:off x="6076376" y="2571750"/>
            <a:ext cx="2354400" cy="399952"/>
          </a:xfrm>
          <a:prstGeom prst="rect">
            <a:avLst/>
          </a:prstGeom>
        </p:spPr>
        <p:txBody>
          <a:bodyPr spcFirstLastPara="1" wrap="square" lIns="91425" tIns="91425" rIns="91425" bIns="91425" anchor="b" anchorCtr="0">
            <a:noAutofit/>
          </a:bodyPr>
          <a:lstStyle/>
          <a:p>
            <a:pPr lvl="0"/>
            <a:r>
              <a:rPr lang="fr-FR" dirty="0">
                <a:solidFill>
                  <a:schemeClr val="tx1"/>
                </a:solidFill>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t>Fièvres hémorragiques virales</a:t>
            </a:r>
          </a:p>
          <a:p>
            <a:endParaRPr lang="fr-FR" sz="2000" b="1" dirty="0"/>
          </a:p>
        </p:txBody>
      </p:sp>
      <p:sp>
        <p:nvSpPr>
          <p:cNvPr id="6" name="Google Shape;484;p43">
            <a:extLst>
              <a:ext uri="{FF2B5EF4-FFF2-40B4-BE49-F238E27FC236}">
                <a16:creationId xmlns:a16="http://schemas.microsoft.com/office/drawing/2014/main" id="{345DE566-6635-4CBD-BCE1-9B554AD2AEFE}"/>
              </a:ext>
            </a:extLst>
          </p:cNvPr>
          <p:cNvSpPr txBox="1">
            <a:spLocks/>
          </p:cNvSpPr>
          <p:nvPr/>
        </p:nvSpPr>
        <p:spPr>
          <a:xfrm>
            <a:off x="4775026" y="1322457"/>
            <a:ext cx="3772452" cy="3179025"/>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solidFill>
                  <a:srgbClr val="FF0000"/>
                </a:solidFill>
              </a:rPr>
              <a:t>1- Dépister – Alerter </a:t>
            </a:r>
          </a:p>
          <a:p>
            <a:pPr marL="342900" indent="-342900">
              <a:buClr>
                <a:schemeClr val="dk1"/>
              </a:buClr>
              <a:buSzPts val="1100"/>
              <a:buFont typeface="Wingdings" panose="05000000000000000000" pitchFamily="2" charset="2"/>
              <a:buChar char="ü"/>
            </a:pPr>
            <a:r>
              <a:rPr lang="fr-FR" sz="2000" dirty="0"/>
              <a:t>Transmissibilité élevé</a:t>
            </a:r>
          </a:p>
          <a:p>
            <a:pPr marL="342900" indent="-342900">
              <a:buClr>
                <a:schemeClr val="dk1"/>
              </a:buClr>
              <a:buSzPts val="1100"/>
              <a:buFont typeface="Wingdings" panose="05000000000000000000" pitchFamily="2" charset="2"/>
              <a:buChar char="ü"/>
            </a:pPr>
            <a:r>
              <a:rPr lang="fr-FR" sz="2000" dirty="0"/>
              <a:t>Létalité élevée (Lassa  5%, Ebola 80-90%)</a:t>
            </a:r>
          </a:p>
          <a:p>
            <a:pPr marL="342900" indent="-342900">
              <a:buClr>
                <a:schemeClr val="dk1"/>
              </a:buClr>
              <a:buSzPts val="1100"/>
              <a:buFont typeface="Wingdings" panose="05000000000000000000" pitchFamily="2" charset="2"/>
              <a:buChar char="ü"/>
            </a:pPr>
            <a:r>
              <a:rPr lang="fr-FR" sz="2000" dirty="0"/>
              <a:t>Transmission </a:t>
            </a:r>
            <a:r>
              <a:rPr lang="fr-FR" sz="2000" dirty="0" err="1"/>
              <a:t>inter-humaine</a:t>
            </a:r>
            <a:endParaRPr lang="fr-FR" sz="2000" dirty="0"/>
          </a:p>
          <a:p>
            <a:pPr marL="342900" indent="-342900">
              <a:buClr>
                <a:schemeClr val="dk1"/>
              </a:buClr>
              <a:buSzPts val="1100"/>
              <a:buFont typeface="Wingdings" panose="05000000000000000000" pitchFamily="2" charset="2"/>
              <a:buChar char="ü"/>
            </a:pPr>
            <a:r>
              <a:rPr lang="fr-FR" sz="2000" dirty="0"/>
              <a:t>Syndrome grippal</a:t>
            </a:r>
          </a:p>
          <a:p>
            <a:pPr marL="342900" indent="-342900">
              <a:buClr>
                <a:schemeClr val="dk1"/>
              </a:buClr>
              <a:buSzPts val="1100"/>
              <a:buFont typeface="Wingdings" panose="05000000000000000000" pitchFamily="2" charset="2"/>
              <a:buChar char="ü"/>
            </a:pPr>
            <a:r>
              <a:rPr lang="fr-FR" sz="2000" dirty="0"/>
              <a:t>Syndrome hémorragique (&lt;1% à 70%)</a:t>
            </a:r>
          </a:p>
          <a:p>
            <a:pPr marL="0" indent="0">
              <a:buClr>
                <a:schemeClr val="dk1"/>
              </a:buClr>
              <a:buSzPts val="1100"/>
              <a:buFont typeface="Arial"/>
              <a:buNone/>
            </a:pPr>
            <a:endParaRPr lang="fr-FR" sz="2000" dirty="0"/>
          </a:p>
        </p:txBody>
      </p:sp>
      <p:pic>
        <p:nvPicPr>
          <p:cNvPr id="7" name="Picture 2" descr="Fichier:Ebola Virus TEM PHIL 1832 lores.jpg — Wikipédia">
            <a:extLst>
              <a:ext uri="{FF2B5EF4-FFF2-40B4-BE49-F238E27FC236}">
                <a16:creationId xmlns:a16="http://schemas.microsoft.com/office/drawing/2014/main" id="{6199667A-74C1-4B49-A4E7-189C8BB84D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2344" y="3798690"/>
            <a:ext cx="1157815" cy="532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is map shows the countries with CCHF is.">
            <a:extLst>
              <a:ext uri="{FF2B5EF4-FFF2-40B4-BE49-F238E27FC236}">
                <a16:creationId xmlns:a16="http://schemas.microsoft.com/office/drawing/2014/main" id="{339F3450-C29B-4EE8-B80D-5190C8BD19E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9121" y="2309270"/>
            <a:ext cx="2752475" cy="215621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76;p39">
            <a:extLst>
              <a:ext uri="{FF2B5EF4-FFF2-40B4-BE49-F238E27FC236}">
                <a16:creationId xmlns:a16="http://schemas.microsoft.com/office/drawing/2014/main" id="{C75D45B9-2966-4E00-AE5F-A939C46394D9}"/>
              </a:ext>
            </a:extLst>
          </p:cNvPr>
          <p:cNvSpPr txBox="1">
            <a:spLocks/>
          </p:cNvSpPr>
          <p:nvPr/>
        </p:nvSpPr>
        <p:spPr>
          <a:xfrm>
            <a:off x="1049121" y="3733030"/>
            <a:ext cx="742950" cy="732451"/>
          </a:xfrm>
          <a:prstGeom prst="rect">
            <a:avLst/>
          </a:prstGeom>
          <a:solidFill>
            <a:schemeClr val="bg1"/>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dirty="0">
                <a:solidFill>
                  <a:schemeClr val="tx1"/>
                </a:solidFill>
                <a:latin typeface="+mn-lt"/>
                <a:ea typeface="Praktika Medium Condensed" panose="00000606000000000000" pitchFamily="50"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mn-lt"/>
                <a:ea typeface="Praktika Medium Condensed" panose="00000606000000000000" pitchFamily="50"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300"/>
            </a:pPr>
            <a:r>
              <a:rPr lang="fr-FR" sz="2000" dirty="0"/>
              <a:t>FHCC</a:t>
            </a:r>
          </a:p>
        </p:txBody>
      </p:sp>
      <p:sp>
        <p:nvSpPr>
          <p:cNvPr id="8" name="ZoneTexte 7">
            <a:extLst>
              <a:ext uri="{FF2B5EF4-FFF2-40B4-BE49-F238E27FC236}">
                <a16:creationId xmlns:a16="http://schemas.microsoft.com/office/drawing/2014/main" id="{DBED65C2-ACBD-4770-A712-B97501EBCA9B}"/>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WHO et ECDC - 2026</a:t>
            </a:r>
            <a:endParaRPr lang="fr-FR" sz="1600" dirty="0"/>
          </a:p>
        </p:txBody>
      </p:sp>
      <p:sp>
        <p:nvSpPr>
          <p:cNvPr id="9" name="ZoneTexte 8">
            <a:extLst>
              <a:ext uri="{FF2B5EF4-FFF2-40B4-BE49-F238E27FC236}">
                <a16:creationId xmlns:a16="http://schemas.microsoft.com/office/drawing/2014/main" id="{C0C4C112-A87A-45E9-B12B-342F7E131C4B}"/>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276979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t>Fièvres hémorragiques virales</a:t>
            </a:r>
          </a:p>
        </p:txBody>
      </p:sp>
      <p:sp>
        <p:nvSpPr>
          <p:cNvPr id="13" name="Google Shape;484;p43">
            <a:extLst>
              <a:ext uri="{FF2B5EF4-FFF2-40B4-BE49-F238E27FC236}">
                <a16:creationId xmlns:a16="http://schemas.microsoft.com/office/drawing/2014/main" id="{27FB61D2-8DBC-4129-A834-11A79E437377}"/>
              </a:ext>
            </a:extLst>
          </p:cNvPr>
          <p:cNvSpPr txBox="1">
            <a:spLocks/>
          </p:cNvSpPr>
          <p:nvPr/>
        </p:nvSpPr>
        <p:spPr>
          <a:xfrm>
            <a:off x="4664363" y="1351031"/>
            <a:ext cx="3772452" cy="1620769"/>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solidFill>
                  <a:srgbClr val="FF0000"/>
                </a:solidFill>
              </a:rPr>
              <a:t>2- Protéger</a:t>
            </a:r>
          </a:p>
          <a:p>
            <a:pPr marL="342900" indent="-342900">
              <a:buClr>
                <a:schemeClr val="dk1"/>
              </a:buClr>
              <a:buSzPts val="1100"/>
              <a:buFont typeface="Wingdings" panose="05000000000000000000" pitchFamily="2" charset="2"/>
              <a:buChar char="ü"/>
            </a:pPr>
            <a:r>
              <a:rPr lang="fr-FR" sz="2000" dirty="0"/>
              <a:t>Isoler le patient</a:t>
            </a:r>
          </a:p>
          <a:p>
            <a:pPr marL="342900" indent="-342900">
              <a:buClr>
                <a:schemeClr val="dk1"/>
              </a:buClr>
              <a:buSzPts val="1100"/>
              <a:buFont typeface="Wingdings" panose="05000000000000000000" pitchFamily="2" charset="2"/>
              <a:buChar char="ü"/>
            </a:pPr>
            <a:r>
              <a:rPr lang="fr-FR" sz="2000" dirty="0"/>
              <a:t>Protéger le personnel</a:t>
            </a:r>
          </a:p>
          <a:p>
            <a:pPr marL="0" indent="0" algn="ctr">
              <a:buClr>
                <a:schemeClr val="dk1"/>
              </a:buClr>
              <a:buSzPts val="1100"/>
              <a:buNone/>
            </a:pPr>
            <a:r>
              <a:rPr lang="fr-FR" sz="2000" b="1" dirty="0">
                <a:solidFill>
                  <a:srgbClr val="FF0000"/>
                </a:solidFill>
              </a:rPr>
              <a:t>3- Prendre en charge</a:t>
            </a:r>
          </a:p>
          <a:p>
            <a:pPr marL="0" indent="0" algn="ctr">
              <a:buClr>
                <a:schemeClr val="dk1"/>
              </a:buClr>
              <a:buSzPts val="1100"/>
              <a:buFont typeface="Arial"/>
              <a:buNone/>
            </a:pPr>
            <a:endParaRPr lang="fr-FR" sz="2000" b="1" dirty="0"/>
          </a:p>
        </p:txBody>
      </p:sp>
      <p:pic>
        <p:nvPicPr>
          <p:cNvPr id="7" name="Image 6">
            <a:extLst>
              <a:ext uri="{FF2B5EF4-FFF2-40B4-BE49-F238E27FC236}">
                <a16:creationId xmlns:a16="http://schemas.microsoft.com/office/drawing/2014/main" id="{70EE7DD3-16DB-4A54-88B3-E749B3D6DE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2557" y="3321247"/>
            <a:ext cx="3768343" cy="1030086"/>
          </a:xfrm>
          <a:prstGeom prst="rect">
            <a:avLst/>
          </a:prstGeom>
        </p:spPr>
      </p:pic>
      <p:pic>
        <p:nvPicPr>
          <p:cNvPr id="12" name="Image 11">
            <a:extLst>
              <a:ext uri="{FF2B5EF4-FFF2-40B4-BE49-F238E27FC236}">
                <a16:creationId xmlns:a16="http://schemas.microsoft.com/office/drawing/2014/main" id="{F1EB270F-50A6-42E4-B28D-A375DF40070D}"/>
              </a:ext>
            </a:extLst>
          </p:cNvPr>
          <p:cNvPicPr>
            <a:picLocks noChangeAspect="1"/>
          </p:cNvPicPr>
          <p:nvPr/>
        </p:nvPicPr>
        <p:blipFill>
          <a:blip r:embed="rId4"/>
          <a:stretch>
            <a:fillRect/>
          </a:stretch>
        </p:blipFill>
        <p:spPr>
          <a:xfrm>
            <a:off x="1358475" y="1996095"/>
            <a:ext cx="1718699" cy="2376364"/>
          </a:xfrm>
          <a:prstGeom prst="rect">
            <a:avLst/>
          </a:prstGeom>
        </p:spPr>
      </p:pic>
      <p:sp>
        <p:nvSpPr>
          <p:cNvPr id="8" name="ZoneTexte 7">
            <a:extLst>
              <a:ext uri="{FF2B5EF4-FFF2-40B4-BE49-F238E27FC236}">
                <a16:creationId xmlns:a16="http://schemas.microsoft.com/office/drawing/2014/main" id="{9012B362-4D5B-452F-852B-0B0743F60389}"/>
              </a:ext>
            </a:extLst>
          </p:cNvPr>
          <p:cNvSpPr txBox="1"/>
          <p:nvPr/>
        </p:nvSpPr>
        <p:spPr>
          <a:xfrm>
            <a:off x="5283830" y="4351333"/>
            <a:ext cx="2603153" cy="338554"/>
          </a:xfrm>
          <a:prstGeom prst="rect">
            <a:avLst/>
          </a:prstGeom>
          <a:noFill/>
        </p:spPr>
        <p:txBody>
          <a:bodyPr wrap="square">
            <a:spAutoFit/>
          </a:bodyPr>
          <a:lstStyle/>
          <a:p>
            <a:pPr algn="ctr">
              <a:defRPr/>
            </a:pPr>
            <a:r>
              <a:rPr lang="en-US" sz="1600" b="1" dirty="0" err="1">
                <a:solidFill>
                  <a:schemeClr val="tx1"/>
                </a:solidFill>
                <a:latin typeface="+mn-lt"/>
                <a:ea typeface="+mn-ea"/>
                <a:cs typeface="+mn-cs"/>
              </a:rPr>
              <a:t>Précautions</a:t>
            </a:r>
            <a:r>
              <a:rPr lang="en-US" sz="1600" b="1" dirty="0">
                <a:solidFill>
                  <a:schemeClr val="tx1"/>
                </a:solidFill>
                <a:latin typeface="+mn-lt"/>
                <a:ea typeface="+mn-ea"/>
                <a:cs typeface="+mn-cs"/>
              </a:rPr>
              <a:t> </a:t>
            </a:r>
            <a:r>
              <a:rPr lang="en-US" sz="1600" b="1" u="sng" dirty="0">
                <a:solidFill>
                  <a:schemeClr val="tx1"/>
                </a:solidFill>
                <a:latin typeface="+mn-lt"/>
                <a:ea typeface="+mn-ea"/>
                <a:cs typeface="+mn-cs"/>
              </a:rPr>
              <a:t>patient non </a:t>
            </a:r>
            <a:r>
              <a:rPr lang="en-US" sz="1600" b="1" u="sng" dirty="0" err="1">
                <a:solidFill>
                  <a:schemeClr val="tx1"/>
                </a:solidFill>
                <a:latin typeface="+mn-lt"/>
                <a:ea typeface="+mn-ea"/>
                <a:cs typeface="+mn-cs"/>
              </a:rPr>
              <a:t>excréteur</a:t>
            </a:r>
            <a:endParaRPr lang="fr-FR" sz="1600" b="1" u="sng" dirty="0">
              <a:solidFill>
                <a:schemeClr val="tx1"/>
              </a:solidFill>
              <a:latin typeface="+mn-lt"/>
              <a:ea typeface="+mn-ea"/>
              <a:cs typeface="+mn-cs"/>
            </a:endParaRPr>
          </a:p>
        </p:txBody>
      </p:sp>
      <p:sp>
        <p:nvSpPr>
          <p:cNvPr id="9" name="ZoneTexte 8">
            <a:extLst>
              <a:ext uri="{FF2B5EF4-FFF2-40B4-BE49-F238E27FC236}">
                <a16:creationId xmlns:a16="http://schemas.microsoft.com/office/drawing/2014/main" id="{67716F2B-6682-4EB2-9139-8FF109A00A89}"/>
              </a:ext>
            </a:extLst>
          </p:cNvPr>
          <p:cNvSpPr txBox="1"/>
          <p:nvPr/>
        </p:nvSpPr>
        <p:spPr>
          <a:xfrm>
            <a:off x="916928" y="4372459"/>
            <a:ext cx="2753010" cy="338554"/>
          </a:xfrm>
          <a:prstGeom prst="rect">
            <a:avLst/>
          </a:prstGeom>
          <a:noFill/>
        </p:spPr>
        <p:txBody>
          <a:bodyPr wrap="square">
            <a:spAutoFit/>
          </a:bodyPr>
          <a:lstStyle/>
          <a:p>
            <a:pPr algn="ctr">
              <a:defRPr/>
            </a:pPr>
            <a:r>
              <a:rPr lang="en-US" sz="1600" b="1" dirty="0" err="1">
                <a:solidFill>
                  <a:schemeClr val="tx1"/>
                </a:solidFill>
                <a:latin typeface="+mn-lt"/>
                <a:ea typeface="+mn-ea"/>
                <a:cs typeface="+mn-cs"/>
              </a:rPr>
              <a:t>Précautions</a:t>
            </a:r>
            <a:r>
              <a:rPr lang="en-US" sz="1600" b="1" dirty="0">
                <a:solidFill>
                  <a:schemeClr val="tx1"/>
                </a:solidFill>
                <a:latin typeface="+mn-lt"/>
                <a:ea typeface="+mn-ea"/>
                <a:cs typeface="+mn-cs"/>
              </a:rPr>
              <a:t> </a:t>
            </a:r>
            <a:r>
              <a:rPr lang="en-US" sz="1600" b="1" u="sng" dirty="0">
                <a:solidFill>
                  <a:schemeClr val="tx1"/>
                </a:solidFill>
                <a:latin typeface="+mn-lt"/>
                <a:ea typeface="+mn-ea"/>
                <a:cs typeface="+mn-cs"/>
              </a:rPr>
              <a:t>patient </a:t>
            </a:r>
            <a:r>
              <a:rPr lang="en-US" sz="1600" b="1" u="sng" dirty="0" err="1">
                <a:solidFill>
                  <a:schemeClr val="tx1"/>
                </a:solidFill>
                <a:latin typeface="+mn-lt"/>
                <a:ea typeface="+mn-ea"/>
                <a:cs typeface="+mn-cs"/>
              </a:rPr>
              <a:t>excréteur</a:t>
            </a:r>
            <a:endParaRPr lang="fr-FR" sz="1600" b="1" u="sng" dirty="0">
              <a:solidFill>
                <a:schemeClr val="tx1"/>
              </a:solidFill>
              <a:latin typeface="+mn-lt"/>
              <a:ea typeface="+mn-ea"/>
              <a:cs typeface="+mn-cs"/>
            </a:endParaRPr>
          </a:p>
        </p:txBody>
      </p:sp>
      <p:sp>
        <p:nvSpPr>
          <p:cNvPr id="10" name="ZoneTexte 9">
            <a:extLst>
              <a:ext uri="{FF2B5EF4-FFF2-40B4-BE49-F238E27FC236}">
                <a16:creationId xmlns:a16="http://schemas.microsoft.com/office/drawing/2014/main" id="{15B732BF-34A0-4D9D-8112-1F730E4EA0C9}"/>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https://www.coreb.infectiologie.com/</a:t>
            </a:r>
            <a:endParaRPr lang="fr-FR" sz="1600" dirty="0"/>
          </a:p>
        </p:txBody>
      </p:sp>
      <p:sp>
        <p:nvSpPr>
          <p:cNvPr id="11" name="ZoneTexte 10">
            <a:extLst>
              <a:ext uri="{FF2B5EF4-FFF2-40B4-BE49-F238E27FC236}">
                <a16:creationId xmlns:a16="http://schemas.microsoft.com/office/drawing/2014/main" id="{2C594309-7173-47E8-AB15-AC60EED9A237}"/>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1606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t>MERS-</a:t>
            </a:r>
            <a:r>
              <a:rPr lang="fr-FR" sz="2000" b="1" dirty="0" err="1"/>
              <a:t>CoV</a:t>
            </a:r>
            <a:endParaRPr lang="fr-FR" sz="2000" b="1" dirty="0"/>
          </a:p>
        </p:txBody>
      </p:sp>
      <p:sp>
        <p:nvSpPr>
          <p:cNvPr id="9" name="Google Shape;484;p43">
            <a:extLst>
              <a:ext uri="{FF2B5EF4-FFF2-40B4-BE49-F238E27FC236}">
                <a16:creationId xmlns:a16="http://schemas.microsoft.com/office/drawing/2014/main" id="{942CDC79-119E-4335-91C3-5CCBD7B3EF29}"/>
              </a:ext>
            </a:extLst>
          </p:cNvPr>
          <p:cNvSpPr txBox="1">
            <a:spLocks/>
          </p:cNvSpPr>
          <p:nvPr/>
        </p:nvSpPr>
        <p:spPr>
          <a:xfrm>
            <a:off x="4775026" y="1322456"/>
            <a:ext cx="3772452" cy="3382893"/>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Font typeface="Arial"/>
              <a:buNone/>
            </a:pPr>
            <a:r>
              <a:rPr lang="fr-FR" sz="2000" b="1" dirty="0"/>
              <a:t>Notions générales</a:t>
            </a:r>
          </a:p>
          <a:p>
            <a:pPr marL="342900" indent="-342900">
              <a:buClr>
                <a:schemeClr val="dk1"/>
              </a:buClr>
              <a:buSzPts val="1100"/>
              <a:buFont typeface="Wingdings" panose="05000000000000000000" pitchFamily="2" charset="2"/>
              <a:buChar char="ü"/>
            </a:pPr>
            <a:r>
              <a:rPr lang="fr-FR" sz="2000" dirty="0"/>
              <a:t>Arabie Saoudite (85%) </a:t>
            </a:r>
          </a:p>
          <a:p>
            <a:pPr marL="342900" indent="-342900">
              <a:buClr>
                <a:schemeClr val="dk1"/>
              </a:buClr>
              <a:buSzPts val="1100"/>
              <a:buFont typeface="Wingdings" panose="05000000000000000000" pitchFamily="2" charset="2"/>
              <a:buChar char="ü"/>
            </a:pPr>
            <a:r>
              <a:rPr lang="fr-FR" sz="2000" dirty="0"/>
              <a:t>Péninsule arabique</a:t>
            </a:r>
          </a:p>
          <a:p>
            <a:pPr marL="342900" indent="-342900">
              <a:buClr>
                <a:schemeClr val="dk1"/>
              </a:buClr>
              <a:buSzPts val="1100"/>
              <a:buFont typeface="Wingdings" panose="05000000000000000000" pitchFamily="2" charset="2"/>
              <a:buChar char="ü"/>
            </a:pPr>
            <a:r>
              <a:rPr lang="fr-FR" sz="2000" dirty="0"/>
              <a:t>Pneumopathie fébrile </a:t>
            </a:r>
            <a:r>
              <a:rPr lang="fr-FR" sz="2000" dirty="0" err="1"/>
              <a:t>hypoxémiante</a:t>
            </a:r>
            <a:endParaRPr lang="fr-FR" sz="2000" dirty="0"/>
          </a:p>
          <a:p>
            <a:pPr marL="342900" indent="-342900">
              <a:buClr>
                <a:schemeClr val="dk1"/>
              </a:buClr>
              <a:buSzPts val="1100"/>
              <a:buFont typeface="Wingdings" panose="05000000000000000000" pitchFamily="2" charset="2"/>
              <a:buChar char="ü"/>
            </a:pPr>
            <a:r>
              <a:rPr lang="fr-FR" sz="2000" dirty="0"/>
              <a:t>Léthalité 35%</a:t>
            </a:r>
          </a:p>
          <a:p>
            <a:pPr marL="342900" indent="-342900">
              <a:buClr>
                <a:schemeClr val="dk1"/>
              </a:buClr>
              <a:buSzPts val="1100"/>
              <a:buFont typeface="Wingdings" panose="05000000000000000000" pitchFamily="2" charset="2"/>
              <a:buChar char="ü"/>
            </a:pPr>
            <a:endParaRPr lang="fr-FR" sz="2000" dirty="0"/>
          </a:p>
          <a:p>
            <a:pPr marL="0" indent="0">
              <a:buClr>
                <a:schemeClr val="dk1"/>
              </a:buClr>
              <a:buSzPts val="1100"/>
              <a:buFont typeface="Arial"/>
              <a:buNone/>
            </a:pPr>
            <a:endParaRPr lang="fr-FR" sz="2000" dirty="0"/>
          </a:p>
        </p:txBody>
      </p:sp>
      <p:pic>
        <p:nvPicPr>
          <p:cNvPr id="10" name="Picture 2" descr="Entre dromadaires et éleveurs saoudiens, un &quot;langage&quot; inscrit au patrimoine  de l'humanité – L'Express">
            <a:extLst>
              <a:ext uri="{FF2B5EF4-FFF2-40B4-BE49-F238E27FC236}">
                <a16:creationId xmlns:a16="http://schemas.microsoft.com/office/drawing/2014/main" id="{8145C9B8-E2CD-43A6-BBF3-96516D44D7E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44915" y="3230958"/>
            <a:ext cx="1832674" cy="13854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30D014B-F6CE-4A60-ACBF-F88E86F3F4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6522" y="2409566"/>
            <a:ext cx="3772453" cy="229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39B1265-FEF7-48BC-A13B-5725F4AC20CA}"/>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ECDC et </a:t>
            </a:r>
            <a:r>
              <a:rPr lang="fr-FR" sz="1000" dirty="0" err="1">
                <a:latin typeface="AdvP6ECA"/>
              </a:rPr>
              <a:t>Coreb</a:t>
            </a:r>
            <a:r>
              <a:rPr lang="fr-FR" sz="1000" dirty="0">
                <a:latin typeface="AdvP6ECA"/>
              </a:rPr>
              <a:t> – 2026 </a:t>
            </a:r>
            <a:endParaRPr lang="fr-FR" sz="1600" dirty="0"/>
          </a:p>
        </p:txBody>
      </p:sp>
      <p:sp>
        <p:nvSpPr>
          <p:cNvPr id="8" name="ZoneTexte 7">
            <a:extLst>
              <a:ext uri="{FF2B5EF4-FFF2-40B4-BE49-F238E27FC236}">
                <a16:creationId xmlns:a16="http://schemas.microsoft.com/office/drawing/2014/main" id="{9D98EA79-240C-4389-97E5-903F444717B7}"/>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227517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t>Grippe zoonotique</a:t>
            </a:r>
          </a:p>
          <a:p>
            <a:endParaRPr lang="fr-FR" sz="2000" b="1" dirty="0"/>
          </a:p>
        </p:txBody>
      </p:sp>
      <p:pic>
        <p:nvPicPr>
          <p:cNvPr id="5" name="Image 4">
            <a:extLst>
              <a:ext uri="{FF2B5EF4-FFF2-40B4-BE49-F238E27FC236}">
                <a16:creationId xmlns:a16="http://schemas.microsoft.com/office/drawing/2014/main" id="{CCE8845C-3723-426A-ACCE-012E9D85C1CE}"/>
              </a:ext>
            </a:extLst>
          </p:cNvPr>
          <p:cNvPicPr>
            <a:picLocks noChangeAspect="1"/>
          </p:cNvPicPr>
          <p:nvPr/>
        </p:nvPicPr>
        <p:blipFill>
          <a:blip r:embed="rId3"/>
          <a:stretch>
            <a:fillRect/>
          </a:stretch>
        </p:blipFill>
        <p:spPr>
          <a:xfrm>
            <a:off x="4944383" y="1645639"/>
            <a:ext cx="3923504" cy="2416879"/>
          </a:xfrm>
          <a:prstGeom prst="rect">
            <a:avLst/>
          </a:prstGeom>
        </p:spPr>
      </p:pic>
      <p:sp>
        <p:nvSpPr>
          <p:cNvPr id="6" name="ZoneTexte 5">
            <a:extLst>
              <a:ext uri="{FF2B5EF4-FFF2-40B4-BE49-F238E27FC236}">
                <a16:creationId xmlns:a16="http://schemas.microsoft.com/office/drawing/2014/main" id="{69094F26-9196-4809-9A04-A9C3EFA881D1}"/>
              </a:ext>
            </a:extLst>
          </p:cNvPr>
          <p:cNvSpPr txBox="1"/>
          <p:nvPr/>
        </p:nvSpPr>
        <p:spPr>
          <a:xfrm>
            <a:off x="276113" y="2914322"/>
            <a:ext cx="3883422" cy="422360"/>
          </a:xfrm>
          <a:prstGeom prst="rect">
            <a:avLst/>
          </a:prstGeom>
          <a:solidFill>
            <a:schemeClr val="accent4">
              <a:lumMod val="20000"/>
              <a:lumOff val="80000"/>
            </a:schemeClr>
          </a:solidFill>
          <a:ln>
            <a:solidFill>
              <a:schemeClr val="tx1"/>
            </a:solid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Contact avec un être vivant confirmé</a:t>
            </a:r>
          </a:p>
        </p:txBody>
      </p:sp>
      <p:sp>
        <p:nvSpPr>
          <p:cNvPr id="7" name="ZoneTexte 6">
            <a:extLst>
              <a:ext uri="{FF2B5EF4-FFF2-40B4-BE49-F238E27FC236}">
                <a16:creationId xmlns:a16="http://schemas.microsoft.com/office/drawing/2014/main" id="{459A4678-A659-4EA7-8956-20ADB101F3FB}"/>
              </a:ext>
            </a:extLst>
          </p:cNvPr>
          <p:cNvSpPr txBox="1"/>
          <p:nvPr/>
        </p:nvSpPr>
        <p:spPr>
          <a:xfrm>
            <a:off x="276114" y="3546768"/>
            <a:ext cx="3883421" cy="422360"/>
          </a:xfrm>
          <a:prstGeom prst="rect">
            <a:avLst/>
          </a:prstGeom>
          <a:solidFill>
            <a:schemeClr val="accent4">
              <a:lumMod val="20000"/>
              <a:lumOff val="80000"/>
            </a:schemeClr>
          </a:solidFill>
          <a:ln>
            <a:solidFill>
              <a:schemeClr val="tx1"/>
            </a:solid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Contact avec un animal suspect</a:t>
            </a:r>
          </a:p>
        </p:txBody>
      </p:sp>
      <p:sp>
        <p:nvSpPr>
          <p:cNvPr id="9" name="ZoneTexte 8">
            <a:extLst>
              <a:ext uri="{FF2B5EF4-FFF2-40B4-BE49-F238E27FC236}">
                <a16:creationId xmlns:a16="http://schemas.microsoft.com/office/drawing/2014/main" id="{9DD0F881-B0C9-446F-AA0B-EA1310EEBCCE}"/>
              </a:ext>
            </a:extLst>
          </p:cNvPr>
          <p:cNvSpPr txBox="1"/>
          <p:nvPr/>
        </p:nvSpPr>
        <p:spPr>
          <a:xfrm>
            <a:off x="276114" y="4179214"/>
            <a:ext cx="3883421" cy="422360"/>
          </a:xfrm>
          <a:prstGeom prst="rect">
            <a:avLst/>
          </a:prstGeom>
          <a:solidFill>
            <a:schemeClr val="accent4">
              <a:lumMod val="20000"/>
              <a:lumOff val="80000"/>
            </a:schemeClr>
          </a:solidFill>
          <a:ln>
            <a:solidFill>
              <a:schemeClr val="tx1"/>
            </a:solid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Environnement contaminé</a:t>
            </a:r>
          </a:p>
        </p:txBody>
      </p:sp>
      <p:cxnSp>
        <p:nvCxnSpPr>
          <p:cNvPr id="10" name="Google Shape;1115;p69">
            <a:extLst>
              <a:ext uri="{FF2B5EF4-FFF2-40B4-BE49-F238E27FC236}">
                <a16:creationId xmlns:a16="http://schemas.microsoft.com/office/drawing/2014/main" id="{ED996796-FE82-498D-BB34-AA156BB33EEE}"/>
              </a:ext>
            </a:extLst>
          </p:cNvPr>
          <p:cNvCxnSpPr>
            <a:cxnSpLocks/>
            <a:stCxn id="9" idx="3"/>
            <a:endCxn id="5" idx="1"/>
          </p:cNvCxnSpPr>
          <p:nvPr/>
        </p:nvCxnSpPr>
        <p:spPr>
          <a:xfrm flipV="1">
            <a:off x="4159535" y="2854079"/>
            <a:ext cx="784848" cy="1536315"/>
          </a:xfrm>
          <a:prstGeom prst="curvedConnector3">
            <a:avLst>
              <a:gd name="adj1" fmla="val 50000"/>
            </a:avLst>
          </a:prstGeom>
          <a:noFill/>
          <a:ln w="9525" cap="flat" cmpd="sng">
            <a:solidFill>
              <a:schemeClr val="dk1"/>
            </a:solidFill>
            <a:prstDash val="solid"/>
            <a:round/>
            <a:headEnd type="none" w="med" len="med"/>
            <a:tailEnd type="oval" w="med" len="med"/>
          </a:ln>
        </p:spPr>
      </p:cxnSp>
      <p:cxnSp>
        <p:nvCxnSpPr>
          <p:cNvPr id="12" name="Google Shape;1115;p69">
            <a:extLst>
              <a:ext uri="{FF2B5EF4-FFF2-40B4-BE49-F238E27FC236}">
                <a16:creationId xmlns:a16="http://schemas.microsoft.com/office/drawing/2014/main" id="{68B66061-5804-4B43-A760-2B9314206DFC}"/>
              </a:ext>
            </a:extLst>
          </p:cNvPr>
          <p:cNvCxnSpPr>
            <a:cxnSpLocks/>
            <a:stCxn id="6" idx="3"/>
            <a:endCxn id="5" idx="1"/>
          </p:cNvCxnSpPr>
          <p:nvPr/>
        </p:nvCxnSpPr>
        <p:spPr>
          <a:xfrm flipV="1">
            <a:off x="4159535" y="2854079"/>
            <a:ext cx="784848" cy="271423"/>
          </a:xfrm>
          <a:prstGeom prst="curvedConnector3">
            <a:avLst>
              <a:gd name="adj1" fmla="val 50000"/>
            </a:avLst>
          </a:prstGeom>
          <a:noFill/>
          <a:ln w="9525" cap="flat" cmpd="sng">
            <a:solidFill>
              <a:schemeClr val="dk1"/>
            </a:solidFill>
            <a:prstDash val="solid"/>
            <a:round/>
            <a:headEnd type="none" w="med" len="med"/>
            <a:tailEnd type="oval" w="med" len="med"/>
          </a:ln>
        </p:spPr>
      </p:cxnSp>
      <p:cxnSp>
        <p:nvCxnSpPr>
          <p:cNvPr id="16" name="Google Shape;1115;p69">
            <a:extLst>
              <a:ext uri="{FF2B5EF4-FFF2-40B4-BE49-F238E27FC236}">
                <a16:creationId xmlns:a16="http://schemas.microsoft.com/office/drawing/2014/main" id="{F482B746-BDE9-4C58-821F-5D3BC0DD0FC6}"/>
              </a:ext>
            </a:extLst>
          </p:cNvPr>
          <p:cNvCxnSpPr>
            <a:cxnSpLocks/>
            <a:stCxn id="7" idx="3"/>
            <a:endCxn id="5" idx="1"/>
          </p:cNvCxnSpPr>
          <p:nvPr/>
        </p:nvCxnSpPr>
        <p:spPr>
          <a:xfrm flipV="1">
            <a:off x="4159535" y="2854079"/>
            <a:ext cx="784848" cy="903869"/>
          </a:xfrm>
          <a:prstGeom prst="curvedConnector3">
            <a:avLst>
              <a:gd name="adj1" fmla="val 50000"/>
            </a:avLst>
          </a:prstGeom>
          <a:noFill/>
          <a:ln w="9525" cap="flat" cmpd="sng">
            <a:solidFill>
              <a:schemeClr val="dk1"/>
            </a:solidFill>
            <a:prstDash val="solid"/>
            <a:round/>
            <a:headEnd type="none" w="med" len="med"/>
            <a:tailEnd type="oval" w="med" len="med"/>
          </a:ln>
        </p:spPr>
      </p:cxnSp>
      <p:sp>
        <p:nvSpPr>
          <p:cNvPr id="41" name="ZoneTexte 40">
            <a:extLst>
              <a:ext uri="{FF2B5EF4-FFF2-40B4-BE49-F238E27FC236}">
                <a16:creationId xmlns:a16="http://schemas.microsoft.com/office/drawing/2014/main" id="{6844D0ED-F06D-434E-8855-670AAE5EA6CC}"/>
              </a:ext>
            </a:extLst>
          </p:cNvPr>
          <p:cNvSpPr txBox="1"/>
          <p:nvPr/>
        </p:nvSpPr>
        <p:spPr>
          <a:xfrm>
            <a:off x="7433" y="4893228"/>
            <a:ext cx="2834827" cy="246221"/>
          </a:xfrm>
          <a:prstGeom prst="rect">
            <a:avLst/>
          </a:prstGeom>
          <a:noFill/>
        </p:spPr>
        <p:txBody>
          <a:bodyPr wrap="square">
            <a:spAutoFit/>
          </a:bodyPr>
          <a:lstStyle/>
          <a:p>
            <a:r>
              <a:rPr lang="fr-FR" sz="1000" dirty="0">
                <a:latin typeface="AdvP6ECA"/>
              </a:rPr>
              <a:t>Santé publique France – Définition de cas – 2025</a:t>
            </a:r>
            <a:endParaRPr lang="fr-FR" sz="1600" dirty="0"/>
          </a:p>
        </p:txBody>
      </p:sp>
      <p:sp>
        <p:nvSpPr>
          <p:cNvPr id="13" name="ZoneTexte 12">
            <a:extLst>
              <a:ext uri="{FF2B5EF4-FFF2-40B4-BE49-F238E27FC236}">
                <a16:creationId xmlns:a16="http://schemas.microsoft.com/office/drawing/2014/main" id="{CEBA6761-0C33-449C-8CB8-AAC1C6D6E1DE}"/>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41155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solidFill>
                  <a:schemeClr val="bg2">
                    <a:lumMod val="40000"/>
                    <a:lumOff val="60000"/>
                  </a:schemeClr>
                </a:solidFill>
              </a:rPr>
              <a:t>Grippe zoonotique</a:t>
            </a:r>
          </a:p>
          <a:p>
            <a:r>
              <a:rPr lang="fr-FR" sz="2000" b="1" dirty="0"/>
              <a:t>Arbovirose</a:t>
            </a:r>
          </a:p>
          <a:p>
            <a:pPr lvl="1"/>
            <a:r>
              <a:rPr lang="fr-FR" sz="2000" dirty="0"/>
              <a:t>Chikungunia</a:t>
            </a:r>
          </a:p>
          <a:p>
            <a:pPr lvl="1"/>
            <a:r>
              <a:rPr lang="fr-FR" sz="2000" dirty="0"/>
              <a:t>Zika</a:t>
            </a:r>
          </a:p>
          <a:p>
            <a:pPr lvl="1"/>
            <a:r>
              <a:rPr lang="fr-FR" sz="2000" dirty="0"/>
              <a:t>Dengue</a:t>
            </a:r>
          </a:p>
        </p:txBody>
      </p:sp>
      <p:pic>
        <p:nvPicPr>
          <p:cNvPr id="9" name="Image 8">
            <a:extLst>
              <a:ext uri="{FF2B5EF4-FFF2-40B4-BE49-F238E27FC236}">
                <a16:creationId xmlns:a16="http://schemas.microsoft.com/office/drawing/2014/main" id="{DA54EB35-3104-4DC6-AB81-5860DF9586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6425" y="1639168"/>
            <a:ext cx="4054475" cy="2789329"/>
          </a:xfrm>
          <a:prstGeom prst="rect">
            <a:avLst/>
          </a:prstGeom>
          <a:ln>
            <a:solidFill>
              <a:schemeClr val="tx1"/>
            </a:solidFill>
          </a:ln>
        </p:spPr>
      </p:pic>
      <p:sp>
        <p:nvSpPr>
          <p:cNvPr id="5" name="ZoneTexte 4">
            <a:extLst>
              <a:ext uri="{FF2B5EF4-FFF2-40B4-BE49-F238E27FC236}">
                <a16:creationId xmlns:a16="http://schemas.microsoft.com/office/drawing/2014/main" id="{DD7B8107-CF6A-42D5-A978-2A5203359144}"/>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
        <p:nvSpPr>
          <p:cNvPr id="6" name="ZoneTexte 5">
            <a:extLst>
              <a:ext uri="{FF2B5EF4-FFF2-40B4-BE49-F238E27FC236}">
                <a16:creationId xmlns:a16="http://schemas.microsoft.com/office/drawing/2014/main" id="{BF2AF138-0D72-465A-A678-25231FB13A1A}"/>
              </a:ext>
            </a:extLst>
          </p:cNvPr>
          <p:cNvSpPr txBox="1"/>
          <p:nvPr/>
        </p:nvSpPr>
        <p:spPr>
          <a:xfrm>
            <a:off x="7433" y="4893228"/>
            <a:ext cx="2834827" cy="246221"/>
          </a:xfrm>
          <a:prstGeom prst="rect">
            <a:avLst/>
          </a:prstGeom>
          <a:noFill/>
        </p:spPr>
        <p:txBody>
          <a:bodyPr wrap="square">
            <a:spAutoFit/>
          </a:bodyPr>
          <a:lstStyle/>
          <a:p>
            <a:r>
              <a:rPr lang="fr-FR" sz="1000" dirty="0">
                <a:latin typeface="AdvP6ECA"/>
              </a:rPr>
              <a:t>Santé publique France 2026</a:t>
            </a:r>
            <a:endParaRPr lang="fr-FR" sz="1600" dirty="0"/>
          </a:p>
        </p:txBody>
      </p:sp>
    </p:spTree>
    <p:extLst>
      <p:ext uri="{BB962C8B-B14F-4D97-AF65-F5344CB8AC3E}">
        <p14:creationId xmlns:p14="http://schemas.microsoft.com/office/powerpoint/2010/main" val="41608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solidFill>
                  <a:schemeClr val="bg2">
                    <a:lumMod val="40000"/>
                    <a:lumOff val="60000"/>
                  </a:schemeClr>
                </a:solidFill>
              </a:rPr>
              <a:t>Grippe zoonotique</a:t>
            </a:r>
          </a:p>
          <a:p>
            <a:r>
              <a:rPr lang="fr-FR" sz="2000" b="1" dirty="0">
                <a:solidFill>
                  <a:schemeClr val="bg2">
                    <a:lumMod val="40000"/>
                    <a:lumOff val="60000"/>
                  </a:schemeClr>
                </a:solidFill>
              </a:rPr>
              <a:t>Arbovirose</a:t>
            </a:r>
          </a:p>
          <a:p>
            <a:r>
              <a:rPr lang="fr-FR" sz="2000" b="1" dirty="0"/>
              <a:t>Rougeole</a:t>
            </a:r>
          </a:p>
          <a:p>
            <a:pPr lvl="1"/>
            <a:endParaRPr lang="fr-FR" sz="2000" b="1" dirty="0"/>
          </a:p>
        </p:txBody>
      </p:sp>
      <p:pic>
        <p:nvPicPr>
          <p:cNvPr id="9" name="Image 8">
            <a:extLst>
              <a:ext uri="{FF2B5EF4-FFF2-40B4-BE49-F238E27FC236}">
                <a16:creationId xmlns:a16="http://schemas.microsoft.com/office/drawing/2014/main" id="{28109456-8413-4485-B761-23ED329647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980" y="1208157"/>
            <a:ext cx="3012844" cy="2259633"/>
          </a:xfrm>
          <a:prstGeom prst="rect">
            <a:avLst/>
          </a:prstGeom>
        </p:spPr>
      </p:pic>
      <p:pic>
        <p:nvPicPr>
          <p:cNvPr id="13" name="Image 12">
            <a:extLst>
              <a:ext uri="{FF2B5EF4-FFF2-40B4-BE49-F238E27FC236}">
                <a16:creationId xmlns:a16="http://schemas.microsoft.com/office/drawing/2014/main" id="{892F44E1-72C7-4325-BB8F-B1542743E0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863084" y="1147404"/>
            <a:ext cx="2131533" cy="1598650"/>
          </a:xfrm>
          <a:prstGeom prst="rect">
            <a:avLst/>
          </a:prstGeom>
        </p:spPr>
      </p:pic>
      <p:pic>
        <p:nvPicPr>
          <p:cNvPr id="14" name="Image 13">
            <a:extLst>
              <a:ext uri="{FF2B5EF4-FFF2-40B4-BE49-F238E27FC236}">
                <a16:creationId xmlns:a16="http://schemas.microsoft.com/office/drawing/2014/main" id="{12BE565B-D236-4BB8-AE64-AA21B1887A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63084" y="2556388"/>
            <a:ext cx="2131533" cy="2533278"/>
          </a:xfrm>
          <a:prstGeom prst="rect">
            <a:avLst/>
          </a:prstGeom>
        </p:spPr>
      </p:pic>
      <p:sp>
        <p:nvSpPr>
          <p:cNvPr id="7" name="ZoneTexte 6">
            <a:extLst>
              <a:ext uri="{FF2B5EF4-FFF2-40B4-BE49-F238E27FC236}">
                <a16:creationId xmlns:a16="http://schemas.microsoft.com/office/drawing/2014/main" id="{7E6A4033-6515-43D1-B69F-A770C30A6902}"/>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
        <p:nvSpPr>
          <p:cNvPr id="8" name="ZoneTexte 7">
            <a:extLst>
              <a:ext uri="{FF2B5EF4-FFF2-40B4-BE49-F238E27FC236}">
                <a16:creationId xmlns:a16="http://schemas.microsoft.com/office/drawing/2014/main" id="{B87DBBC7-8DBC-4172-94B5-68E403E3C1F1}"/>
              </a:ext>
            </a:extLst>
          </p:cNvPr>
          <p:cNvSpPr txBox="1"/>
          <p:nvPr/>
        </p:nvSpPr>
        <p:spPr>
          <a:xfrm>
            <a:off x="7433" y="4893228"/>
            <a:ext cx="3642547" cy="246221"/>
          </a:xfrm>
          <a:prstGeom prst="rect">
            <a:avLst/>
          </a:prstGeom>
          <a:noFill/>
        </p:spPr>
        <p:txBody>
          <a:bodyPr wrap="square">
            <a:spAutoFit/>
          </a:bodyPr>
          <a:lstStyle/>
          <a:p>
            <a:r>
              <a:rPr lang="fr-FR" sz="1000" dirty="0">
                <a:latin typeface="AdvP6ECA"/>
              </a:rPr>
              <a:t>Photo présentées avec l’accord de la patiente. SMIT Strasbourg</a:t>
            </a:r>
            <a:endParaRPr lang="fr-FR" sz="1600" dirty="0"/>
          </a:p>
        </p:txBody>
      </p:sp>
      <p:sp>
        <p:nvSpPr>
          <p:cNvPr id="10" name="ZoneTexte 9">
            <a:extLst>
              <a:ext uri="{FF2B5EF4-FFF2-40B4-BE49-F238E27FC236}">
                <a16:creationId xmlns:a16="http://schemas.microsoft.com/office/drawing/2014/main" id="{0490A1E4-A238-46A2-8828-DE1673D1EC22}"/>
              </a:ext>
            </a:extLst>
          </p:cNvPr>
          <p:cNvSpPr txBox="1"/>
          <p:nvPr/>
        </p:nvSpPr>
        <p:spPr>
          <a:xfrm>
            <a:off x="3828329" y="3615386"/>
            <a:ext cx="2656145" cy="1130246"/>
          </a:xfrm>
          <a:prstGeom prst="rect">
            <a:avLst/>
          </a:prstGeom>
          <a:solidFill>
            <a:schemeClr val="accent4">
              <a:lumMod val="20000"/>
              <a:lumOff val="80000"/>
            </a:schemeClr>
          </a:solidFill>
          <a:ln>
            <a:solidFill>
              <a:schemeClr val="tx1"/>
            </a:solidFill>
          </a:ln>
        </p:spPr>
        <p:txBody>
          <a:bodyPr wrap="square">
            <a:spAutoFit/>
          </a:bodyPr>
          <a:lstStyle/>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27 ans</a:t>
            </a:r>
          </a:p>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40°C depuis 4 jours</a:t>
            </a:r>
          </a:p>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Conjonctivite + Rash</a:t>
            </a:r>
          </a:p>
        </p:txBody>
      </p:sp>
    </p:spTree>
    <p:extLst>
      <p:ext uri="{BB962C8B-B14F-4D97-AF65-F5344CB8AC3E}">
        <p14:creationId xmlns:p14="http://schemas.microsoft.com/office/powerpoint/2010/main" val="3116715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solidFill>
                  <a:schemeClr val="bg2">
                    <a:lumMod val="40000"/>
                    <a:lumOff val="60000"/>
                  </a:schemeClr>
                </a:solidFill>
              </a:rPr>
              <a:t>Grippe zoonotique</a:t>
            </a:r>
          </a:p>
          <a:p>
            <a:r>
              <a:rPr lang="fr-FR" sz="2000" b="1" dirty="0">
                <a:solidFill>
                  <a:schemeClr val="bg2">
                    <a:lumMod val="40000"/>
                    <a:lumOff val="60000"/>
                  </a:schemeClr>
                </a:solidFill>
              </a:rPr>
              <a:t>Arbovirose</a:t>
            </a:r>
          </a:p>
          <a:p>
            <a:r>
              <a:rPr lang="fr-FR" sz="2000" b="1" dirty="0">
                <a:solidFill>
                  <a:schemeClr val="bg2">
                    <a:lumMod val="40000"/>
                    <a:lumOff val="60000"/>
                  </a:schemeClr>
                </a:solidFill>
              </a:rPr>
              <a:t>Rougeole</a:t>
            </a:r>
          </a:p>
          <a:p>
            <a:r>
              <a:rPr lang="fr-FR" sz="2000" b="1" dirty="0" err="1"/>
              <a:t>Mpox</a:t>
            </a:r>
            <a:endParaRPr lang="fr-FR" sz="2000" b="1" dirty="0"/>
          </a:p>
        </p:txBody>
      </p:sp>
      <p:sp>
        <p:nvSpPr>
          <p:cNvPr id="4" name="ZoneTexte 3">
            <a:extLst>
              <a:ext uri="{FF2B5EF4-FFF2-40B4-BE49-F238E27FC236}">
                <a16:creationId xmlns:a16="http://schemas.microsoft.com/office/drawing/2014/main" id="{232F8FFF-A7D9-4C62-AEF4-44D2B23B0E36}"/>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
        <p:nvSpPr>
          <p:cNvPr id="11" name="ZoneTexte 10">
            <a:extLst>
              <a:ext uri="{FF2B5EF4-FFF2-40B4-BE49-F238E27FC236}">
                <a16:creationId xmlns:a16="http://schemas.microsoft.com/office/drawing/2014/main" id="{94B32EF6-00D4-4D07-A695-E803C44FCCC5}"/>
              </a:ext>
            </a:extLst>
          </p:cNvPr>
          <p:cNvSpPr txBox="1"/>
          <p:nvPr/>
        </p:nvSpPr>
        <p:spPr>
          <a:xfrm>
            <a:off x="7433" y="4893228"/>
            <a:ext cx="3642547" cy="246221"/>
          </a:xfrm>
          <a:prstGeom prst="rect">
            <a:avLst/>
          </a:prstGeom>
          <a:noFill/>
        </p:spPr>
        <p:txBody>
          <a:bodyPr wrap="square">
            <a:spAutoFit/>
          </a:bodyPr>
          <a:lstStyle/>
          <a:p>
            <a:r>
              <a:rPr lang="fr-FR" sz="1000" dirty="0">
                <a:latin typeface="AdvP6ECA"/>
              </a:rPr>
              <a:t>Photo présentées avec l’accord du patient. SMIT Strasbourg</a:t>
            </a:r>
            <a:endParaRPr lang="fr-FR" sz="1600" dirty="0"/>
          </a:p>
        </p:txBody>
      </p:sp>
      <p:pic>
        <p:nvPicPr>
          <p:cNvPr id="12" name="Image 11">
            <a:extLst>
              <a:ext uri="{FF2B5EF4-FFF2-40B4-BE49-F238E27FC236}">
                <a16:creationId xmlns:a16="http://schemas.microsoft.com/office/drawing/2014/main" id="{ADA66BD5-532B-4C29-9057-690F44EE76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7160" y="1318757"/>
            <a:ext cx="2553220" cy="1195871"/>
          </a:xfrm>
          <a:prstGeom prst="rect">
            <a:avLst/>
          </a:prstGeom>
        </p:spPr>
      </p:pic>
      <p:pic>
        <p:nvPicPr>
          <p:cNvPr id="13" name="Image 12">
            <a:extLst>
              <a:ext uri="{FF2B5EF4-FFF2-40B4-BE49-F238E27FC236}">
                <a16:creationId xmlns:a16="http://schemas.microsoft.com/office/drawing/2014/main" id="{C0F65533-8FD5-40EC-8A84-47EFABB24C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7160" y="2833136"/>
            <a:ext cx="2466758" cy="1310397"/>
          </a:xfrm>
          <a:prstGeom prst="rect">
            <a:avLst/>
          </a:prstGeom>
        </p:spPr>
      </p:pic>
      <p:pic>
        <p:nvPicPr>
          <p:cNvPr id="14" name="Image 13">
            <a:extLst>
              <a:ext uri="{FF2B5EF4-FFF2-40B4-BE49-F238E27FC236}">
                <a16:creationId xmlns:a16="http://schemas.microsoft.com/office/drawing/2014/main" id="{73D5371F-4120-4881-9585-35EB451C2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995473" y="958210"/>
            <a:ext cx="1631490" cy="2118362"/>
          </a:xfrm>
          <a:prstGeom prst="rect">
            <a:avLst/>
          </a:prstGeom>
        </p:spPr>
      </p:pic>
      <p:pic>
        <p:nvPicPr>
          <p:cNvPr id="15" name="Image 14">
            <a:extLst>
              <a:ext uri="{FF2B5EF4-FFF2-40B4-BE49-F238E27FC236}">
                <a16:creationId xmlns:a16="http://schemas.microsoft.com/office/drawing/2014/main" id="{5245879C-9284-4B3A-B649-31E9DC92A9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028869" y="2346955"/>
            <a:ext cx="1313041" cy="2370018"/>
          </a:xfrm>
          <a:prstGeom prst="rect">
            <a:avLst/>
          </a:prstGeom>
        </p:spPr>
      </p:pic>
      <p:sp>
        <p:nvSpPr>
          <p:cNvPr id="10" name="ZoneTexte 9">
            <a:extLst>
              <a:ext uri="{FF2B5EF4-FFF2-40B4-BE49-F238E27FC236}">
                <a16:creationId xmlns:a16="http://schemas.microsoft.com/office/drawing/2014/main" id="{F26F54EF-1B7F-4DE5-8957-4691C7F2C7D2}"/>
              </a:ext>
            </a:extLst>
          </p:cNvPr>
          <p:cNvSpPr txBox="1"/>
          <p:nvPr/>
        </p:nvSpPr>
        <p:spPr>
          <a:xfrm>
            <a:off x="1714104" y="3748090"/>
            <a:ext cx="2823931" cy="1130246"/>
          </a:xfrm>
          <a:prstGeom prst="rect">
            <a:avLst/>
          </a:prstGeom>
          <a:solidFill>
            <a:schemeClr val="accent4">
              <a:lumMod val="20000"/>
              <a:lumOff val="80000"/>
            </a:schemeClr>
          </a:solidFill>
          <a:ln>
            <a:solidFill>
              <a:schemeClr val="tx1"/>
            </a:solidFill>
          </a:ln>
        </p:spPr>
        <p:txBody>
          <a:bodyPr wrap="square">
            <a:spAutoFit/>
          </a:bodyPr>
          <a:lstStyle/>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36 ans, HSH</a:t>
            </a:r>
          </a:p>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39°C depuis  3 jours</a:t>
            </a:r>
          </a:p>
          <a:p>
            <a:pPr lvl="1" algn="ctr">
              <a:lnSpc>
                <a:spcPct val="115000"/>
              </a:lnSpc>
              <a:buClr>
                <a:schemeClr val="dk1"/>
              </a:buClr>
              <a:buSzPts val="1100"/>
              <a:defRPr/>
            </a:pPr>
            <a:r>
              <a:rPr lang="fr-FR" sz="2000" dirty="0">
                <a:solidFill>
                  <a:schemeClr val="tx1"/>
                </a:solidFill>
                <a:latin typeface="Praktika Medium Condensed" panose="00000606000000000000" pitchFamily="50" charset="0"/>
              </a:rPr>
              <a:t>Lésions vésiculeuses ombiliquées</a:t>
            </a:r>
          </a:p>
        </p:txBody>
      </p:sp>
    </p:spTree>
    <p:extLst>
      <p:ext uri="{BB962C8B-B14F-4D97-AF65-F5344CB8AC3E}">
        <p14:creationId xmlns:p14="http://schemas.microsoft.com/office/powerpoint/2010/main" val="147681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794885"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solidFill>
                  <a:schemeClr val="bg2">
                    <a:lumMod val="40000"/>
                    <a:lumOff val="60000"/>
                  </a:schemeClr>
                </a:solidFill>
              </a:rPr>
              <a:t>Grippe zoonotique</a:t>
            </a:r>
          </a:p>
          <a:p>
            <a:r>
              <a:rPr lang="fr-FR" sz="2000" b="1" dirty="0">
                <a:solidFill>
                  <a:schemeClr val="bg2">
                    <a:lumMod val="40000"/>
                    <a:lumOff val="60000"/>
                  </a:schemeClr>
                </a:solidFill>
              </a:rPr>
              <a:t>Arbovirose</a:t>
            </a:r>
          </a:p>
          <a:p>
            <a:r>
              <a:rPr lang="fr-FR" sz="2000" b="1" dirty="0">
                <a:solidFill>
                  <a:schemeClr val="bg2">
                    <a:lumMod val="40000"/>
                    <a:lumOff val="60000"/>
                  </a:schemeClr>
                </a:solidFill>
              </a:rPr>
              <a:t>Rougeole</a:t>
            </a:r>
          </a:p>
          <a:p>
            <a:r>
              <a:rPr lang="fr-FR" sz="2000" b="1" dirty="0" err="1">
                <a:solidFill>
                  <a:schemeClr val="bg2">
                    <a:lumMod val="40000"/>
                    <a:lumOff val="60000"/>
                  </a:schemeClr>
                </a:solidFill>
              </a:rPr>
              <a:t>Mpox</a:t>
            </a:r>
            <a:endParaRPr lang="fr-FR" sz="2000" b="1" dirty="0">
              <a:solidFill>
                <a:schemeClr val="bg2">
                  <a:lumMod val="40000"/>
                  <a:lumOff val="60000"/>
                </a:schemeClr>
              </a:solidFill>
            </a:endParaRPr>
          </a:p>
          <a:p>
            <a:r>
              <a:rPr lang="fr-FR" sz="2000" b="1" dirty="0"/>
              <a:t>BHRe, Candida </a:t>
            </a:r>
            <a:r>
              <a:rPr lang="fr-FR" sz="2000" b="1" dirty="0" err="1"/>
              <a:t>auris</a:t>
            </a:r>
            <a:endParaRPr lang="fr-FR" sz="2000" b="1" dirty="0"/>
          </a:p>
          <a:p>
            <a:pPr lvl="1"/>
            <a:r>
              <a:rPr lang="fr-FR" sz="2000" dirty="0"/>
              <a:t>Rapatriements sanitaires</a:t>
            </a:r>
          </a:p>
          <a:p>
            <a:pPr lvl="1"/>
            <a:r>
              <a:rPr lang="fr-FR" sz="2000" dirty="0"/>
              <a:t>Hospitalisations à l’étranger</a:t>
            </a:r>
          </a:p>
          <a:p>
            <a:endParaRPr lang="fr-FR" sz="2000" b="1" dirty="0"/>
          </a:p>
        </p:txBody>
      </p:sp>
      <p:sp>
        <p:nvSpPr>
          <p:cNvPr id="9" name="Google Shape;484;p43">
            <a:extLst>
              <a:ext uri="{FF2B5EF4-FFF2-40B4-BE49-F238E27FC236}">
                <a16:creationId xmlns:a16="http://schemas.microsoft.com/office/drawing/2014/main" id="{C437AAB6-DDC7-4A3D-AD2F-3418594EA01D}"/>
              </a:ext>
            </a:extLst>
          </p:cNvPr>
          <p:cNvSpPr txBox="1">
            <a:spLocks/>
          </p:cNvSpPr>
          <p:nvPr/>
        </p:nvSpPr>
        <p:spPr>
          <a:xfrm>
            <a:off x="3936826" y="1322456"/>
            <a:ext cx="4658534" cy="3340984"/>
          </a:xfrm>
          <a:prstGeom prst="rect">
            <a:avLst/>
          </a:prstGeom>
          <a:solidFill>
            <a:schemeClr val="accent4">
              <a:lumMod val="20000"/>
              <a:lumOff val="80000"/>
            </a:schemeClr>
          </a:solidFill>
          <a:ln>
            <a:solidFill>
              <a:schemeClr val="tx1"/>
            </a:solid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Arial"/>
              <a:buChar char="●"/>
              <a:defRPr sz="1400" b="0" i="0" u="none" strike="noStrike" cap="none">
                <a:solidFill>
                  <a:schemeClr val="tx1"/>
                </a:solidFill>
                <a:latin typeface="Praktika Medium Condensed" panose="00000606000000000000" pitchFamily="50" charset="0"/>
                <a:ea typeface="Praktika Medium Condensed" panose="00000606000000000000" pitchFamily="50" charset="0"/>
                <a:cs typeface="Arial"/>
                <a:sym typeface="Arial"/>
              </a:defRPr>
            </a:lvl1pPr>
            <a:lvl2pPr marL="914400" marR="0" lvl="1"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2pPr>
            <a:lvl3pPr marL="1371600" marR="0" lvl="2"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3pPr>
            <a:lvl4pPr marL="1828800" marR="0" lvl="3"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4pPr>
            <a:lvl5pPr marL="2286000" marR="0" lvl="4"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mn-lt"/>
                <a:ea typeface="Praktika Medium Condensed" panose="00000606000000000000" pitchFamily="50" charset="0"/>
                <a:cs typeface="Arial"/>
                <a:sym typeface="Arial"/>
              </a:defRPr>
            </a:lvl5pPr>
            <a:lvl6pPr marL="2743200" marR="0" lvl="5"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gn="ctr">
              <a:buClr>
                <a:schemeClr val="dk1"/>
              </a:buClr>
              <a:buSzPts val="1100"/>
              <a:buNone/>
            </a:pPr>
            <a:r>
              <a:rPr lang="fr-FR" sz="3600" b="1" dirty="0">
                <a:solidFill>
                  <a:srgbClr val="FF0000"/>
                </a:solidFill>
              </a:rPr>
              <a:t>Rapatriements sanitaires Hospitalisations à l’étranger</a:t>
            </a:r>
          </a:p>
          <a:p>
            <a:pPr marL="0" indent="0" algn="ctr">
              <a:buClr>
                <a:schemeClr val="dk1"/>
              </a:buClr>
              <a:buSzPts val="1100"/>
              <a:buNone/>
            </a:pPr>
            <a:r>
              <a:rPr lang="fr-FR" sz="3600" b="1" dirty="0">
                <a:solidFill>
                  <a:srgbClr val="FF0000"/>
                </a:solidFill>
              </a:rPr>
              <a:t>= </a:t>
            </a:r>
          </a:p>
          <a:p>
            <a:pPr marL="0" indent="0" algn="ctr">
              <a:buClr>
                <a:schemeClr val="dk1"/>
              </a:buClr>
              <a:buSzPts val="1100"/>
              <a:buNone/>
            </a:pPr>
            <a:r>
              <a:rPr lang="fr-FR" sz="3600" b="1" dirty="0">
                <a:solidFill>
                  <a:srgbClr val="FF0000"/>
                </a:solidFill>
              </a:rPr>
              <a:t>Isolement – PCC – Dépistage</a:t>
            </a:r>
          </a:p>
          <a:p>
            <a:pPr marL="0" indent="0" algn="ctr">
              <a:buClr>
                <a:schemeClr val="dk1"/>
              </a:buClr>
              <a:buSzPts val="1100"/>
              <a:buNone/>
            </a:pPr>
            <a:r>
              <a:rPr lang="fr-FR" sz="3600" dirty="0">
                <a:solidFill>
                  <a:srgbClr val="FF0000"/>
                </a:solidFill>
              </a:rPr>
              <a:t>Bon usage des ATB toujours!</a:t>
            </a:r>
          </a:p>
        </p:txBody>
      </p:sp>
      <p:sp>
        <p:nvSpPr>
          <p:cNvPr id="5" name="ZoneTexte 4">
            <a:extLst>
              <a:ext uri="{FF2B5EF4-FFF2-40B4-BE49-F238E27FC236}">
                <a16:creationId xmlns:a16="http://schemas.microsoft.com/office/drawing/2014/main" id="{58731885-C2A0-4101-9443-D4A1966476BD}"/>
              </a:ext>
            </a:extLst>
          </p:cNvPr>
          <p:cNvSpPr txBox="1"/>
          <p:nvPr/>
        </p:nvSpPr>
        <p:spPr>
          <a:xfrm>
            <a:off x="7433" y="4893228"/>
            <a:ext cx="3642547" cy="246221"/>
          </a:xfrm>
          <a:prstGeom prst="rect">
            <a:avLst/>
          </a:prstGeom>
          <a:noFill/>
        </p:spPr>
        <p:txBody>
          <a:bodyPr wrap="square">
            <a:spAutoFit/>
          </a:bodyPr>
          <a:lstStyle/>
          <a:p>
            <a:r>
              <a:rPr lang="fr-FR" sz="1000" dirty="0">
                <a:latin typeface="AdvP6ECA"/>
              </a:rPr>
              <a:t>HCSP 2010 </a:t>
            </a:r>
            <a:endParaRPr lang="fr-FR" sz="1600" dirty="0"/>
          </a:p>
        </p:txBody>
      </p:sp>
    </p:spTree>
    <p:extLst>
      <p:ext uri="{BB962C8B-B14F-4D97-AF65-F5344CB8AC3E}">
        <p14:creationId xmlns:p14="http://schemas.microsoft.com/office/powerpoint/2010/main" val="426286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9A83B-894F-478E-B3D7-D581060E54A0}"/>
              </a:ext>
            </a:extLst>
          </p:cNvPr>
          <p:cNvSpPr>
            <a:spLocks noGrp="1"/>
          </p:cNvSpPr>
          <p:nvPr>
            <p:ph type="title"/>
          </p:nvPr>
        </p:nvSpPr>
        <p:spPr/>
        <p:txBody>
          <a:bodyPr/>
          <a:lstStyle/>
          <a:p>
            <a:r>
              <a:rPr lang="fr-FR" dirty="0"/>
              <a:t>Agents pathogènes à risque épidémique</a:t>
            </a:r>
          </a:p>
        </p:txBody>
      </p:sp>
      <p:sp>
        <p:nvSpPr>
          <p:cNvPr id="3" name="Espace réservé du texte 2">
            <a:extLst>
              <a:ext uri="{FF2B5EF4-FFF2-40B4-BE49-F238E27FC236}">
                <a16:creationId xmlns:a16="http://schemas.microsoft.com/office/drawing/2014/main" id="{5EFB45B2-5E03-4BBD-BBF0-E16B7A3AEC48}"/>
              </a:ext>
            </a:extLst>
          </p:cNvPr>
          <p:cNvSpPr>
            <a:spLocks noGrp="1"/>
          </p:cNvSpPr>
          <p:nvPr>
            <p:ph type="body" idx="1"/>
          </p:nvPr>
        </p:nvSpPr>
        <p:spPr>
          <a:xfrm>
            <a:off x="66675" y="1322457"/>
            <a:ext cx="4302301" cy="3687693"/>
          </a:xfrm>
        </p:spPr>
        <p:txBody>
          <a:bodyPr/>
          <a:lstStyle/>
          <a:p>
            <a:r>
              <a:rPr lang="fr-FR" sz="2000" b="1" dirty="0">
                <a:solidFill>
                  <a:schemeClr val="bg2">
                    <a:lumMod val="40000"/>
                    <a:lumOff val="60000"/>
                  </a:schemeClr>
                </a:solidFill>
              </a:rPr>
              <a:t>Fièvres hémorragiques virales</a:t>
            </a:r>
          </a:p>
          <a:p>
            <a:r>
              <a:rPr lang="fr-FR" sz="2000" b="1" dirty="0">
                <a:solidFill>
                  <a:schemeClr val="bg2">
                    <a:lumMod val="40000"/>
                    <a:lumOff val="60000"/>
                  </a:schemeClr>
                </a:solidFill>
              </a:rPr>
              <a:t>MERS-</a:t>
            </a:r>
            <a:r>
              <a:rPr lang="fr-FR" sz="2000" b="1" dirty="0" err="1">
                <a:solidFill>
                  <a:schemeClr val="bg2">
                    <a:lumMod val="40000"/>
                    <a:lumOff val="60000"/>
                  </a:schemeClr>
                </a:solidFill>
              </a:rPr>
              <a:t>CoV</a:t>
            </a:r>
            <a:endParaRPr lang="fr-FR" sz="2000" b="1" dirty="0">
              <a:solidFill>
                <a:schemeClr val="bg2">
                  <a:lumMod val="40000"/>
                  <a:lumOff val="60000"/>
                </a:schemeClr>
              </a:solidFill>
            </a:endParaRPr>
          </a:p>
          <a:p>
            <a:r>
              <a:rPr lang="fr-FR" sz="2000" b="1" dirty="0">
                <a:solidFill>
                  <a:schemeClr val="bg2">
                    <a:lumMod val="40000"/>
                    <a:lumOff val="60000"/>
                  </a:schemeClr>
                </a:solidFill>
              </a:rPr>
              <a:t>Grippe zoonotique</a:t>
            </a:r>
          </a:p>
          <a:p>
            <a:r>
              <a:rPr lang="fr-FR" sz="2000" b="1" dirty="0">
                <a:solidFill>
                  <a:schemeClr val="bg2">
                    <a:lumMod val="40000"/>
                    <a:lumOff val="60000"/>
                  </a:schemeClr>
                </a:solidFill>
              </a:rPr>
              <a:t>Arbovirose</a:t>
            </a:r>
          </a:p>
          <a:p>
            <a:r>
              <a:rPr lang="fr-FR" sz="2000" b="1" dirty="0">
                <a:solidFill>
                  <a:schemeClr val="bg2">
                    <a:lumMod val="40000"/>
                    <a:lumOff val="60000"/>
                  </a:schemeClr>
                </a:solidFill>
              </a:rPr>
              <a:t>Rougeole</a:t>
            </a:r>
          </a:p>
          <a:p>
            <a:r>
              <a:rPr lang="fr-FR" sz="2000" b="1" dirty="0" err="1">
                <a:solidFill>
                  <a:schemeClr val="bg2">
                    <a:lumMod val="40000"/>
                    <a:lumOff val="60000"/>
                  </a:schemeClr>
                </a:solidFill>
              </a:rPr>
              <a:t>Mpox</a:t>
            </a:r>
            <a:endParaRPr lang="fr-FR" sz="2000" b="1" dirty="0">
              <a:solidFill>
                <a:schemeClr val="bg2">
                  <a:lumMod val="40000"/>
                  <a:lumOff val="60000"/>
                </a:schemeClr>
              </a:solidFill>
            </a:endParaRPr>
          </a:p>
          <a:p>
            <a:r>
              <a:rPr lang="fr-FR" sz="2000" b="1" dirty="0">
                <a:solidFill>
                  <a:schemeClr val="bg2">
                    <a:lumMod val="40000"/>
                    <a:lumOff val="60000"/>
                  </a:schemeClr>
                </a:solidFill>
              </a:rPr>
              <a:t>BHRe, </a:t>
            </a:r>
            <a:r>
              <a:rPr lang="fr-FR" sz="2000" b="1" i="1" dirty="0">
                <a:solidFill>
                  <a:schemeClr val="bg2">
                    <a:lumMod val="40000"/>
                    <a:lumOff val="60000"/>
                  </a:schemeClr>
                </a:solidFill>
              </a:rPr>
              <a:t>Candida </a:t>
            </a:r>
            <a:r>
              <a:rPr lang="fr-FR" sz="2000" b="1" i="1" dirty="0" err="1">
                <a:solidFill>
                  <a:schemeClr val="bg2">
                    <a:lumMod val="40000"/>
                    <a:lumOff val="60000"/>
                  </a:schemeClr>
                </a:solidFill>
              </a:rPr>
              <a:t>auris</a:t>
            </a:r>
            <a:endParaRPr lang="fr-FR" sz="2000" b="1" i="1" dirty="0">
              <a:solidFill>
                <a:schemeClr val="bg2">
                  <a:lumMod val="40000"/>
                  <a:lumOff val="60000"/>
                </a:schemeClr>
              </a:solidFill>
            </a:endParaRPr>
          </a:p>
          <a:p>
            <a:r>
              <a:rPr lang="fr-FR" sz="2000" b="1" dirty="0"/>
              <a:t>Virus TBE </a:t>
            </a:r>
            <a:r>
              <a:rPr lang="fr-FR" sz="2000" dirty="0"/>
              <a:t>(pas de risque « épidémique »)</a:t>
            </a:r>
          </a:p>
        </p:txBody>
      </p:sp>
      <p:graphicFrame>
        <p:nvGraphicFramePr>
          <p:cNvPr id="8" name="Graphique 7">
            <a:extLst>
              <a:ext uri="{FF2B5EF4-FFF2-40B4-BE49-F238E27FC236}">
                <a16:creationId xmlns:a16="http://schemas.microsoft.com/office/drawing/2014/main" id="{C008F173-E218-4EBD-8083-95316383510D}"/>
              </a:ext>
            </a:extLst>
          </p:cNvPr>
          <p:cNvGraphicFramePr>
            <a:graphicFrameLocks/>
          </p:cNvGraphicFramePr>
          <p:nvPr>
            <p:extLst>
              <p:ext uri="{D42A27DB-BD31-4B8C-83A1-F6EECF244321}">
                <p14:modId xmlns:p14="http://schemas.microsoft.com/office/powerpoint/2010/main" val="4261784838"/>
              </p:ext>
            </p:extLst>
          </p:nvPr>
        </p:nvGraphicFramePr>
        <p:xfrm>
          <a:off x="4693475" y="1242253"/>
          <a:ext cx="4023632" cy="192405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8A3B2384-D583-4729-9F7A-0224D54C2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0723" y="3259216"/>
            <a:ext cx="2369136" cy="1750934"/>
          </a:xfrm>
          <a:prstGeom prst="rect">
            <a:avLst/>
          </a:prstGeom>
          <a:ln>
            <a:solidFill>
              <a:schemeClr val="tx1"/>
            </a:solidFill>
          </a:ln>
        </p:spPr>
      </p:pic>
      <p:sp>
        <p:nvSpPr>
          <p:cNvPr id="6" name="ZoneTexte 5">
            <a:extLst>
              <a:ext uri="{FF2B5EF4-FFF2-40B4-BE49-F238E27FC236}">
                <a16:creationId xmlns:a16="http://schemas.microsoft.com/office/drawing/2014/main" id="{7A61863F-BEA7-4AEA-B6B5-2014C9FF9C56}"/>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Santé publique France – 2026</a:t>
            </a:r>
            <a:endParaRPr lang="fr-FR" sz="1600" dirty="0"/>
          </a:p>
        </p:txBody>
      </p:sp>
      <p:sp>
        <p:nvSpPr>
          <p:cNvPr id="7" name="ZoneTexte 6">
            <a:extLst>
              <a:ext uri="{FF2B5EF4-FFF2-40B4-BE49-F238E27FC236}">
                <a16:creationId xmlns:a16="http://schemas.microsoft.com/office/drawing/2014/main" id="{0E79F7AB-45BA-4FB3-9D73-11B44BD23140}"/>
              </a:ext>
            </a:extLst>
          </p:cNvPr>
          <p:cNvSpPr txBox="1"/>
          <p:nvPr/>
        </p:nvSpPr>
        <p:spPr>
          <a:xfrm rot="965169">
            <a:off x="7576544" y="312291"/>
            <a:ext cx="1381125" cy="646331"/>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pPr algn="ctr"/>
            <a:r>
              <a:rPr lang="fr-FR" sz="1200" b="1" dirty="0"/>
              <a:t>Maladie à signalement obligatoire</a:t>
            </a:r>
          </a:p>
        </p:txBody>
      </p:sp>
    </p:spTree>
    <p:extLst>
      <p:ext uri="{BB962C8B-B14F-4D97-AF65-F5344CB8AC3E}">
        <p14:creationId xmlns:p14="http://schemas.microsoft.com/office/powerpoint/2010/main" val="352687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372980" y="3146489"/>
            <a:ext cx="8057796" cy="792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FR" dirty="0"/>
              <a:t>En conclusion</a:t>
            </a:r>
            <a:endParaRPr dirty="0"/>
          </a:p>
        </p:txBody>
      </p:sp>
      <p:sp>
        <p:nvSpPr>
          <p:cNvPr id="407" name="Google Shape;407;p41"/>
          <p:cNvSpPr txBox="1">
            <a:spLocks noGrp="1"/>
          </p:cNvSpPr>
          <p:nvPr>
            <p:ph type="title" idx="2"/>
          </p:nvPr>
        </p:nvSpPr>
        <p:spPr>
          <a:xfrm>
            <a:off x="7130902" y="1482534"/>
            <a:ext cx="1299873" cy="915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2"/>
                </a:solidFill>
              </a:rPr>
              <a:t>03</a:t>
            </a:r>
            <a:endParaRPr dirty="0">
              <a:solidFill>
                <a:schemeClr val="bg2"/>
              </a:solidFill>
            </a:endParaRPr>
          </a:p>
        </p:txBody>
      </p:sp>
    </p:spTree>
    <p:extLst>
      <p:ext uri="{BB962C8B-B14F-4D97-AF65-F5344CB8AC3E}">
        <p14:creationId xmlns:p14="http://schemas.microsoft.com/office/powerpoint/2010/main" val="230236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txBox="1">
            <a:spLocks noGrp="1"/>
          </p:cNvSpPr>
          <p:nvPr>
            <p:ph type="title"/>
          </p:nvPr>
        </p:nvSpPr>
        <p:spPr>
          <a:xfrm>
            <a:off x="495300" y="2571750"/>
            <a:ext cx="7935475" cy="792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FR" dirty="0"/>
              <a:t>Maladies émergentes</a:t>
            </a:r>
            <a:endParaRPr dirty="0"/>
          </a:p>
        </p:txBody>
      </p:sp>
      <p:sp>
        <p:nvSpPr>
          <p:cNvPr id="407" name="Google Shape;407;p41"/>
          <p:cNvSpPr txBox="1">
            <a:spLocks noGrp="1"/>
          </p:cNvSpPr>
          <p:nvPr>
            <p:ph type="title" idx="2"/>
          </p:nvPr>
        </p:nvSpPr>
        <p:spPr>
          <a:xfrm>
            <a:off x="7276975" y="1482534"/>
            <a:ext cx="1153800" cy="915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2"/>
                </a:solidFill>
              </a:rPr>
              <a:t>01</a:t>
            </a:r>
            <a:endParaRPr dirty="0">
              <a:solidFill>
                <a:schemeClr val="bg2"/>
              </a:solidFill>
            </a:endParaRPr>
          </a:p>
        </p:txBody>
      </p:sp>
    </p:spTree>
    <p:extLst>
      <p:ext uri="{BB962C8B-B14F-4D97-AF65-F5344CB8AC3E}">
        <p14:creationId xmlns:p14="http://schemas.microsoft.com/office/powerpoint/2010/main" val="154318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720000" y="697684"/>
            <a:ext cx="7704000" cy="3966680"/>
          </a:xfrm>
          <a:prstGeom prst="rect">
            <a:avLst/>
          </a:prstGeom>
          <a:solidFill>
            <a:schemeClr val="accent4">
              <a:lumMod val="20000"/>
              <a:lumOff val="80000"/>
            </a:schemeClr>
          </a:solidFill>
          <a:ln>
            <a:solidFill>
              <a:schemeClr val="tx1"/>
            </a:solidFill>
          </a:ln>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0000"/>
                </a:solidFill>
              </a:rPr>
              <a:t>1 – Dépister</a:t>
            </a:r>
            <a:endParaRPr dirty="0"/>
          </a:p>
        </p:txBody>
      </p:sp>
      <p:sp>
        <p:nvSpPr>
          <p:cNvPr id="490" name="Google Shape;490;p44"/>
          <p:cNvSpPr txBox="1">
            <a:spLocks noGrp="1"/>
          </p:cNvSpPr>
          <p:nvPr>
            <p:ph type="subTitle" idx="4294967295"/>
          </p:nvPr>
        </p:nvSpPr>
        <p:spPr>
          <a:xfrm>
            <a:off x="5527309" y="2914740"/>
            <a:ext cx="2836862" cy="1125538"/>
          </a:xfrm>
          <a:prstGeom prst="rect">
            <a:avLst/>
          </a:prstGeom>
        </p:spPr>
        <p:txBody>
          <a:bodyPr spcFirstLastPara="1" wrap="square" lIns="91425" tIns="91425" rIns="91425" bIns="91425" anchor="t" anchorCtr="0">
            <a:noAutofit/>
          </a:bodyPr>
          <a:lstStyle/>
          <a:p>
            <a:pPr lvl="1" algn="ctr" eaLnBrk="1" hangingPunct="1"/>
            <a:r>
              <a:rPr lang="fr-FR" altLang="fr-FR" sz="2000" dirty="0"/>
              <a:t>Digestifs</a:t>
            </a:r>
          </a:p>
          <a:p>
            <a:pPr lvl="1" algn="ctr" eaLnBrk="1" hangingPunct="1"/>
            <a:r>
              <a:rPr lang="fr-FR" altLang="fr-FR" sz="2000" dirty="0"/>
              <a:t>Respiratoires</a:t>
            </a:r>
          </a:p>
          <a:p>
            <a:pPr lvl="1" algn="ctr" eaLnBrk="1" hangingPunct="1"/>
            <a:r>
              <a:rPr lang="fr-FR" altLang="fr-FR" sz="2000" dirty="0"/>
              <a:t>Neurologiques</a:t>
            </a:r>
          </a:p>
          <a:p>
            <a:pPr lvl="1" algn="ctr" eaLnBrk="1" hangingPunct="1"/>
            <a:r>
              <a:rPr lang="fr-FR" altLang="fr-FR" sz="2000" dirty="0"/>
              <a:t>Cutanés</a:t>
            </a:r>
          </a:p>
          <a:p>
            <a:pPr lvl="1" algn="ctr" eaLnBrk="1" hangingPunct="1"/>
            <a:r>
              <a:rPr lang="fr-FR" altLang="fr-FR" sz="2000" dirty="0"/>
              <a:t>Hémorragiques</a:t>
            </a:r>
          </a:p>
        </p:txBody>
      </p:sp>
      <p:sp>
        <p:nvSpPr>
          <p:cNvPr id="492" name="Google Shape;492;p44"/>
          <p:cNvSpPr txBox="1">
            <a:spLocks noGrp="1"/>
          </p:cNvSpPr>
          <p:nvPr>
            <p:ph type="subTitle" idx="4294967295"/>
          </p:nvPr>
        </p:nvSpPr>
        <p:spPr>
          <a:xfrm>
            <a:off x="5647542" y="1766359"/>
            <a:ext cx="1246749" cy="4873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dk1"/>
                </a:solidFill>
                <a:latin typeface="Praktika ExtraBold Italic" panose="00000900000000000000" pitchFamily="50" charset="0"/>
                <a:cs typeface="Lato"/>
                <a:sym typeface="Lato"/>
              </a:rPr>
              <a:t>FIEVRE</a:t>
            </a:r>
            <a:endParaRPr sz="2200" b="1" dirty="0">
              <a:solidFill>
                <a:schemeClr val="dk1"/>
              </a:solidFill>
              <a:latin typeface="Praktika ExtraBold Italic" panose="00000900000000000000" pitchFamily="50" charset="0"/>
              <a:cs typeface="Lato"/>
              <a:sym typeface="Lato"/>
            </a:endParaRPr>
          </a:p>
        </p:txBody>
      </p:sp>
      <p:sp>
        <p:nvSpPr>
          <p:cNvPr id="493" name="Google Shape;493;p44"/>
          <p:cNvSpPr txBox="1">
            <a:spLocks noGrp="1"/>
          </p:cNvSpPr>
          <p:nvPr>
            <p:ph type="subTitle" idx="4294967295"/>
          </p:nvPr>
        </p:nvSpPr>
        <p:spPr>
          <a:xfrm>
            <a:off x="5578758" y="2495551"/>
            <a:ext cx="2733964" cy="4873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dk1"/>
                </a:solidFill>
                <a:latin typeface="Praktika ExtraBold Italic" panose="00000900000000000000" pitchFamily="50" charset="0"/>
                <a:cs typeface="Lato"/>
                <a:sym typeface="Lato"/>
              </a:rPr>
              <a:t>SIGNES</a:t>
            </a:r>
            <a:r>
              <a:rPr lang="en" dirty="0"/>
              <a:t> </a:t>
            </a:r>
            <a:r>
              <a:rPr lang="en" sz="2200" b="1" dirty="0">
                <a:solidFill>
                  <a:schemeClr val="dk1"/>
                </a:solidFill>
                <a:latin typeface="Praktika ExtraBold Italic" panose="00000900000000000000" pitchFamily="50" charset="0"/>
                <a:cs typeface="Lato"/>
                <a:sym typeface="Lato"/>
              </a:rPr>
              <a:t>CLINIQUES</a:t>
            </a:r>
            <a:endParaRPr sz="2200" b="1" dirty="0">
              <a:solidFill>
                <a:schemeClr val="dk1"/>
              </a:solidFill>
              <a:latin typeface="Praktika ExtraBold Italic" panose="00000900000000000000" pitchFamily="50" charset="0"/>
              <a:cs typeface="Lato"/>
              <a:sym typeface="Lato"/>
            </a:endParaRPr>
          </a:p>
        </p:txBody>
      </p:sp>
      <p:pic>
        <p:nvPicPr>
          <p:cNvPr id="5" name="Image 4">
            <a:extLst>
              <a:ext uri="{FF2B5EF4-FFF2-40B4-BE49-F238E27FC236}">
                <a16:creationId xmlns:a16="http://schemas.microsoft.com/office/drawing/2014/main" id="{DB741E5F-DD52-445D-B364-A08DC6842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4526" y="2490748"/>
            <a:ext cx="492166" cy="492166"/>
          </a:xfrm>
          <a:prstGeom prst="rect">
            <a:avLst/>
          </a:prstGeom>
        </p:spPr>
      </p:pic>
      <p:pic>
        <p:nvPicPr>
          <p:cNvPr id="9" name="Image 8">
            <a:extLst>
              <a:ext uri="{FF2B5EF4-FFF2-40B4-BE49-F238E27FC236}">
                <a16:creationId xmlns:a16="http://schemas.microsoft.com/office/drawing/2014/main" id="{0A11FA68-24E3-4672-889B-75556D9E9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H="1" flipV="1">
            <a:off x="5142295" y="1838622"/>
            <a:ext cx="415100" cy="415100"/>
          </a:xfrm>
          <a:prstGeom prst="rect">
            <a:avLst/>
          </a:prstGeom>
        </p:spPr>
      </p:pic>
      <p:pic>
        <p:nvPicPr>
          <p:cNvPr id="19" name="Image 18">
            <a:extLst>
              <a:ext uri="{FF2B5EF4-FFF2-40B4-BE49-F238E27FC236}">
                <a16:creationId xmlns:a16="http://schemas.microsoft.com/office/drawing/2014/main" id="{B99200BB-30CD-4802-9C08-7A4A800E26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0037" y="2168450"/>
            <a:ext cx="451536" cy="441387"/>
          </a:xfrm>
          <a:prstGeom prst="rect">
            <a:avLst/>
          </a:prstGeom>
        </p:spPr>
      </p:pic>
      <p:sp>
        <p:nvSpPr>
          <p:cNvPr id="31" name="Google Shape;492;p44">
            <a:extLst>
              <a:ext uri="{FF2B5EF4-FFF2-40B4-BE49-F238E27FC236}">
                <a16:creationId xmlns:a16="http://schemas.microsoft.com/office/drawing/2014/main" id="{B25D39DD-FFF3-491A-BB70-A07FA71FE99B}"/>
              </a:ext>
            </a:extLst>
          </p:cNvPr>
          <p:cNvSpPr txBox="1">
            <a:spLocks/>
          </p:cNvSpPr>
          <p:nvPr/>
        </p:nvSpPr>
        <p:spPr>
          <a:xfrm>
            <a:off x="1181813" y="2083059"/>
            <a:ext cx="2902028" cy="776257"/>
          </a:xfrm>
          <a:prstGeom prst="rect">
            <a:avLst/>
          </a:prstGeom>
        </p:spPr>
        <p:txBody>
          <a:bodyPr spcFirstLastPara="1" vert="horz" wrap="square" lIns="91425" tIns="91425" rIns="91425" bIns="91425" rtlCol="0" anchor="b"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400"/>
              <a:buFont typeface="DM Sans"/>
              <a:buNone/>
              <a:defRPr sz="2200" b="1" i="0" u="none" strike="noStrike" cap="none">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marR="0" lvl="1"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2pPr>
            <a:lvl3pPr marR="0" lvl="2"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3pPr>
            <a:lvl4pPr marR="0" lvl="3"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4pPr>
            <a:lvl5pPr marR="0" lvl="4"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5pPr>
            <a:lvl6pPr marR="0" lvl="5"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6pPr>
            <a:lvl7pPr marR="0" lvl="6"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7pPr>
            <a:lvl8pPr marR="0" lvl="7"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8pPr>
            <a:lvl9pPr marR="0" lvl="8"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9pPr>
          </a:lstStyle>
          <a:p>
            <a:r>
              <a:rPr lang="fr-FR" dirty="0"/>
              <a:t>EXPOSITION</a:t>
            </a:r>
          </a:p>
          <a:p>
            <a:r>
              <a:rPr lang="fr-FR" dirty="0"/>
              <a:t>A RISQUE</a:t>
            </a:r>
          </a:p>
        </p:txBody>
      </p:sp>
      <p:sp>
        <p:nvSpPr>
          <p:cNvPr id="32" name="Google Shape;490;p44">
            <a:extLst>
              <a:ext uri="{FF2B5EF4-FFF2-40B4-BE49-F238E27FC236}">
                <a16:creationId xmlns:a16="http://schemas.microsoft.com/office/drawing/2014/main" id="{75769040-3354-4BE9-B8F9-33BE6311F7DB}"/>
              </a:ext>
            </a:extLst>
          </p:cNvPr>
          <p:cNvSpPr txBox="1">
            <a:spLocks/>
          </p:cNvSpPr>
          <p:nvPr/>
        </p:nvSpPr>
        <p:spPr>
          <a:xfrm>
            <a:off x="1181813" y="2813136"/>
            <a:ext cx="2902028" cy="1580709"/>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1400"/>
              <a:buFont typeface="Arial"/>
              <a:buNone/>
              <a:defRPr sz="1400" b="0" i="0" u="none" strike="noStrike" cap="none">
                <a:solidFill>
                  <a:schemeClr val="bg2"/>
                </a:solidFill>
                <a:latin typeface="Praktika Medium Condensed" panose="00000606000000000000" pitchFamily="50" charset="0"/>
                <a:ea typeface="Praktika Medium Condensed" panose="00000606000000000000" pitchFamily="50" charset="0"/>
                <a:cs typeface="Arial"/>
                <a:sym typeface="Arial"/>
              </a:defRPr>
            </a:lvl1pPr>
            <a:lvl2pPr marR="0" lvl="1" algn="ctr" rtl="0" eaLnBrk="1" hangingPunct="1">
              <a:lnSpc>
                <a:spcPct val="100000"/>
              </a:lnSpc>
              <a:spcBef>
                <a:spcPts val="0"/>
              </a:spcBef>
              <a:spcAft>
                <a:spcPts val="0"/>
              </a:spcAft>
              <a:buClr>
                <a:srgbClr val="000000"/>
              </a:buClr>
              <a:buSzPts val="1400"/>
              <a:buFont typeface="Arial"/>
              <a:buNone/>
              <a:defRPr sz="1400" b="0" i="0" u="none" strike="noStrike" cap="none">
                <a:solidFill>
                  <a:schemeClr val="tx1"/>
                </a:solidFill>
                <a:latin typeface="+mn-lt"/>
                <a:ea typeface="Praktika Medium Condensed" panose="00000606000000000000" pitchFamily="50" charset="0"/>
                <a:cs typeface="Arial"/>
                <a:sym typeface="Arial"/>
              </a:defRPr>
            </a:lvl2pPr>
            <a:lvl3pPr marR="0" lvl="2" algn="ctr" rtl="0" eaLnBrk="1" hangingPunct="1">
              <a:lnSpc>
                <a:spcPct val="100000"/>
              </a:lnSpc>
              <a:spcBef>
                <a:spcPts val="0"/>
              </a:spcBef>
              <a:spcAft>
                <a:spcPts val="0"/>
              </a:spcAft>
              <a:buClr>
                <a:srgbClr val="000000"/>
              </a:buClr>
              <a:buSzPts val="1400"/>
              <a:buFont typeface="Arial"/>
              <a:buNone/>
              <a:defRPr sz="1400" b="0" i="0" u="none" strike="noStrike" cap="none">
                <a:solidFill>
                  <a:schemeClr val="tx1"/>
                </a:solidFill>
                <a:latin typeface="+mn-lt"/>
                <a:ea typeface="Praktika Medium Condensed" panose="00000606000000000000" pitchFamily="50" charset="0"/>
                <a:cs typeface="Arial"/>
                <a:sym typeface="Arial"/>
              </a:defRPr>
            </a:lvl3pPr>
            <a:lvl4pPr marR="0" lvl="3" algn="ctr" rtl="0" eaLnBrk="1" hangingPunct="1">
              <a:lnSpc>
                <a:spcPct val="100000"/>
              </a:lnSpc>
              <a:spcBef>
                <a:spcPts val="0"/>
              </a:spcBef>
              <a:spcAft>
                <a:spcPts val="0"/>
              </a:spcAft>
              <a:buClr>
                <a:srgbClr val="000000"/>
              </a:buClr>
              <a:buSzPts val="1400"/>
              <a:buFont typeface="Arial"/>
              <a:buNone/>
              <a:defRPr sz="1400" b="0" i="0" u="none" strike="noStrike" cap="none">
                <a:solidFill>
                  <a:schemeClr val="tx1"/>
                </a:solidFill>
                <a:latin typeface="+mn-lt"/>
                <a:ea typeface="Praktika Medium Condensed" panose="00000606000000000000" pitchFamily="50" charset="0"/>
                <a:cs typeface="Arial"/>
                <a:sym typeface="Arial"/>
              </a:defRPr>
            </a:lvl4pPr>
            <a:lvl5pPr marR="0" lvl="4" algn="ctr" rtl="0" eaLnBrk="1" hangingPunct="1">
              <a:lnSpc>
                <a:spcPct val="100000"/>
              </a:lnSpc>
              <a:spcBef>
                <a:spcPts val="0"/>
              </a:spcBef>
              <a:spcAft>
                <a:spcPts val="0"/>
              </a:spcAft>
              <a:buClr>
                <a:srgbClr val="000000"/>
              </a:buClr>
              <a:buSzPts val="1400"/>
              <a:buFont typeface="Arial"/>
              <a:buNone/>
              <a:defRPr sz="1400" b="0" i="0" u="none" strike="noStrike" cap="none">
                <a:solidFill>
                  <a:schemeClr val="tx1"/>
                </a:solidFill>
                <a:latin typeface="+mn-lt"/>
                <a:ea typeface="Praktika Medium Condensed" panose="00000606000000000000" pitchFamily="50" charset="0"/>
                <a:cs typeface="Arial"/>
                <a:sym typeface="Arial"/>
              </a:defRPr>
            </a:lvl5pPr>
            <a:lvl6pPr marR="0" lvl="5" algn="ctr"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lvl="1"/>
            <a:r>
              <a:rPr lang="fr-FR" altLang="fr-FR" sz="2000" dirty="0"/>
              <a:t>Voyage</a:t>
            </a:r>
          </a:p>
          <a:p>
            <a:pPr lvl="1"/>
            <a:r>
              <a:rPr lang="fr-FR" altLang="fr-FR" sz="2000" dirty="0"/>
              <a:t>Animaux (sauvage, élevage)</a:t>
            </a:r>
          </a:p>
          <a:p>
            <a:pPr lvl="1"/>
            <a:r>
              <a:rPr lang="fr-FR" altLang="fr-FR" sz="2000" u="sng" dirty="0"/>
              <a:t>Hospitalisation</a:t>
            </a:r>
          </a:p>
          <a:p>
            <a:pPr lvl="1"/>
            <a:endParaRPr lang="fr-FR" altLang="fr-FR" sz="2000" dirty="0"/>
          </a:p>
        </p:txBody>
      </p:sp>
      <p:sp>
        <p:nvSpPr>
          <p:cNvPr id="2" name="Signe Plus 1">
            <a:extLst>
              <a:ext uri="{FF2B5EF4-FFF2-40B4-BE49-F238E27FC236}">
                <a16:creationId xmlns:a16="http://schemas.microsoft.com/office/drawing/2014/main" id="{7A351069-92E5-4777-B0DC-9F59F16206EF}"/>
              </a:ext>
            </a:extLst>
          </p:cNvPr>
          <p:cNvSpPr/>
          <p:nvPr/>
        </p:nvSpPr>
        <p:spPr>
          <a:xfrm>
            <a:off x="4092065" y="2107995"/>
            <a:ext cx="544945" cy="59419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720000" y="697684"/>
            <a:ext cx="7704000" cy="3965756"/>
          </a:xfrm>
          <a:prstGeom prst="rect">
            <a:avLst/>
          </a:prstGeom>
          <a:solidFill>
            <a:schemeClr val="accent4">
              <a:lumMod val="20000"/>
              <a:lumOff val="80000"/>
            </a:schemeClr>
          </a:solidFill>
          <a:ln>
            <a:solidFill>
              <a:schemeClr val="tx1"/>
            </a:solidFill>
          </a:ln>
        </p:spPr>
        <p:txBody>
          <a:bodyPr spcFirstLastPara="1" wrap="square" lIns="91425" tIns="91425" rIns="91425" bIns="91425" anchor="t" anchorCtr="0">
            <a:noAutofit/>
          </a:bodyPr>
          <a:lstStyle/>
          <a:p>
            <a:pPr lvl="0"/>
            <a:r>
              <a:rPr lang="en" dirty="0">
                <a:solidFill>
                  <a:srgbClr val="FF0000"/>
                </a:solidFill>
              </a:rPr>
              <a:t>1 – Dépister</a:t>
            </a:r>
            <a:br>
              <a:rPr lang="en" u="sng" dirty="0">
                <a:solidFill>
                  <a:srgbClr val="FF0000"/>
                </a:solidFill>
              </a:rPr>
            </a:br>
            <a:br>
              <a:rPr lang="en" dirty="0">
                <a:solidFill>
                  <a:srgbClr val="FF0000"/>
                </a:solidFill>
              </a:rPr>
            </a:br>
            <a:r>
              <a:rPr lang="en" dirty="0">
                <a:solidFill>
                  <a:srgbClr val="FF0000"/>
                </a:solidFill>
              </a:rPr>
              <a:t>2. Se protéger </a:t>
            </a:r>
            <a:br>
              <a:rPr lang="en" dirty="0">
                <a:solidFill>
                  <a:srgbClr val="FF0000"/>
                </a:solidFill>
              </a:rPr>
            </a:br>
            <a:br>
              <a:rPr lang="en" dirty="0">
                <a:solidFill>
                  <a:srgbClr val="FF0000"/>
                </a:solidFill>
              </a:rPr>
            </a:br>
            <a:endParaRPr dirty="0"/>
          </a:p>
        </p:txBody>
      </p:sp>
      <p:pic>
        <p:nvPicPr>
          <p:cNvPr id="12" name="Image 11">
            <a:extLst>
              <a:ext uri="{FF2B5EF4-FFF2-40B4-BE49-F238E27FC236}">
                <a16:creationId xmlns:a16="http://schemas.microsoft.com/office/drawing/2014/main" id="{24AC204A-EEB0-4846-9F39-43B703D109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8671" y="906850"/>
            <a:ext cx="3958149" cy="1081969"/>
          </a:xfrm>
          <a:prstGeom prst="rect">
            <a:avLst/>
          </a:prstGeom>
        </p:spPr>
      </p:pic>
    </p:spTree>
    <p:extLst>
      <p:ext uri="{BB962C8B-B14F-4D97-AF65-F5344CB8AC3E}">
        <p14:creationId xmlns:p14="http://schemas.microsoft.com/office/powerpoint/2010/main" val="317620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720000" y="697684"/>
            <a:ext cx="7704000" cy="3965756"/>
          </a:xfrm>
          <a:prstGeom prst="rect">
            <a:avLst/>
          </a:prstGeom>
          <a:solidFill>
            <a:schemeClr val="accent4">
              <a:lumMod val="20000"/>
              <a:lumOff val="80000"/>
            </a:schemeClr>
          </a:solidFill>
          <a:ln>
            <a:solidFill>
              <a:schemeClr val="tx1"/>
            </a:solidFill>
          </a:ln>
        </p:spPr>
        <p:txBody>
          <a:bodyPr spcFirstLastPara="1" wrap="square" lIns="91425" tIns="91425" rIns="91425" bIns="91425" anchor="t" anchorCtr="0">
            <a:noAutofit/>
          </a:bodyPr>
          <a:lstStyle/>
          <a:p>
            <a:pPr lvl="0"/>
            <a:r>
              <a:rPr lang="en" dirty="0">
                <a:solidFill>
                  <a:srgbClr val="FF0000"/>
                </a:solidFill>
              </a:rPr>
              <a:t>1 – Dépister</a:t>
            </a:r>
            <a:br>
              <a:rPr lang="en" u="sng" dirty="0">
                <a:solidFill>
                  <a:srgbClr val="FF0000"/>
                </a:solidFill>
              </a:rPr>
            </a:br>
            <a:br>
              <a:rPr lang="en" dirty="0">
                <a:solidFill>
                  <a:srgbClr val="FF0000"/>
                </a:solidFill>
              </a:rPr>
            </a:br>
            <a:r>
              <a:rPr lang="en" dirty="0">
                <a:solidFill>
                  <a:srgbClr val="FF0000"/>
                </a:solidFill>
              </a:rPr>
              <a:t>2. Se protéger </a:t>
            </a:r>
            <a:br>
              <a:rPr lang="en" dirty="0">
                <a:solidFill>
                  <a:srgbClr val="FF0000"/>
                </a:solidFill>
              </a:rPr>
            </a:br>
            <a:br>
              <a:rPr lang="en" dirty="0">
                <a:solidFill>
                  <a:srgbClr val="FF0000"/>
                </a:solidFill>
              </a:rPr>
            </a:br>
            <a:r>
              <a:rPr lang="en" dirty="0">
                <a:solidFill>
                  <a:srgbClr val="FF0000"/>
                </a:solidFill>
              </a:rPr>
              <a:t>3. Prendre en charge</a:t>
            </a:r>
            <a:br>
              <a:rPr lang="en" dirty="0">
                <a:solidFill>
                  <a:srgbClr val="FF0000"/>
                </a:solidFill>
              </a:rPr>
            </a:br>
            <a:br>
              <a:rPr lang="en" dirty="0">
                <a:solidFill>
                  <a:srgbClr val="FF0000"/>
                </a:solidFill>
              </a:rPr>
            </a:br>
            <a:r>
              <a:rPr lang="en" dirty="0">
                <a:solidFill>
                  <a:srgbClr val="FF0000"/>
                </a:solidFill>
              </a:rPr>
              <a:t>4. Alerter et Orienter </a:t>
            </a:r>
            <a:br>
              <a:rPr lang="en" dirty="0"/>
            </a:br>
            <a:r>
              <a:rPr lang="en" dirty="0"/>
              <a:t>		Centre 15</a:t>
            </a:r>
            <a:br>
              <a:rPr lang="en" dirty="0"/>
            </a:br>
            <a:r>
              <a:rPr lang="en" dirty="0"/>
              <a:t>		</a:t>
            </a:r>
            <a:r>
              <a:rPr lang="fr-FR" dirty="0"/>
              <a:t>SMIT Nancy (06 40 39 93 23)</a:t>
            </a:r>
            <a:br>
              <a:rPr lang="fr-FR" dirty="0"/>
            </a:br>
            <a:r>
              <a:rPr lang="fr-FR" dirty="0"/>
              <a:t>		SMIT Strasbourg (03 69 55 10 58)</a:t>
            </a:r>
            <a:br>
              <a:rPr lang="fr-FR" dirty="0"/>
            </a:br>
            <a:br>
              <a:rPr lang="en" dirty="0"/>
            </a:br>
            <a:endParaRPr dirty="0"/>
          </a:p>
        </p:txBody>
      </p:sp>
      <p:pic>
        <p:nvPicPr>
          <p:cNvPr id="12" name="Image 11">
            <a:extLst>
              <a:ext uri="{FF2B5EF4-FFF2-40B4-BE49-F238E27FC236}">
                <a16:creationId xmlns:a16="http://schemas.microsoft.com/office/drawing/2014/main" id="{24AC204A-EEB0-4846-9F39-43B703D109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8671" y="906850"/>
            <a:ext cx="3958149" cy="1081969"/>
          </a:xfrm>
          <a:prstGeom prst="rect">
            <a:avLst/>
          </a:prstGeom>
        </p:spPr>
      </p:pic>
      <p:pic>
        <p:nvPicPr>
          <p:cNvPr id="4" name="Image 3">
            <a:extLst>
              <a:ext uri="{FF2B5EF4-FFF2-40B4-BE49-F238E27FC236}">
                <a16:creationId xmlns:a16="http://schemas.microsoft.com/office/drawing/2014/main" id="{22294007-7098-4A95-B6C3-E1565FF947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9645" y="3403985"/>
            <a:ext cx="963015" cy="988491"/>
          </a:xfrm>
          <a:prstGeom prst="rect">
            <a:avLst/>
          </a:prstGeom>
        </p:spPr>
      </p:pic>
    </p:spTree>
    <p:extLst>
      <p:ext uri="{BB962C8B-B14F-4D97-AF65-F5344CB8AC3E}">
        <p14:creationId xmlns:p14="http://schemas.microsoft.com/office/powerpoint/2010/main" val="3403279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4"/>
          <p:cNvSpPr txBox="1">
            <a:spLocks noGrp="1"/>
          </p:cNvSpPr>
          <p:nvPr>
            <p:ph type="title"/>
          </p:nvPr>
        </p:nvSpPr>
        <p:spPr>
          <a:xfrm>
            <a:off x="720000" y="697684"/>
            <a:ext cx="7704000" cy="3966680"/>
          </a:xfrm>
          <a:prstGeom prst="rect">
            <a:avLst/>
          </a:prstGeom>
          <a:solidFill>
            <a:schemeClr val="accent4">
              <a:lumMod val="20000"/>
              <a:lumOff val="80000"/>
            </a:schemeClr>
          </a:solidFill>
          <a:ln>
            <a:solidFill>
              <a:schemeClr val="tx1"/>
            </a:solidFill>
          </a:ln>
        </p:spPr>
        <p:txBody>
          <a:bodyPr spcFirstLastPara="1" wrap="square" lIns="91425" tIns="91425" rIns="91425" bIns="91425" anchor="t" anchorCtr="0">
            <a:noAutofit/>
          </a:bodyPr>
          <a:lstStyle/>
          <a:p>
            <a:pPr lvl="0" algn="ctr"/>
            <a:br>
              <a:rPr lang="fr-FR" dirty="0"/>
            </a:br>
            <a:br>
              <a:rPr lang="fr-FR" dirty="0"/>
            </a:br>
            <a:r>
              <a:rPr lang="fr-FR" dirty="0"/>
              <a:t>INFORMATIONS</a:t>
            </a:r>
            <a:br>
              <a:rPr lang="fr-FR" dirty="0"/>
            </a:br>
            <a:r>
              <a:rPr lang="fr-FR" dirty="0"/>
              <a:t>https://www.coreb.infectiologie.com/</a:t>
            </a:r>
            <a:br>
              <a:rPr lang="fr-FR" dirty="0"/>
            </a:br>
            <a:br>
              <a:rPr lang="fr-FR" dirty="0"/>
            </a:br>
            <a:br>
              <a:rPr lang="fr-FR" dirty="0"/>
            </a:br>
            <a:r>
              <a:rPr lang="fr-FR" dirty="0"/>
              <a:t>CONTACTS </a:t>
            </a:r>
            <a:br>
              <a:rPr lang="fr-FR" dirty="0"/>
            </a:br>
            <a:r>
              <a:rPr lang="fr-FR" dirty="0">
                <a:hlinkClick r:id="rId3"/>
              </a:rPr>
              <a:t>nicolas.lefebvre@chru-strasbourg.fr</a:t>
            </a:r>
            <a:br>
              <a:rPr lang="fr-FR" dirty="0"/>
            </a:br>
            <a:r>
              <a:rPr lang="da-DK" dirty="0">
                <a:hlinkClick r:id="rId4"/>
              </a:rPr>
              <a:t>f.goehringer@chru-nancy.fr</a:t>
            </a:r>
            <a:br>
              <a:rPr lang="da-DK" dirty="0"/>
            </a:br>
            <a:endParaRPr dirty="0"/>
          </a:p>
        </p:txBody>
      </p:sp>
    </p:spTree>
    <p:extLst>
      <p:ext uri="{BB962C8B-B14F-4D97-AF65-F5344CB8AC3E}">
        <p14:creationId xmlns:p14="http://schemas.microsoft.com/office/powerpoint/2010/main" val="187150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BB7A45-87BA-4332-AA5C-287CB05AA7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293" y="1628057"/>
            <a:ext cx="5735413" cy="2476482"/>
          </a:xfrm>
          <a:prstGeom prst="rect">
            <a:avLst/>
          </a:prstGeom>
          <a:ln>
            <a:solidFill>
              <a:schemeClr val="tx1"/>
            </a:solidFill>
          </a:ln>
        </p:spPr>
      </p:pic>
      <p:sp>
        <p:nvSpPr>
          <p:cNvPr id="6" name="ZoneTexte 5">
            <a:extLst>
              <a:ext uri="{FF2B5EF4-FFF2-40B4-BE49-F238E27FC236}">
                <a16:creationId xmlns:a16="http://schemas.microsoft.com/office/drawing/2014/main" id="{25B7FEC6-051E-4B6D-A5CB-1747787FFA9B}"/>
              </a:ext>
            </a:extLst>
          </p:cNvPr>
          <p:cNvSpPr txBox="1"/>
          <p:nvPr/>
        </p:nvSpPr>
        <p:spPr>
          <a:xfrm>
            <a:off x="0" y="4897279"/>
            <a:ext cx="7704000" cy="246221"/>
          </a:xfrm>
          <a:prstGeom prst="rect">
            <a:avLst/>
          </a:prstGeom>
          <a:noFill/>
        </p:spPr>
        <p:txBody>
          <a:bodyPr wrap="square">
            <a:spAutoFit/>
          </a:bodyPr>
          <a:lstStyle/>
          <a:p>
            <a:r>
              <a:rPr lang="en-US" sz="1000" dirty="0">
                <a:latin typeface="AdvP6ECA"/>
              </a:rPr>
              <a:t>Mordecai 2017. PLOS Neglected Tropical Diseases, 11(4), e0005568.</a:t>
            </a:r>
            <a:endParaRPr lang="fr-FR" sz="1000" dirty="0">
              <a:latin typeface="AdvP6ECA"/>
            </a:endParaRPr>
          </a:p>
        </p:txBody>
      </p:sp>
      <p:sp>
        <p:nvSpPr>
          <p:cNvPr id="5" name="ZoneTexte 4">
            <a:extLst>
              <a:ext uri="{FF2B5EF4-FFF2-40B4-BE49-F238E27FC236}">
                <a16:creationId xmlns:a16="http://schemas.microsoft.com/office/drawing/2014/main" id="{E34EDAD4-EB27-46C8-BD6E-369F6EA1AAC1}"/>
              </a:ext>
            </a:extLst>
          </p:cNvPr>
          <p:cNvSpPr txBox="1"/>
          <p:nvPr/>
        </p:nvSpPr>
        <p:spPr>
          <a:xfrm>
            <a:off x="1594166" y="1170585"/>
            <a:ext cx="5955665" cy="422360"/>
          </a:xfrm>
          <a:prstGeom prst="rect">
            <a:avLst/>
          </a:prstGeom>
          <a:noFill/>
          <a:ln>
            <a:noFill/>
          </a:ln>
        </p:spPr>
        <p:txBody>
          <a:bodyPr wrap="square">
            <a:spAutoFit/>
          </a:bodyPr>
          <a:lstStyle/>
          <a:p>
            <a:pPr algn="ctr">
              <a:lnSpc>
                <a:spcPct val="115000"/>
              </a:lnSpc>
              <a:buClr>
                <a:schemeClr val="dk1"/>
              </a:buClr>
              <a:buSzPts val="1100"/>
              <a:defRPr/>
            </a:pPr>
            <a:r>
              <a:rPr lang="fr-FR" sz="2000" b="1" dirty="0">
                <a:solidFill>
                  <a:schemeClr val="tx1"/>
                </a:solidFill>
                <a:latin typeface="Praktika Medium Condensed" panose="00000606000000000000" pitchFamily="50" charset="0"/>
              </a:rPr>
              <a:t>Courbes de performances thermiques d’Aedes </a:t>
            </a:r>
            <a:r>
              <a:rPr lang="fr-FR" sz="2000" b="1" dirty="0" err="1">
                <a:solidFill>
                  <a:schemeClr val="tx1"/>
                </a:solidFill>
                <a:latin typeface="Praktika Medium Condensed" panose="00000606000000000000" pitchFamily="50" charset="0"/>
              </a:rPr>
              <a:t>spp</a:t>
            </a:r>
            <a:r>
              <a:rPr lang="fr-FR" sz="2000" b="1" dirty="0">
                <a:solidFill>
                  <a:schemeClr val="tx1"/>
                </a:solidFill>
                <a:latin typeface="Praktika Medium Condensed" panose="00000606000000000000" pitchFamily="50" charset="0"/>
              </a:rPr>
              <a:t>.</a:t>
            </a:r>
            <a:endParaRPr lang="fr-FR" sz="2000" b="1" i="1" dirty="0">
              <a:solidFill>
                <a:schemeClr val="tx1"/>
              </a:solidFill>
              <a:latin typeface="Praktika Medium Condensed" panose="00000606000000000000" pitchFamily="50" charset="0"/>
            </a:endParaRPr>
          </a:p>
        </p:txBody>
      </p:sp>
    </p:spTree>
    <p:extLst>
      <p:ext uri="{BB962C8B-B14F-4D97-AF65-F5344CB8AC3E}">
        <p14:creationId xmlns:p14="http://schemas.microsoft.com/office/powerpoint/2010/main" val="322063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a:extLst>
              <a:ext uri="{FF2B5EF4-FFF2-40B4-BE49-F238E27FC236}">
                <a16:creationId xmlns:a16="http://schemas.microsoft.com/office/drawing/2014/main" id="{A7D8B38D-C38E-4C44-884D-2BBA2FCB6DB5}"/>
              </a:ext>
            </a:extLst>
          </p:cNvPr>
          <p:cNvCxnSpPr>
            <a:cxnSpLocks/>
          </p:cNvCxnSpPr>
          <p:nvPr/>
        </p:nvCxnSpPr>
        <p:spPr>
          <a:xfrm>
            <a:off x="331847" y="3036923"/>
            <a:ext cx="8643341" cy="0"/>
          </a:xfrm>
          <a:prstGeom prst="straightConnector1">
            <a:avLst/>
          </a:prstGeom>
          <a:ln w="152400" cmpd="sng">
            <a:gradFill flip="none" rotWithShape="1">
              <a:gsLst>
                <a:gs pos="0">
                  <a:schemeClr val="accent1">
                    <a:lumMod val="25000"/>
                  </a:schemeClr>
                </a:gs>
                <a:gs pos="100000">
                  <a:schemeClr val="accent1">
                    <a:lumMod val="97000"/>
                    <a:lumOff val="3000"/>
                  </a:schemeClr>
                </a:gs>
                <a:gs pos="100000">
                  <a:schemeClr val="accent1">
                    <a:lumMod val="60000"/>
                    <a:lumOff val="40000"/>
                  </a:schemeClr>
                </a:gs>
              </a:gsLst>
              <a:lin ang="7200000" scaled="0"/>
              <a:tileRect/>
            </a:gradFill>
            <a:tailEnd type="triangle"/>
          </a:ln>
        </p:spPr>
        <p:style>
          <a:lnRef idx="1">
            <a:schemeClr val="accent1"/>
          </a:lnRef>
          <a:fillRef idx="0">
            <a:schemeClr val="accent1"/>
          </a:fillRef>
          <a:effectRef idx="0">
            <a:schemeClr val="accent1"/>
          </a:effectRef>
          <a:fontRef idx="minor">
            <a:schemeClr val="tx1"/>
          </a:fontRef>
        </p:style>
      </p:cxnSp>
      <p:sp>
        <p:nvSpPr>
          <p:cNvPr id="11" name="Rectangle 7">
            <a:extLst>
              <a:ext uri="{FF2B5EF4-FFF2-40B4-BE49-F238E27FC236}">
                <a16:creationId xmlns:a16="http://schemas.microsoft.com/office/drawing/2014/main" id="{315CBD13-163A-44DB-BEA9-B6BE21938118}"/>
              </a:ext>
            </a:extLst>
          </p:cNvPr>
          <p:cNvSpPr/>
          <p:nvPr/>
        </p:nvSpPr>
        <p:spPr>
          <a:xfrm>
            <a:off x="188596" y="1475130"/>
            <a:ext cx="1239996" cy="619702"/>
          </a:xfrm>
          <a:prstGeom prst="wedgeRectCallout">
            <a:avLst>
              <a:gd name="adj1" fmla="val 21542"/>
              <a:gd name="adj2" fmla="val 17637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West Nile Virus</a:t>
            </a:r>
          </a:p>
          <a:p>
            <a:pPr algn="ctr" eaLnBrk="1" fontAlgn="auto" hangingPunct="1">
              <a:spcBef>
                <a:spcPts val="0"/>
              </a:spcBef>
              <a:spcAft>
                <a:spcPts val="0"/>
              </a:spcAft>
              <a:defRPr/>
            </a:pPr>
            <a:r>
              <a:rPr lang="fr-FR" sz="1600" dirty="0">
                <a:solidFill>
                  <a:schemeClr val="tx1"/>
                </a:solidFill>
              </a:rPr>
              <a:t>(1999)</a:t>
            </a:r>
          </a:p>
        </p:txBody>
      </p:sp>
      <p:sp>
        <p:nvSpPr>
          <p:cNvPr id="12" name="Rectangle 8">
            <a:extLst>
              <a:ext uri="{FF2B5EF4-FFF2-40B4-BE49-F238E27FC236}">
                <a16:creationId xmlns:a16="http://schemas.microsoft.com/office/drawing/2014/main" id="{8CA1A7C5-91BE-43F6-9A9B-D58A0F54CAAB}"/>
              </a:ext>
            </a:extLst>
          </p:cNvPr>
          <p:cNvSpPr/>
          <p:nvPr/>
        </p:nvSpPr>
        <p:spPr>
          <a:xfrm>
            <a:off x="2216120" y="3827938"/>
            <a:ext cx="917734" cy="578619"/>
          </a:xfrm>
          <a:prstGeom prst="wedgeRectCallout">
            <a:avLst>
              <a:gd name="adj1" fmla="val -25015"/>
              <a:gd name="adj2" fmla="val -16263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SRAS</a:t>
            </a:r>
          </a:p>
          <a:p>
            <a:pPr algn="ctr" eaLnBrk="1" fontAlgn="auto" hangingPunct="1">
              <a:spcBef>
                <a:spcPts val="0"/>
              </a:spcBef>
              <a:spcAft>
                <a:spcPts val="0"/>
              </a:spcAft>
              <a:defRPr/>
            </a:pPr>
            <a:r>
              <a:rPr lang="fr-FR" sz="1600" dirty="0">
                <a:solidFill>
                  <a:schemeClr val="tx1"/>
                </a:solidFill>
              </a:rPr>
              <a:t>(2003)</a:t>
            </a:r>
          </a:p>
        </p:txBody>
      </p:sp>
      <p:sp>
        <p:nvSpPr>
          <p:cNvPr id="13" name="Rectangle 9">
            <a:extLst>
              <a:ext uri="{FF2B5EF4-FFF2-40B4-BE49-F238E27FC236}">
                <a16:creationId xmlns:a16="http://schemas.microsoft.com/office/drawing/2014/main" id="{CDD8E696-ECEB-4E4A-A6CD-E86B24E06375}"/>
              </a:ext>
            </a:extLst>
          </p:cNvPr>
          <p:cNvSpPr/>
          <p:nvPr/>
        </p:nvSpPr>
        <p:spPr>
          <a:xfrm>
            <a:off x="5095916" y="3828075"/>
            <a:ext cx="917734" cy="578482"/>
          </a:xfrm>
          <a:prstGeom prst="wedgeRectCallout">
            <a:avLst>
              <a:gd name="adj1" fmla="val 14178"/>
              <a:gd name="adj2" fmla="val -16121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Zika</a:t>
            </a:r>
          </a:p>
          <a:p>
            <a:pPr algn="ctr" eaLnBrk="1" fontAlgn="auto" hangingPunct="1">
              <a:spcBef>
                <a:spcPts val="0"/>
              </a:spcBef>
              <a:spcAft>
                <a:spcPts val="0"/>
              </a:spcAft>
              <a:defRPr/>
            </a:pPr>
            <a:r>
              <a:rPr lang="fr-FR" sz="1600" dirty="0">
                <a:solidFill>
                  <a:schemeClr val="tx1"/>
                </a:solidFill>
              </a:rPr>
              <a:t>(2015)</a:t>
            </a:r>
          </a:p>
        </p:txBody>
      </p:sp>
      <p:sp>
        <p:nvSpPr>
          <p:cNvPr id="14" name="Rectangle 10">
            <a:extLst>
              <a:ext uri="{FF2B5EF4-FFF2-40B4-BE49-F238E27FC236}">
                <a16:creationId xmlns:a16="http://schemas.microsoft.com/office/drawing/2014/main" id="{45BA4896-C2D2-44D6-96BB-95ADBE37505B}"/>
              </a:ext>
            </a:extLst>
          </p:cNvPr>
          <p:cNvSpPr/>
          <p:nvPr/>
        </p:nvSpPr>
        <p:spPr>
          <a:xfrm>
            <a:off x="3183255" y="1475130"/>
            <a:ext cx="962025" cy="612775"/>
          </a:xfrm>
          <a:prstGeom prst="wedgeRectCallout">
            <a:avLst>
              <a:gd name="adj1" fmla="val 37721"/>
              <a:gd name="adj2" fmla="val 1825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err="1">
                <a:solidFill>
                  <a:schemeClr val="tx1"/>
                </a:solidFill>
              </a:rPr>
              <a:t>MerS-CoV</a:t>
            </a:r>
            <a:endParaRPr lang="fr-FR" sz="1600" dirty="0">
              <a:solidFill>
                <a:schemeClr val="tx1"/>
              </a:solidFill>
            </a:endParaRPr>
          </a:p>
          <a:p>
            <a:pPr algn="ctr" eaLnBrk="1" fontAlgn="auto" hangingPunct="1">
              <a:spcBef>
                <a:spcPts val="0"/>
              </a:spcBef>
              <a:spcAft>
                <a:spcPts val="0"/>
              </a:spcAft>
              <a:defRPr/>
            </a:pPr>
            <a:r>
              <a:rPr lang="fr-FR" sz="1600" dirty="0">
                <a:solidFill>
                  <a:schemeClr val="tx1"/>
                </a:solidFill>
              </a:rPr>
              <a:t>(2012)</a:t>
            </a:r>
          </a:p>
        </p:txBody>
      </p:sp>
      <p:sp>
        <p:nvSpPr>
          <p:cNvPr id="15" name="Rectangle 11">
            <a:extLst>
              <a:ext uri="{FF2B5EF4-FFF2-40B4-BE49-F238E27FC236}">
                <a16:creationId xmlns:a16="http://schemas.microsoft.com/office/drawing/2014/main" id="{110B4E79-67B3-4D9A-BF69-A4DAD75EE6B9}"/>
              </a:ext>
            </a:extLst>
          </p:cNvPr>
          <p:cNvSpPr/>
          <p:nvPr/>
        </p:nvSpPr>
        <p:spPr>
          <a:xfrm>
            <a:off x="3389796" y="3827938"/>
            <a:ext cx="917734" cy="578619"/>
          </a:xfrm>
          <a:prstGeom prst="wedgeRectCallout">
            <a:avLst>
              <a:gd name="adj1" fmla="val -38235"/>
              <a:gd name="adj2" fmla="val -16229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Virus H</a:t>
            </a:r>
            <a:r>
              <a:rPr lang="fr-FR" sz="1600" baseline="-25000" dirty="0">
                <a:solidFill>
                  <a:schemeClr val="tx1"/>
                </a:solidFill>
              </a:rPr>
              <a:t>1</a:t>
            </a:r>
            <a:r>
              <a:rPr lang="fr-FR" sz="1600" dirty="0">
                <a:solidFill>
                  <a:schemeClr val="tx1"/>
                </a:solidFill>
              </a:rPr>
              <a:t>N</a:t>
            </a:r>
            <a:r>
              <a:rPr lang="fr-FR" sz="1600" baseline="-25000" dirty="0">
                <a:solidFill>
                  <a:schemeClr val="tx1"/>
                </a:solidFill>
              </a:rPr>
              <a:t>1</a:t>
            </a:r>
            <a:r>
              <a:rPr lang="fr-FR" sz="1600" dirty="0">
                <a:solidFill>
                  <a:schemeClr val="tx1"/>
                </a:solidFill>
              </a:rPr>
              <a:t> (2009)</a:t>
            </a:r>
          </a:p>
        </p:txBody>
      </p:sp>
      <p:sp>
        <p:nvSpPr>
          <p:cNvPr id="16" name="Rectangle 13">
            <a:extLst>
              <a:ext uri="{FF2B5EF4-FFF2-40B4-BE49-F238E27FC236}">
                <a16:creationId xmlns:a16="http://schemas.microsoft.com/office/drawing/2014/main" id="{8D0AD62A-CE8D-4190-BA29-8AEAA5223CFF}"/>
              </a:ext>
            </a:extLst>
          </p:cNvPr>
          <p:cNvSpPr/>
          <p:nvPr/>
        </p:nvSpPr>
        <p:spPr>
          <a:xfrm>
            <a:off x="4405977" y="1475130"/>
            <a:ext cx="1876902" cy="612775"/>
          </a:xfrm>
          <a:prstGeom prst="wedgeRectCallout">
            <a:avLst>
              <a:gd name="adj1" fmla="val -28081"/>
              <a:gd name="adj2" fmla="val 1825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Ebola</a:t>
            </a:r>
          </a:p>
          <a:p>
            <a:pPr algn="ctr" eaLnBrk="1" fontAlgn="auto" hangingPunct="1">
              <a:spcBef>
                <a:spcPts val="0"/>
              </a:spcBef>
              <a:spcAft>
                <a:spcPts val="0"/>
              </a:spcAft>
              <a:defRPr/>
            </a:pPr>
            <a:r>
              <a:rPr lang="fr-FR" sz="1600" dirty="0">
                <a:solidFill>
                  <a:schemeClr val="tx1"/>
                </a:solidFill>
              </a:rPr>
              <a:t>(2014 – Afrique de l’Ouest)</a:t>
            </a:r>
          </a:p>
        </p:txBody>
      </p:sp>
      <p:sp>
        <p:nvSpPr>
          <p:cNvPr id="17" name="Rectangle 14">
            <a:extLst>
              <a:ext uri="{FF2B5EF4-FFF2-40B4-BE49-F238E27FC236}">
                <a16:creationId xmlns:a16="http://schemas.microsoft.com/office/drawing/2014/main" id="{D0CBE7EA-528C-403D-B2CA-D965F19DAFB7}"/>
              </a:ext>
            </a:extLst>
          </p:cNvPr>
          <p:cNvSpPr/>
          <p:nvPr/>
        </p:nvSpPr>
        <p:spPr>
          <a:xfrm>
            <a:off x="6728459" y="3828076"/>
            <a:ext cx="1404937" cy="578481"/>
          </a:xfrm>
          <a:prstGeom prst="wedgeRectCallout">
            <a:avLst>
              <a:gd name="adj1" fmla="val -23265"/>
              <a:gd name="adj2" fmla="val -16230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rgbClr val="FF0000"/>
                </a:solidFill>
              </a:rPr>
              <a:t>SARS-CoV-2</a:t>
            </a:r>
          </a:p>
          <a:p>
            <a:pPr algn="ctr" eaLnBrk="1" fontAlgn="auto" hangingPunct="1">
              <a:spcBef>
                <a:spcPts val="0"/>
              </a:spcBef>
              <a:spcAft>
                <a:spcPts val="0"/>
              </a:spcAft>
              <a:defRPr/>
            </a:pPr>
            <a:r>
              <a:rPr lang="fr-FR" sz="1600" dirty="0">
                <a:solidFill>
                  <a:srgbClr val="FF0000"/>
                </a:solidFill>
              </a:rPr>
              <a:t>(2019)</a:t>
            </a:r>
          </a:p>
        </p:txBody>
      </p:sp>
      <p:sp>
        <p:nvSpPr>
          <p:cNvPr id="21" name="Rectangle 7">
            <a:extLst>
              <a:ext uri="{FF2B5EF4-FFF2-40B4-BE49-F238E27FC236}">
                <a16:creationId xmlns:a16="http://schemas.microsoft.com/office/drawing/2014/main" id="{59906CB9-5268-419A-B1C6-92D48A2B4F12}"/>
              </a:ext>
            </a:extLst>
          </p:cNvPr>
          <p:cNvSpPr/>
          <p:nvPr/>
        </p:nvSpPr>
        <p:spPr>
          <a:xfrm>
            <a:off x="331847" y="3828077"/>
            <a:ext cx="1565584" cy="578480"/>
          </a:xfrm>
          <a:prstGeom prst="wedgeRectCallout">
            <a:avLst>
              <a:gd name="adj1" fmla="val 22149"/>
              <a:gd name="adj2" fmla="val -16218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Anthrax Bioterrorisme (2001)</a:t>
            </a:r>
          </a:p>
        </p:txBody>
      </p:sp>
      <p:sp>
        <p:nvSpPr>
          <p:cNvPr id="22" name="Rectangle 10">
            <a:extLst>
              <a:ext uri="{FF2B5EF4-FFF2-40B4-BE49-F238E27FC236}">
                <a16:creationId xmlns:a16="http://schemas.microsoft.com/office/drawing/2014/main" id="{913D446C-0A86-43BF-AEC7-523EB84397C4}"/>
              </a:ext>
            </a:extLst>
          </p:cNvPr>
          <p:cNvSpPr/>
          <p:nvPr/>
        </p:nvSpPr>
        <p:spPr>
          <a:xfrm>
            <a:off x="1682562" y="1475130"/>
            <a:ext cx="1239996" cy="612775"/>
          </a:xfrm>
          <a:prstGeom prst="wedgeRectCallout">
            <a:avLst>
              <a:gd name="adj1" fmla="val 37721"/>
              <a:gd name="adj2" fmla="val 1825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Tuberculose XDR</a:t>
            </a:r>
          </a:p>
          <a:p>
            <a:pPr algn="ctr" eaLnBrk="1" fontAlgn="auto" hangingPunct="1">
              <a:spcBef>
                <a:spcPts val="0"/>
              </a:spcBef>
              <a:spcAft>
                <a:spcPts val="0"/>
              </a:spcAft>
              <a:defRPr/>
            </a:pPr>
            <a:r>
              <a:rPr lang="fr-FR" sz="1600" dirty="0">
                <a:solidFill>
                  <a:schemeClr val="tx1"/>
                </a:solidFill>
              </a:rPr>
              <a:t>(2006)</a:t>
            </a:r>
          </a:p>
        </p:txBody>
      </p:sp>
      <p:sp>
        <p:nvSpPr>
          <p:cNvPr id="23" name="Rectangle 13">
            <a:extLst>
              <a:ext uri="{FF2B5EF4-FFF2-40B4-BE49-F238E27FC236}">
                <a16:creationId xmlns:a16="http://schemas.microsoft.com/office/drawing/2014/main" id="{9DD79AC2-9ECF-43B7-B14B-74AFC7CB1339}"/>
              </a:ext>
            </a:extLst>
          </p:cNvPr>
          <p:cNvSpPr/>
          <p:nvPr/>
        </p:nvSpPr>
        <p:spPr>
          <a:xfrm>
            <a:off x="6492636" y="1468203"/>
            <a:ext cx="1016318" cy="612775"/>
          </a:xfrm>
          <a:prstGeom prst="wedgeRectCallout">
            <a:avLst>
              <a:gd name="adj1" fmla="val -28081"/>
              <a:gd name="adj2" fmla="val 1825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solidFill>
                  <a:schemeClr val="tx1"/>
                </a:solidFill>
              </a:rPr>
              <a:t>Ebola</a:t>
            </a:r>
          </a:p>
          <a:p>
            <a:pPr algn="ctr" eaLnBrk="1" fontAlgn="auto" hangingPunct="1">
              <a:spcBef>
                <a:spcPts val="0"/>
              </a:spcBef>
              <a:spcAft>
                <a:spcPts val="0"/>
              </a:spcAft>
              <a:defRPr/>
            </a:pPr>
            <a:r>
              <a:rPr lang="fr-FR" sz="1600" dirty="0">
                <a:solidFill>
                  <a:schemeClr val="tx1"/>
                </a:solidFill>
              </a:rPr>
              <a:t>(2018 – RDC)</a:t>
            </a:r>
          </a:p>
        </p:txBody>
      </p:sp>
      <p:sp>
        <p:nvSpPr>
          <p:cNvPr id="24" name="Rectangle 13">
            <a:extLst>
              <a:ext uri="{FF2B5EF4-FFF2-40B4-BE49-F238E27FC236}">
                <a16:creationId xmlns:a16="http://schemas.microsoft.com/office/drawing/2014/main" id="{275CB92E-4275-4A76-AF97-6E20E8E34849}"/>
              </a:ext>
            </a:extLst>
          </p:cNvPr>
          <p:cNvSpPr/>
          <p:nvPr/>
        </p:nvSpPr>
        <p:spPr>
          <a:xfrm>
            <a:off x="7783195" y="1468203"/>
            <a:ext cx="1016318" cy="612775"/>
          </a:xfrm>
          <a:prstGeom prst="wedgeRectCallout">
            <a:avLst>
              <a:gd name="adj1" fmla="val -28081"/>
              <a:gd name="adj2" fmla="val 18258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err="1">
                <a:solidFill>
                  <a:schemeClr val="tx1"/>
                </a:solidFill>
              </a:rPr>
              <a:t>Mpox</a:t>
            </a:r>
            <a:r>
              <a:rPr lang="fr-FR" sz="1600" dirty="0">
                <a:solidFill>
                  <a:schemeClr val="tx1"/>
                </a:solidFill>
              </a:rPr>
              <a:t> virus</a:t>
            </a:r>
          </a:p>
          <a:p>
            <a:pPr algn="ctr" eaLnBrk="1" fontAlgn="auto" hangingPunct="1">
              <a:spcBef>
                <a:spcPts val="0"/>
              </a:spcBef>
              <a:spcAft>
                <a:spcPts val="0"/>
              </a:spcAft>
              <a:defRPr/>
            </a:pPr>
            <a:r>
              <a:rPr lang="fr-FR" sz="1600" dirty="0">
                <a:solidFill>
                  <a:schemeClr val="tx1"/>
                </a:solidFill>
              </a:rPr>
              <a:t>(2022)</a:t>
            </a:r>
          </a:p>
        </p:txBody>
      </p:sp>
      <p:sp>
        <p:nvSpPr>
          <p:cNvPr id="4" name="Titre 3">
            <a:extLst>
              <a:ext uri="{FF2B5EF4-FFF2-40B4-BE49-F238E27FC236}">
                <a16:creationId xmlns:a16="http://schemas.microsoft.com/office/drawing/2014/main" id="{0167F86E-947E-4CCB-9C53-9837D32EF6B3}"/>
              </a:ext>
            </a:extLst>
          </p:cNvPr>
          <p:cNvSpPr>
            <a:spLocks noGrp="1"/>
          </p:cNvSpPr>
          <p:nvPr>
            <p:ph type="title"/>
          </p:nvPr>
        </p:nvSpPr>
        <p:spPr/>
        <p:txBody>
          <a:bodyPr/>
          <a:lstStyle/>
          <a:p>
            <a:r>
              <a:rPr lang="fr-FR" dirty="0"/>
              <a:t>Retour sur un quart de siècle ...</a:t>
            </a:r>
          </a:p>
        </p:txBody>
      </p:sp>
    </p:spTree>
    <p:extLst>
      <p:ext uri="{BB962C8B-B14F-4D97-AF65-F5344CB8AC3E}">
        <p14:creationId xmlns:p14="http://schemas.microsoft.com/office/powerpoint/2010/main" val="413725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961CB5-5C06-4B62-88FF-747EF1594DCB}"/>
              </a:ext>
            </a:extLst>
          </p:cNvPr>
          <p:cNvSpPr/>
          <p:nvPr/>
        </p:nvSpPr>
        <p:spPr>
          <a:xfrm>
            <a:off x="0" y="0"/>
            <a:ext cx="9144000" cy="5157300"/>
          </a:xfrm>
          <a:prstGeom prst="rect">
            <a:avLst/>
          </a:prstGeom>
          <a:solidFill>
            <a:srgbClr val="EF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5">
            <a:extLst>
              <a:ext uri="{FF2B5EF4-FFF2-40B4-BE49-F238E27FC236}">
                <a16:creationId xmlns:a16="http://schemas.microsoft.com/office/drawing/2014/main" id="{0C6ED8D4-96B1-4DE7-BAB6-30C65E8376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147992"/>
            <a:ext cx="9143999" cy="4861316"/>
          </a:xfrm>
          <a:prstGeom prst="rect">
            <a:avLst/>
          </a:prstGeom>
        </p:spPr>
      </p:pic>
    </p:spTree>
    <p:extLst>
      <p:ext uri="{BB962C8B-B14F-4D97-AF65-F5344CB8AC3E}">
        <p14:creationId xmlns:p14="http://schemas.microsoft.com/office/powerpoint/2010/main" val="246973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6"/>
          <p:cNvSpPr txBox="1">
            <a:spLocks noGrp="1"/>
          </p:cNvSpPr>
          <p:nvPr>
            <p:ph type="title"/>
          </p:nvPr>
        </p:nvSpPr>
        <p:spPr>
          <a:prstGeom prst="rect">
            <a:avLst/>
          </a:prstGeom>
        </p:spPr>
        <p:txBody>
          <a:bodyPr spcFirstLastPara="1" wrap="square" lIns="91425" tIns="91425" rIns="91425" bIns="91425" anchor="t" anchorCtr="0">
            <a:noAutofit/>
          </a:bodyPr>
          <a:lstStyle/>
          <a:p>
            <a:pPr lvl="0" algn="l"/>
            <a:r>
              <a:rPr lang="en" dirty="0"/>
              <a:t>Les acteurs de l’émergence</a:t>
            </a:r>
            <a:endParaRPr dirty="0"/>
          </a:p>
        </p:txBody>
      </p:sp>
      <p:sp>
        <p:nvSpPr>
          <p:cNvPr id="514" name="Google Shape;514;p46"/>
          <p:cNvSpPr txBox="1">
            <a:spLocks noGrp="1"/>
          </p:cNvSpPr>
          <p:nvPr>
            <p:ph type="subTitle" idx="4294967295"/>
          </p:nvPr>
        </p:nvSpPr>
        <p:spPr>
          <a:xfrm>
            <a:off x="163449" y="2078103"/>
            <a:ext cx="2191566" cy="890587"/>
          </a:xfrm>
          <a:prstGeom prst="rect">
            <a:avLst/>
          </a:prstGeom>
        </p:spPr>
        <p:txBody>
          <a:bodyPr spcFirstLastPara="1" wrap="square" lIns="91425" tIns="91425" rIns="91425" bIns="91425" anchor="b" anchorCtr="0">
            <a:noAutofit/>
          </a:bodyPr>
          <a:lstStyle/>
          <a:p>
            <a:pPr marL="0" lvl="0" indent="0" algn="ctr">
              <a:buSzPts val="2400"/>
            </a:pPr>
            <a:r>
              <a:rPr lang="en" sz="2400" b="1" dirty="0">
                <a:latin typeface="Praktika ExtraBold Italic" panose="00000900000000000000" pitchFamily="50" charset="0"/>
                <a:cs typeface="Lato"/>
                <a:sym typeface="Lato"/>
              </a:rPr>
              <a:t>A</a:t>
            </a:r>
            <a:r>
              <a:rPr lang="fr-FR" sz="2400" b="1" dirty="0">
                <a:latin typeface="Praktika ExtraBold Italic" panose="00000900000000000000" pitchFamily="50" charset="0"/>
                <a:cs typeface="Lato"/>
                <a:sym typeface="Lato"/>
              </a:rPr>
              <a:t>g</a:t>
            </a:r>
            <a:r>
              <a:rPr lang="en" sz="2400" b="1" dirty="0">
                <a:latin typeface="Praktika ExtraBold Italic" panose="00000900000000000000" pitchFamily="50" charset="0"/>
                <a:cs typeface="Lato"/>
                <a:sym typeface="Lato"/>
              </a:rPr>
              <a:t>ent pathogène</a:t>
            </a:r>
            <a:endParaRPr sz="2400" b="1" dirty="0">
              <a:latin typeface="Praktika ExtraBold Italic" panose="00000900000000000000" pitchFamily="50" charset="0"/>
              <a:cs typeface="Lato"/>
              <a:sym typeface="Lato"/>
            </a:endParaRPr>
          </a:p>
        </p:txBody>
      </p:sp>
      <p:sp>
        <p:nvSpPr>
          <p:cNvPr id="516" name="Google Shape;516;p46"/>
          <p:cNvSpPr txBox="1">
            <a:spLocks noGrp="1"/>
          </p:cNvSpPr>
          <p:nvPr>
            <p:ph type="subTitle" idx="4294967295"/>
          </p:nvPr>
        </p:nvSpPr>
        <p:spPr>
          <a:xfrm>
            <a:off x="2334805" y="2788754"/>
            <a:ext cx="2527300" cy="581025"/>
          </a:xfrm>
          <a:prstGeom prst="rect">
            <a:avLst/>
          </a:prstGeom>
        </p:spPr>
        <p:txBody>
          <a:bodyPr spcFirstLastPara="1" wrap="square" lIns="91425" tIns="91425" rIns="91425" bIns="91425" anchor="b" anchorCtr="0">
            <a:noAutofit/>
          </a:bodyPr>
          <a:lstStyle/>
          <a:p>
            <a:pPr lvl="0" algn="ctr">
              <a:buSzPts val="2400"/>
            </a:pPr>
            <a:r>
              <a:rPr lang="fr-FR" sz="2400" b="1" dirty="0">
                <a:latin typeface="Praktika ExtraBold Italic" panose="00000900000000000000" pitchFamily="50" charset="0"/>
                <a:cs typeface="Lato"/>
                <a:sym typeface="Lato"/>
              </a:rPr>
              <a:t>Environnement</a:t>
            </a:r>
          </a:p>
        </p:txBody>
      </p:sp>
      <p:sp>
        <p:nvSpPr>
          <p:cNvPr id="28" name="Google Shape;516;p46">
            <a:extLst>
              <a:ext uri="{FF2B5EF4-FFF2-40B4-BE49-F238E27FC236}">
                <a16:creationId xmlns:a16="http://schemas.microsoft.com/office/drawing/2014/main" id="{E870A099-AF34-4687-AE2B-48940C0EC30E}"/>
              </a:ext>
            </a:extLst>
          </p:cNvPr>
          <p:cNvSpPr txBox="1">
            <a:spLocks/>
          </p:cNvSpPr>
          <p:nvPr/>
        </p:nvSpPr>
        <p:spPr>
          <a:xfrm>
            <a:off x="6935817" y="4083765"/>
            <a:ext cx="1994400" cy="488400"/>
          </a:xfrm>
          <a:prstGeom prst="rect">
            <a:avLst/>
          </a:prstGeom>
        </p:spPr>
        <p:txBody>
          <a:bodyPr spcFirstLastPara="1" vert="horz" wrap="square" lIns="91425" tIns="91425" rIns="91425" bIns="91425" rtlCol="0" anchor="b"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400"/>
              <a:buFont typeface="DM Sans"/>
              <a:buNone/>
              <a:defRPr sz="2200" b="1" i="0" u="none" strike="noStrike" cap="none">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marR="0" lvl="1"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2pPr>
            <a:lvl3pPr marR="0" lvl="2"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3pPr>
            <a:lvl4pPr marR="0" lvl="3"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4pPr>
            <a:lvl5pPr marR="0" lvl="4"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5pPr>
            <a:lvl6pPr marR="0" lvl="5"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6pPr>
            <a:lvl7pPr marR="0" lvl="6"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7pPr>
            <a:lvl8pPr marR="0" lvl="7"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8pPr>
            <a:lvl9pPr marR="0" lvl="8"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9pPr>
          </a:lstStyle>
          <a:p>
            <a:r>
              <a:rPr lang="fr-FR" sz="2400" dirty="0">
                <a:solidFill>
                  <a:schemeClr val="tx1"/>
                </a:solidFill>
              </a:rPr>
              <a:t>Homme</a:t>
            </a:r>
          </a:p>
        </p:txBody>
      </p:sp>
      <p:pic>
        <p:nvPicPr>
          <p:cNvPr id="3" name="Image 2">
            <a:extLst>
              <a:ext uri="{FF2B5EF4-FFF2-40B4-BE49-F238E27FC236}">
                <a16:creationId xmlns:a16="http://schemas.microsoft.com/office/drawing/2014/main" id="{E3C8071A-5C97-4C99-A7DB-86650964A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144" y="1365296"/>
            <a:ext cx="580286" cy="580286"/>
          </a:xfrm>
          <a:prstGeom prst="rect">
            <a:avLst/>
          </a:prstGeom>
        </p:spPr>
      </p:pic>
      <p:pic>
        <p:nvPicPr>
          <p:cNvPr id="5" name="Image 4">
            <a:extLst>
              <a:ext uri="{FF2B5EF4-FFF2-40B4-BE49-F238E27FC236}">
                <a16:creationId xmlns:a16="http://schemas.microsoft.com/office/drawing/2014/main" id="{FB1C9048-1252-40B1-B01E-88D81C7FCB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7718" y="2211806"/>
            <a:ext cx="580286" cy="580286"/>
          </a:xfrm>
          <a:prstGeom prst="rect">
            <a:avLst/>
          </a:prstGeom>
        </p:spPr>
      </p:pic>
      <p:pic>
        <p:nvPicPr>
          <p:cNvPr id="7" name="Image 6">
            <a:extLst>
              <a:ext uri="{FF2B5EF4-FFF2-40B4-BE49-F238E27FC236}">
                <a16:creationId xmlns:a16="http://schemas.microsoft.com/office/drawing/2014/main" id="{022A3F27-E150-4355-86BD-539869B2F1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2874" y="3503479"/>
            <a:ext cx="580286" cy="580286"/>
          </a:xfrm>
          <a:prstGeom prst="rect">
            <a:avLst/>
          </a:prstGeom>
        </p:spPr>
      </p:pic>
      <p:sp>
        <p:nvSpPr>
          <p:cNvPr id="9" name="Google Shape;516;p46">
            <a:extLst>
              <a:ext uri="{FF2B5EF4-FFF2-40B4-BE49-F238E27FC236}">
                <a16:creationId xmlns:a16="http://schemas.microsoft.com/office/drawing/2014/main" id="{4382A999-F10E-41A9-A892-21EA34381384}"/>
              </a:ext>
            </a:extLst>
          </p:cNvPr>
          <p:cNvSpPr txBox="1">
            <a:spLocks/>
          </p:cNvSpPr>
          <p:nvPr/>
        </p:nvSpPr>
        <p:spPr>
          <a:xfrm>
            <a:off x="4762074" y="3329473"/>
            <a:ext cx="2528229" cy="580286"/>
          </a:xfrm>
          <a:prstGeom prst="rect">
            <a:avLst/>
          </a:prstGeom>
        </p:spPr>
        <p:txBody>
          <a:bodyPr spcFirstLastPara="1" vert="horz" wrap="square" lIns="91425" tIns="91425" rIns="91425" bIns="91425" rtlCol="0" anchor="b"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400"/>
              <a:buFont typeface="DM Sans"/>
              <a:buNone/>
              <a:defRPr sz="2200" b="1" i="0" u="none" strike="noStrike" cap="none">
                <a:solidFill>
                  <a:schemeClr val="dk1"/>
                </a:solidFill>
                <a:latin typeface="Praktika ExtraBold Italic" panose="00000900000000000000" pitchFamily="50" charset="0"/>
                <a:ea typeface="Praktika ExtraBold Italic" panose="00000900000000000000" pitchFamily="50" charset="0"/>
                <a:cs typeface="Lato"/>
                <a:sym typeface="Lato"/>
              </a:defRPr>
            </a:lvl1pPr>
            <a:lvl2pPr marR="0" lvl="1"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2pPr>
            <a:lvl3pPr marR="0" lvl="2"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3pPr>
            <a:lvl4pPr marR="0" lvl="3"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4pPr>
            <a:lvl5pPr marR="0" lvl="4" algn="ctr" rtl="0" eaLnBrk="1" hangingPunct="1">
              <a:lnSpc>
                <a:spcPct val="100000"/>
              </a:lnSpc>
              <a:spcBef>
                <a:spcPts val="0"/>
              </a:spcBef>
              <a:spcAft>
                <a:spcPts val="0"/>
              </a:spcAft>
              <a:buClr>
                <a:srgbClr val="000000"/>
              </a:buClr>
              <a:buSzPts val="2400"/>
              <a:buFont typeface="DM Sans"/>
              <a:buNone/>
              <a:defRPr sz="2400" b="1" i="0" u="none" strike="noStrike" cap="none">
                <a:solidFill>
                  <a:schemeClr val="tx1"/>
                </a:solidFill>
                <a:latin typeface="DM Sans"/>
                <a:ea typeface="DM Sans"/>
                <a:cs typeface="DM Sans"/>
                <a:sym typeface="DM Sans"/>
              </a:defRPr>
            </a:lvl5pPr>
            <a:lvl6pPr marR="0" lvl="5"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6pPr>
            <a:lvl7pPr marR="0" lvl="6"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7pPr>
            <a:lvl8pPr marR="0" lvl="7"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8pPr>
            <a:lvl9pPr marR="0" lvl="8" algn="ctr" rtl="0" eaLnBrk="1" hangingPunct="1">
              <a:lnSpc>
                <a:spcPct val="100000"/>
              </a:lnSpc>
              <a:spcBef>
                <a:spcPts val="0"/>
              </a:spcBef>
              <a:spcAft>
                <a:spcPts val="0"/>
              </a:spcAft>
              <a:buClr>
                <a:srgbClr val="000000"/>
              </a:buClr>
              <a:buSzPts val="2400"/>
              <a:buFont typeface="DM Sans"/>
              <a:buNone/>
              <a:defRPr sz="2400" b="1" i="0" u="none" strike="noStrike" cap="none">
                <a:solidFill>
                  <a:srgbClr val="000000"/>
                </a:solidFill>
                <a:latin typeface="DM Sans"/>
                <a:ea typeface="DM Sans"/>
                <a:cs typeface="DM Sans"/>
                <a:sym typeface="DM Sans"/>
              </a:defRPr>
            </a:lvl9pPr>
          </a:lstStyle>
          <a:p>
            <a:r>
              <a:rPr lang="fr-FR" sz="2400" dirty="0">
                <a:solidFill>
                  <a:schemeClr val="tx1"/>
                </a:solidFill>
              </a:rPr>
              <a:t>Vecteurs</a:t>
            </a:r>
          </a:p>
        </p:txBody>
      </p:sp>
      <p:pic>
        <p:nvPicPr>
          <p:cNvPr id="11" name="Image 10">
            <a:extLst>
              <a:ext uri="{FF2B5EF4-FFF2-40B4-BE49-F238E27FC236}">
                <a16:creationId xmlns:a16="http://schemas.microsoft.com/office/drawing/2014/main" id="{5A2740A2-7277-4794-B704-3B46D16A96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736046" y="2830192"/>
            <a:ext cx="580284" cy="580284"/>
          </a:xfrm>
          <a:prstGeom prst="rect">
            <a:avLst/>
          </a:prstGeom>
        </p:spPr>
      </p:pic>
    </p:spTree>
    <p:extLst>
      <p:ext uri="{BB962C8B-B14F-4D97-AF65-F5344CB8AC3E}">
        <p14:creationId xmlns:p14="http://schemas.microsoft.com/office/powerpoint/2010/main" val="65605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24DAF-8D70-4775-AA91-BBEEDFB52C21}"/>
              </a:ext>
            </a:extLst>
          </p:cNvPr>
          <p:cNvSpPr>
            <a:spLocks noGrp="1"/>
          </p:cNvSpPr>
          <p:nvPr>
            <p:ph type="title"/>
          </p:nvPr>
        </p:nvSpPr>
        <p:spPr/>
        <p:txBody>
          <a:bodyPr/>
          <a:lstStyle/>
          <a:p>
            <a:pPr algn="l"/>
            <a:r>
              <a:rPr lang="fr-FR" dirty="0"/>
              <a:t>Origine des gènes du virus grippal H1N1 (2009)</a:t>
            </a:r>
          </a:p>
        </p:txBody>
      </p:sp>
      <p:pic>
        <p:nvPicPr>
          <p:cNvPr id="3074" name="Picture 2" descr="Figure 1: &#10;                        Reconstruction of the sequence of reassortment events leading up to the emergence of S-OIV.&#10;                      ">
            <a:extLst>
              <a:ext uri="{FF2B5EF4-FFF2-40B4-BE49-F238E27FC236}">
                <a16:creationId xmlns:a16="http://schemas.microsoft.com/office/drawing/2014/main" id="{6B3ECA20-56B9-46C5-94B0-291A850BC7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7009" y="1609954"/>
            <a:ext cx="3629620" cy="24909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FC1C58C-8E83-4A83-8303-89DE046DA811}"/>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Gavin. Nature. 2009. 459, 1122–1125</a:t>
            </a:r>
            <a:endParaRPr lang="fr-FR" sz="1600" dirty="0"/>
          </a:p>
        </p:txBody>
      </p:sp>
      <p:pic>
        <p:nvPicPr>
          <p:cNvPr id="7" name="Picture 3">
            <a:extLst>
              <a:ext uri="{FF2B5EF4-FFF2-40B4-BE49-F238E27FC236}">
                <a16:creationId xmlns:a16="http://schemas.microsoft.com/office/drawing/2014/main" id="{30F8CAEC-2E3B-408E-B551-C902B9CBFBA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0016" y="1609956"/>
            <a:ext cx="3339378" cy="2490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65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12" name="Google Shape;712;p53"/>
          <p:cNvSpPr txBox="1">
            <a:spLocks noGrp="1"/>
          </p:cNvSpPr>
          <p:nvPr>
            <p:ph type="title"/>
          </p:nvPr>
        </p:nvSpPr>
        <p:spPr>
          <a:xfrm>
            <a:off x="719999" y="580254"/>
            <a:ext cx="83709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Apparition et diffusion des carbapénèmase NDM1 (2008)</a:t>
            </a:r>
            <a:endParaRPr dirty="0"/>
          </a:p>
        </p:txBody>
      </p:sp>
      <p:sp>
        <p:nvSpPr>
          <p:cNvPr id="7" name="ZoneTexte 6">
            <a:extLst>
              <a:ext uri="{FF2B5EF4-FFF2-40B4-BE49-F238E27FC236}">
                <a16:creationId xmlns:a16="http://schemas.microsoft.com/office/drawing/2014/main" id="{D3440D9B-94BD-458C-A71C-430A393859A6}"/>
              </a:ext>
            </a:extLst>
          </p:cNvPr>
          <p:cNvSpPr txBox="1"/>
          <p:nvPr/>
        </p:nvSpPr>
        <p:spPr>
          <a:xfrm>
            <a:off x="0" y="4894196"/>
            <a:ext cx="7255512" cy="246221"/>
          </a:xfrm>
          <a:prstGeom prst="rect">
            <a:avLst/>
          </a:prstGeom>
          <a:noFill/>
        </p:spPr>
        <p:txBody>
          <a:bodyPr wrap="none" rtlCol="0">
            <a:spAutoFit/>
          </a:bodyPr>
          <a:lstStyle/>
          <a:p>
            <a:r>
              <a:rPr lang="fr-FR" sz="1000" dirty="0">
                <a:latin typeface="AdvP6ECA"/>
              </a:rPr>
              <a:t>Nordmann P. Trends in </a:t>
            </a:r>
            <a:r>
              <a:rPr lang="fr-FR" sz="1000" dirty="0" err="1">
                <a:latin typeface="AdvP6ECA"/>
              </a:rPr>
              <a:t>Microbiology</a:t>
            </a:r>
            <a:r>
              <a:rPr lang="fr-FR" sz="1000" dirty="0">
                <a:latin typeface="AdvP6ECA"/>
              </a:rPr>
              <a:t>. 2011, Vol. 19, No. 12 – Santé publique France K. </a:t>
            </a:r>
            <a:r>
              <a:rPr lang="fr-FR" sz="1000" dirty="0" err="1">
                <a:latin typeface="AdvP6ECA"/>
              </a:rPr>
              <a:t>pneumoniae</a:t>
            </a:r>
            <a:r>
              <a:rPr lang="fr-FR" sz="1000" dirty="0">
                <a:latin typeface="AdvP6ECA"/>
              </a:rPr>
              <a:t> résistante aux carbapénèmes - 2024</a:t>
            </a:r>
          </a:p>
        </p:txBody>
      </p:sp>
      <p:sp>
        <p:nvSpPr>
          <p:cNvPr id="17" name="ZoneTexte 16">
            <a:extLst>
              <a:ext uri="{FF2B5EF4-FFF2-40B4-BE49-F238E27FC236}">
                <a16:creationId xmlns:a16="http://schemas.microsoft.com/office/drawing/2014/main" id="{E8D9D31B-141C-457F-AC52-7B01257ED731}"/>
              </a:ext>
            </a:extLst>
          </p:cNvPr>
          <p:cNvSpPr txBox="1"/>
          <p:nvPr/>
        </p:nvSpPr>
        <p:spPr>
          <a:xfrm>
            <a:off x="1215088" y="4050298"/>
            <a:ext cx="3560577" cy="584775"/>
          </a:xfrm>
          <a:prstGeom prst="rect">
            <a:avLst/>
          </a:prstGeom>
          <a:noFill/>
        </p:spPr>
        <p:txBody>
          <a:bodyPr wrap="square">
            <a:spAutoFit/>
          </a:bodyPr>
          <a:lstStyle/>
          <a:p>
            <a:pPr algn="ctr">
              <a:defRPr/>
            </a:pPr>
            <a:r>
              <a:rPr lang="en-US" sz="1600" dirty="0">
                <a:solidFill>
                  <a:schemeClr val="tx1"/>
                </a:solidFill>
                <a:latin typeface="+mn-lt"/>
                <a:ea typeface="+mn-ea"/>
                <a:cs typeface="+mn-cs"/>
              </a:rPr>
              <a:t>Distribution </a:t>
            </a:r>
            <a:r>
              <a:rPr lang="en-US" sz="1600" dirty="0" err="1">
                <a:solidFill>
                  <a:schemeClr val="tx1"/>
                </a:solidFill>
                <a:latin typeface="+mn-lt"/>
                <a:ea typeface="+mn-ea"/>
                <a:cs typeface="+mn-cs"/>
              </a:rPr>
              <a:t>mondiale</a:t>
            </a:r>
            <a:r>
              <a:rPr lang="en-US" sz="1600" dirty="0">
                <a:solidFill>
                  <a:schemeClr val="tx1"/>
                </a:solidFill>
                <a:latin typeface="+mn-lt"/>
                <a:ea typeface="+mn-ea"/>
                <a:cs typeface="+mn-cs"/>
              </a:rPr>
              <a:t> des </a:t>
            </a:r>
            <a:r>
              <a:rPr lang="en-US" sz="1600" dirty="0" err="1">
                <a:solidFill>
                  <a:schemeClr val="tx1"/>
                </a:solidFill>
                <a:latin typeface="+mn-lt"/>
                <a:ea typeface="+mn-ea"/>
                <a:cs typeface="+mn-cs"/>
              </a:rPr>
              <a:t>entérobactéries</a:t>
            </a:r>
            <a:r>
              <a:rPr lang="en-US" sz="1600" dirty="0">
                <a:solidFill>
                  <a:schemeClr val="tx1"/>
                </a:solidFill>
                <a:latin typeface="+mn-lt"/>
                <a:ea typeface="+mn-ea"/>
                <a:cs typeface="+mn-cs"/>
              </a:rPr>
              <a:t> </a:t>
            </a:r>
            <a:r>
              <a:rPr lang="en-US" sz="1600" dirty="0" err="1">
                <a:solidFill>
                  <a:schemeClr val="tx1"/>
                </a:solidFill>
                <a:latin typeface="+mn-lt"/>
                <a:ea typeface="+mn-ea"/>
                <a:cs typeface="+mn-cs"/>
              </a:rPr>
              <a:t>productrices</a:t>
            </a:r>
            <a:r>
              <a:rPr lang="en-US" sz="1600" dirty="0">
                <a:solidFill>
                  <a:schemeClr val="tx1"/>
                </a:solidFill>
                <a:latin typeface="+mn-lt"/>
                <a:ea typeface="+mn-ea"/>
                <a:cs typeface="+mn-cs"/>
              </a:rPr>
              <a:t> de NDM1 </a:t>
            </a:r>
            <a:r>
              <a:rPr lang="en-US" sz="1600" b="1" u="sng" dirty="0">
                <a:solidFill>
                  <a:schemeClr val="tx1"/>
                </a:solidFill>
                <a:latin typeface="+mn-lt"/>
                <a:ea typeface="+mn-ea"/>
                <a:cs typeface="+mn-cs"/>
              </a:rPr>
              <a:t>2011</a:t>
            </a:r>
            <a:endParaRPr lang="fr-FR" sz="1600" b="1" u="sng" dirty="0">
              <a:solidFill>
                <a:schemeClr val="tx1"/>
              </a:solidFill>
              <a:latin typeface="+mn-lt"/>
              <a:ea typeface="+mn-ea"/>
              <a:cs typeface="+mn-cs"/>
            </a:endParaRPr>
          </a:p>
        </p:txBody>
      </p:sp>
      <p:pic>
        <p:nvPicPr>
          <p:cNvPr id="16" name="Image 15">
            <a:extLst>
              <a:ext uri="{FF2B5EF4-FFF2-40B4-BE49-F238E27FC236}">
                <a16:creationId xmlns:a16="http://schemas.microsoft.com/office/drawing/2014/main" id="{27C263F5-7B08-4B08-A601-16872B1DFA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5344" y="1344353"/>
            <a:ext cx="3560577" cy="2646755"/>
          </a:xfrm>
          <a:prstGeom prst="rect">
            <a:avLst/>
          </a:prstGeom>
          <a:ln>
            <a:solidFill>
              <a:schemeClr val="tx1"/>
            </a:solidFill>
          </a:ln>
        </p:spPr>
      </p:pic>
      <p:pic>
        <p:nvPicPr>
          <p:cNvPr id="27" name="Image 26">
            <a:extLst>
              <a:ext uri="{FF2B5EF4-FFF2-40B4-BE49-F238E27FC236}">
                <a16:creationId xmlns:a16="http://schemas.microsoft.com/office/drawing/2014/main" id="{B95931A4-AD2B-4F0E-B227-2E6DA0CE7FD4}"/>
              </a:ext>
            </a:extLst>
          </p:cNvPr>
          <p:cNvPicPr>
            <a:picLocks noChangeAspect="1"/>
          </p:cNvPicPr>
          <p:nvPr/>
        </p:nvPicPr>
        <p:blipFill rotWithShape="1">
          <a:blip r:embed="rId4"/>
          <a:srcRect t="30869" r="50158" b="7577"/>
          <a:stretch/>
        </p:blipFill>
        <p:spPr>
          <a:xfrm>
            <a:off x="5399001" y="1522964"/>
            <a:ext cx="2184404" cy="2289532"/>
          </a:xfrm>
          <a:prstGeom prst="rect">
            <a:avLst/>
          </a:prstGeom>
          <a:ln>
            <a:solidFill>
              <a:schemeClr val="tx1"/>
            </a:solidFill>
          </a:ln>
        </p:spPr>
      </p:pic>
      <p:sp>
        <p:nvSpPr>
          <p:cNvPr id="14" name="ZoneTexte 13">
            <a:extLst>
              <a:ext uri="{FF2B5EF4-FFF2-40B4-BE49-F238E27FC236}">
                <a16:creationId xmlns:a16="http://schemas.microsoft.com/office/drawing/2014/main" id="{8B3A41E5-B809-4325-ABA6-229AB01F5C67}"/>
              </a:ext>
            </a:extLst>
          </p:cNvPr>
          <p:cNvSpPr txBox="1"/>
          <p:nvPr/>
        </p:nvSpPr>
        <p:spPr>
          <a:xfrm>
            <a:off x="5686605" y="4050298"/>
            <a:ext cx="1609196" cy="584775"/>
          </a:xfrm>
          <a:prstGeom prst="rect">
            <a:avLst/>
          </a:prstGeom>
          <a:noFill/>
        </p:spPr>
        <p:txBody>
          <a:bodyPr wrap="square">
            <a:spAutoFit/>
          </a:bodyPr>
          <a:lstStyle/>
          <a:p>
            <a:pPr algn="ctr">
              <a:defRPr/>
            </a:pPr>
            <a:r>
              <a:rPr lang="en-US" sz="1600" dirty="0">
                <a:solidFill>
                  <a:schemeClr val="tx1"/>
                </a:solidFill>
                <a:latin typeface="+mn-lt"/>
                <a:ea typeface="+mn-ea"/>
                <a:cs typeface="+mn-cs"/>
              </a:rPr>
              <a:t>Klebsiella spp. France </a:t>
            </a:r>
            <a:r>
              <a:rPr lang="en-US" sz="1600" b="1" u="sng" dirty="0">
                <a:solidFill>
                  <a:schemeClr val="tx1"/>
                </a:solidFill>
                <a:latin typeface="+mn-lt"/>
                <a:ea typeface="+mn-ea"/>
                <a:cs typeface="+mn-cs"/>
              </a:rPr>
              <a:t>2024</a:t>
            </a:r>
            <a:endParaRPr lang="fr-FR" sz="1600" b="1" u="sng" dirty="0">
              <a:solidFill>
                <a:schemeClr val="tx1"/>
              </a:solidFill>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Modification de l’environnement</a:t>
            </a:r>
          </a:p>
        </p:txBody>
      </p:sp>
      <p:pic>
        <p:nvPicPr>
          <p:cNvPr id="4" name="Image 3">
            <a:extLst>
              <a:ext uri="{FF2B5EF4-FFF2-40B4-BE49-F238E27FC236}">
                <a16:creationId xmlns:a16="http://schemas.microsoft.com/office/drawing/2014/main" id="{07F60F40-56E4-4235-A26C-57E555CAE507}"/>
              </a:ext>
            </a:extLst>
          </p:cNvPr>
          <p:cNvPicPr>
            <a:picLocks noChangeAspect="1"/>
          </p:cNvPicPr>
          <p:nvPr/>
        </p:nvPicPr>
        <p:blipFill>
          <a:blip r:embed="rId3"/>
          <a:stretch>
            <a:fillRect/>
          </a:stretch>
        </p:blipFill>
        <p:spPr>
          <a:xfrm>
            <a:off x="2376236" y="1354456"/>
            <a:ext cx="4391527" cy="3337270"/>
          </a:xfrm>
          <a:prstGeom prst="rect">
            <a:avLst/>
          </a:prstGeom>
        </p:spPr>
      </p:pic>
      <p:sp>
        <p:nvSpPr>
          <p:cNvPr id="6" name="ZoneTexte 5">
            <a:extLst>
              <a:ext uri="{FF2B5EF4-FFF2-40B4-BE49-F238E27FC236}">
                <a16:creationId xmlns:a16="http://schemas.microsoft.com/office/drawing/2014/main" id="{A591FC10-61A4-4811-803D-F100DE366331}"/>
              </a:ext>
            </a:extLst>
          </p:cNvPr>
          <p:cNvSpPr txBox="1"/>
          <p:nvPr/>
        </p:nvSpPr>
        <p:spPr>
          <a:xfrm>
            <a:off x="7433" y="4893228"/>
            <a:ext cx="4572000" cy="246221"/>
          </a:xfrm>
          <a:prstGeom prst="rect">
            <a:avLst/>
          </a:prstGeom>
          <a:noFill/>
        </p:spPr>
        <p:txBody>
          <a:bodyPr wrap="square">
            <a:spAutoFit/>
          </a:bodyPr>
          <a:lstStyle/>
          <a:p>
            <a:r>
              <a:rPr lang="fr-FR" sz="1000" dirty="0">
                <a:latin typeface="AdvP6ECA"/>
              </a:rPr>
              <a:t>Thomson. NEJM. 2022. 1969-1978</a:t>
            </a:r>
            <a:endParaRPr lang="fr-FR" sz="1600" dirty="0"/>
          </a:p>
        </p:txBody>
      </p:sp>
    </p:spTree>
    <p:extLst>
      <p:ext uri="{BB962C8B-B14F-4D97-AF65-F5344CB8AC3E}">
        <p14:creationId xmlns:p14="http://schemas.microsoft.com/office/powerpoint/2010/main" val="1817089894"/>
      </p:ext>
    </p:extLst>
  </p:cSld>
  <p:clrMapOvr>
    <a:masterClrMapping/>
  </p:clrMapOvr>
</p:sld>
</file>

<file path=ppt/theme/theme1.xml><?xml version="1.0" encoding="utf-8"?>
<a:theme xmlns:a="http://schemas.openxmlformats.org/drawingml/2006/main" name="Mental Health and Well-being - Health - 10th Grade by Slidesgo">
  <a:themeElements>
    <a:clrScheme name="COMUGE - JMUGE 2026">
      <a:dk1>
        <a:srgbClr val="04487C"/>
      </a:dk1>
      <a:lt1>
        <a:srgbClr val="EFEFEF"/>
      </a:lt1>
      <a:dk2>
        <a:srgbClr val="5393CF"/>
      </a:dk2>
      <a:lt2>
        <a:srgbClr val="EFEFEF"/>
      </a:lt2>
      <a:accent1>
        <a:srgbClr val="D5ECFC"/>
      </a:accent1>
      <a:accent2>
        <a:srgbClr val="7FCBED"/>
      </a:accent2>
      <a:accent3>
        <a:srgbClr val="ACC917"/>
      </a:accent3>
      <a:accent4>
        <a:srgbClr val="FCD619"/>
      </a:accent4>
      <a:accent5>
        <a:srgbClr val="FFFFFF"/>
      </a:accent5>
      <a:accent6>
        <a:srgbClr val="FFFFFF"/>
      </a:accent6>
      <a:hlink>
        <a:srgbClr val="342520"/>
      </a:hlink>
      <a:folHlink>
        <a:srgbClr val="FFC000"/>
      </a:folHlink>
    </a:clrScheme>
    <a:fontScheme name="JMUGE">
      <a:majorFont>
        <a:latin typeface="Praktika Black Italic"/>
        <a:ea typeface=""/>
        <a:cs typeface=""/>
      </a:majorFont>
      <a:minorFont>
        <a:latin typeface="Praktika Medium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MUGE2026_PPT_Template_V1.potx" id="{F411A671-9AF2-4F16-82E6-EFE75C919FA2}" vid="{35F13251-8764-40E7-B475-A166F91D745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JMUGE_Lefebvre</Template>
  <TotalTime>6259</TotalTime>
  <Words>1577</Words>
  <Application>Microsoft Office PowerPoint</Application>
  <PresentationFormat>Affichage à l'écran (16:9)</PresentationFormat>
  <Paragraphs>278</Paragraphs>
  <Slides>34</Slides>
  <Notes>30</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Google Sans Text</vt:lpstr>
      <vt:lpstr>DM Sans</vt:lpstr>
      <vt:lpstr>Praktika ExtraBold Italic</vt:lpstr>
      <vt:lpstr>Praktika Black Italic</vt:lpstr>
      <vt:lpstr>Praktika Medium Condensed</vt:lpstr>
      <vt:lpstr>Wingdings</vt:lpstr>
      <vt:lpstr>Google Sans</vt:lpstr>
      <vt:lpstr>AdvP6ECA</vt:lpstr>
      <vt:lpstr>Anaheim</vt:lpstr>
      <vt:lpstr>Arial</vt:lpstr>
      <vt:lpstr>Mental Health and Well-being - Health - 10th Grade by Slidesgo</vt:lpstr>
      <vt:lpstr>L’urgentiste face aux infections émergentes dans le Grand Est</vt:lpstr>
      <vt:lpstr>Sommaire</vt:lpstr>
      <vt:lpstr>Maladies émergentes</vt:lpstr>
      <vt:lpstr>Retour sur un quart de siècle ...</vt:lpstr>
      <vt:lpstr>Présentation PowerPoint</vt:lpstr>
      <vt:lpstr>Les acteurs de l’émergence</vt:lpstr>
      <vt:lpstr>Origine des gènes du virus grippal H1N1 (2009)</vt:lpstr>
      <vt:lpstr>Apparition et diffusion des carbapénèmase NDM1 (2008)</vt:lpstr>
      <vt:lpstr>Modification de l’environnement</vt:lpstr>
      <vt:lpstr>Modification de l’environnement</vt:lpstr>
      <vt:lpstr>Aedes albopictus – France (2004 – 2022)</vt:lpstr>
      <vt:lpstr>Aedes albopictus – Grand Est (2025)</vt:lpstr>
      <vt:lpstr>L’homme</vt:lpstr>
      <vt:lpstr>L’homme</vt:lpstr>
      <vt:lpstr>Le transport aérien</vt:lpstr>
      <vt:lpstr>Pour le quotidien de l’urgentiste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Agents pathogènes à risque épidémique</vt:lpstr>
      <vt:lpstr>En conclusion</vt:lpstr>
      <vt:lpstr>1 – Dépister</vt:lpstr>
      <vt:lpstr>1 – Dépister  2. Se protéger   </vt:lpstr>
      <vt:lpstr>1 – Dépister  2. Se protéger   3. Prendre en charge  4. Alerter et Orienter    Centre 15   SMIT Nancy (06 40 39 93 23)   SMIT Strasbourg (03 69 55 10 58)  </vt:lpstr>
      <vt:lpstr>  INFORMATIONS https://www.coreb.infectiologie.com/   CONTACTS  nicolas.lefebvre@chru-strasbourg.fr f.goehringer@chru-nancy.fr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L’urgentiste face aux infections émergentes dans le Grand Est</dc:title>
  <dc:creator>LEFEBVRE Nicolas (POLE SMO)</dc:creator>
  <cp:lastModifiedBy>Céline Giget</cp:lastModifiedBy>
  <cp:revision>145</cp:revision>
  <dcterms:created xsi:type="dcterms:W3CDTF">2026-04-27T07:30:16Z</dcterms:created>
  <dcterms:modified xsi:type="dcterms:W3CDTF">2026-05-12T12:24:09Z</dcterms:modified>
</cp:coreProperties>
</file>