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2" r:id="rId1"/>
  </p:sldMasterIdLst>
  <p:notesMasterIdLst>
    <p:notesMasterId r:id="rId15"/>
  </p:notesMasterIdLst>
  <p:sldIdLst>
    <p:sldId id="256" r:id="rId2"/>
    <p:sldId id="261" r:id="rId3"/>
    <p:sldId id="296" r:id="rId4"/>
    <p:sldId id="295" r:id="rId5"/>
    <p:sldId id="289" r:id="rId6"/>
    <p:sldId id="288" r:id="rId7"/>
    <p:sldId id="297" r:id="rId8"/>
    <p:sldId id="300" r:id="rId9"/>
    <p:sldId id="302" r:id="rId10"/>
    <p:sldId id="303" r:id="rId11"/>
    <p:sldId id="304" r:id="rId12"/>
    <p:sldId id="305" r:id="rId13"/>
    <p:sldId id="306" r:id="rId14"/>
  </p:sldIdLst>
  <p:sldSz cx="9144000" cy="5143500" type="screen16x9"/>
  <p:notesSz cx="6858000" cy="9144000"/>
  <p:embeddedFontLst>
    <p:embeddedFont>
      <p:font typeface="DM Sans" panose="020B0604020202020204" charset="0"/>
      <p:regular r:id="rId16"/>
      <p:bold r:id="rId17"/>
      <p:italic r:id="rId18"/>
      <p:boldItalic r:id="rId19"/>
    </p:embeddedFont>
    <p:embeddedFont>
      <p:font typeface="Praktika Black Italic" panose="020B0604020202020204" charset="0"/>
      <p:bold r:id="rId20"/>
    </p:embeddedFont>
    <p:embeddedFont>
      <p:font typeface="Praktika ExtraBold Italic" panose="020B0604020202020204" charset="0"/>
      <p:bold r:id="rId21"/>
    </p:embeddedFont>
    <p:embeddedFont>
      <p:font typeface="Praktika Medium Condensed" panose="020B060402020202020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92CE"/>
    <a:srgbClr val="EFF7FF"/>
    <a:srgbClr val="D5EBFF"/>
    <a:srgbClr val="E5F3F3"/>
    <a:srgbClr val="BBFFF6"/>
    <a:srgbClr val="D4FFF9"/>
    <a:srgbClr val="C5EDE8"/>
    <a:srgbClr val="DCFFFA"/>
    <a:srgbClr val="C0FFF7"/>
    <a:srgbClr val="FD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360674-3C4D-4D9E-A43B-B7D0C84BDD96}">
  <a:tblStyle styleId="{3C360674-3C4D-4D9E-A43B-B7D0C84BDD9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EDED6E8-7BEF-4B92-AFD1-A444067F8E22}"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6351FE-3DF6-46B2-BCB2-7296E93AEE19}" styleName="Table_2">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8" d="100"/>
          <a:sy n="128" d="100"/>
        </p:scale>
        <p:origin x="91" y="1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Praktika Medium Condensed" panose="00000606000000000000" pitchFamily="50" charset="0"/>
        <a:ea typeface="Praktika Medium Condensed" panose="00000606000000000000" pitchFamily="50" charset="0"/>
        <a:cs typeface="Arial"/>
        <a:sym typeface="Arial"/>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305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30756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6" name="Google Shape;1126;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2591f17494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2" name="Google Shape;1102;g2591f17494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29410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23079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73976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508475"/>
            <a:ext cx="4113900" cy="16101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400">
                <a:latin typeface="Praktika ExtraBold Italic" panose="00000900000000000000" pitchFamily="50" charset="0"/>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fr-FR"/>
              <a:t>Modifiez le style du titre</a:t>
            </a:r>
            <a:endParaRPr dirty="0"/>
          </a:p>
        </p:txBody>
      </p:sp>
      <p:sp>
        <p:nvSpPr>
          <p:cNvPr id="10" name="Google Shape;10;p2"/>
          <p:cNvSpPr txBox="1">
            <a:spLocks noGrp="1"/>
          </p:cNvSpPr>
          <p:nvPr>
            <p:ph type="subTitle" idx="1"/>
          </p:nvPr>
        </p:nvSpPr>
        <p:spPr>
          <a:xfrm>
            <a:off x="713225" y="3159225"/>
            <a:ext cx="4113900" cy="475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bg2"/>
                </a:solidFill>
                <a:latin typeface="+mn-l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fr-FR"/>
              <a:t>Modifiez le style des sous-titres du masque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29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3821325" y="2423475"/>
            <a:ext cx="4609500" cy="792600"/>
          </a:xfrm>
          <a:prstGeom prst="rect">
            <a:avLst/>
          </a:prstGeom>
        </p:spPr>
        <p:txBody>
          <a:bodyPr spcFirstLastPara="1" wrap="square" lIns="91425" tIns="91425" rIns="91425" bIns="91425" anchor="b" anchorCtr="0">
            <a:noAutofit/>
          </a:bodyPr>
          <a:lstStyle>
            <a:lvl1pPr lvl="0" algn="r">
              <a:spcBef>
                <a:spcPts val="0"/>
              </a:spcBef>
              <a:spcAft>
                <a:spcPts val="0"/>
              </a:spcAft>
              <a:buSzPts val="3600"/>
              <a:buNone/>
              <a:defRPr sz="5000">
                <a:latin typeface="Praktika ExtraBold Italic" panose="00000900000000000000" pitchFamily="50"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fr-FR"/>
              <a:t>Modifiez le style du titre</a:t>
            </a:r>
            <a:endParaRPr dirty="0"/>
          </a:p>
        </p:txBody>
      </p:sp>
      <p:sp>
        <p:nvSpPr>
          <p:cNvPr id="24" name="Google Shape;24;p3"/>
          <p:cNvSpPr txBox="1">
            <a:spLocks noGrp="1"/>
          </p:cNvSpPr>
          <p:nvPr>
            <p:ph type="title" idx="2" hasCustomPrompt="1"/>
          </p:nvPr>
        </p:nvSpPr>
        <p:spPr>
          <a:xfrm>
            <a:off x="6375092" y="999576"/>
            <a:ext cx="2055733" cy="915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6000">
                <a:solidFill>
                  <a:srgbClr val="4D92CE"/>
                </a:solidFill>
                <a:latin typeface="Praktika ExtraBold Italic" panose="00000900000000000000" pitchFamily="50" charset="0"/>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lang="fr-FR" dirty="0"/>
              <a:t>xx</a:t>
            </a:r>
            <a:endParaRPr dirty="0"/>
          </a:p>
        </p:txBody>
      </p:sp>
      <p:sp>
        <p:nvSpPr>
          <p:cNvPr id="25" name="Google Shape;25;p3"/>
          <p:cNvSpPr txBox="1">
            <a:spLocks noGrp="1"/>
          </p:cNvSpPr>
          <p:nvPr>
            <p:ph type="subTitle" idx="1"/>
          </p:nvPr>
        </p:nvSpPr>
        <p:spPr>
          <a:xfrm>
            <a:off x="3821325" y="3214526"/>
            <a:ext cx="4609500" cy="375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solidFill>
                  <a:schemeClr val="bg2"/>
                </a:solidFill>
                <a:latin typeface="Praktika Medium Condensed" panose="00000606000000000000" pitchFamily="50"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Modifiez le style des sous-titres du masque</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720000" y="62790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atin typeface="Praktika ExtraBold Italic" panose="00000900000000000000" pitchFamily="50" charset="0"/>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r>
              <a:rPr lang="fr-FR"/>
              <a:t>Modifiez le style du titre</a:t>
            </a:r>
            <a:endParaRPr dirty="0"/>
          </a:p>
        </p:txBody>
      </p:sp>
      <p:sp>
        <p:nvSpPr>
          <p:cNvPr id="39" name="Google Shape;39;p5"/>
          <p:cNvSpPr txBox="1">
            <a:spLocks noGrp="1"/>
          </p:cNvSpPr>
          <p:nvPr>
            <p:ph type="subTitle" idx="1"/>
          </p:nvPr>
        </p:nvSpPr>
        <p:spPr>
          <a:xfrm>
            <a:off x="5055280" y="4031296"/>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atin typeface="Praktika Medium Condensed" panose="00000606000000000000" pitchFamily="50"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fr-FR"/>
              <a:t>Modifiez le style des sous-titres du masque</a:t>
            </a:r>
            <a:endParaRPr dirty="0"/>
          </a:p>
        </p:txBody>
      </p:sp>
      <p:sp>
        <p:nvSpPr>
          <p:cNvPr id="40" name="Google Shape;40;p5"/>
          <p:cNvSpPr txBox="1">
            <a:spLocks noGrp="1"/>
          </p:cNvSpPr>
          <p:nvPr>
            <p:ph type="subTitle" idx="2"/>
          </p:nvPr>
        </p:nvSpPr>
        <p:spPr>
          <a:xfrm>
            <a:off x="1583188" y="4031296"/>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atin typeface="Praktika Medium Condensed" panose="00000606000000000000" pitchFamily="50"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fr-FR"/>
              <a:t>Modifiez le style des sous-titres du masque</a:t>
            </a:r>
            <a:endParaRPr dirty="0"/>
          </a:p>
        </p:txBody>
      </p:sp>
      <p:sp>
        <p:nvSpPr>
          <p:cNvPr id="41" name="Google Shape;41;p5"/>
          <p:cNvSpPr txBox="1">
            <a:spLocks noGrp="1"/>
          </p:cNvSpPr>
          <p:nvPr>
            <p:ph type="subTitle" idx="3"/>
          </p:nvPr>
        </p:nvSpPr>
        <p:spPr>
          <a:xfrm>
            <a:off x="5055280" y="3686000"/>
            <a:ext cx="2505600" cy="45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1800" b="1">
                <a:solidFill>
                  <a:schemeClr val="dk1"/>
                </a:solidFill>
                <a:latin typeface="Praktika ExtraBold Italic" panose="00000900000000000000" pitchFamily="50" charset="0"/>
                <a:ea typeface="Praktika ExtraBold Italic" panose="00000900000000000000" pitchFamily="50" charset="0"/>
                <a:cs typeface="Lato"/>
                <a:sym typeface="Lato"/>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r>
              <a:rPr lang="fr-FR"/>
              <a:t>Modifiez le style des sous-titres du masque</a:t>
            </a:r>
            <a:endParaRPr dirty="0"/>
          </a:p>
        </p:txBody>
      </p:sp>
      <p:sp>
        <p:nvSpPr>
          <p:cNvPr id="42" name="Google Shape;42;p5"/>
          <p:cNvSpPr txBox="1">
            <a:spLocks noGrp="1"/>
          </p:cNvSpPr>
          <p:nvPr>
            <p:ph type="subTitle" idx="4"/>
          </p:nvPr>
        </p:nvSpPr>
        <p:spPr>
          <a:xfrm>
            <a:off x="1583188" y="3686000"/>
            <a:ext cx="2505600" cy="45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1800" b="1">
                <a:solidFill>
                  <a:schemeClr val="dk1"/>
                </a:solidFill>
                <a:latin typeface="Praktika ExtraBold Italic" panose="00000900000000000000" pitchFamily="50" charset="0"/>
                <a:ea typeface="Praktika ExtraBold Italic" panose="00000900000000000000" pitchFamily="50" charset="0"/>
                <a:cs typeface="Lato"/>
                <a:sym typeface="Lato"/>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r>
              <a:rPr lang="fr-FR"/>
              <a:t>Modifiez le style des sous-titres du masque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1"/>
        <p:cNvGrpSpPr/>
        <p:nvPr/>
      </p:nvGrpSpPr>
      <p:grpSpPr>
        <a:xfrm>
          <a:off x="0" y="0"/>
          <a:ext cx="0" cy="0"/>
          <a:chOff x="0" y="0"/>
          <a:chExt cx="0" cy="0"/>
        </a:xfrm>
      </p:grpSpPr>
      <p:sp>
        <p:nvSpPr>
          <p:cNvPr id="72" name="Google Shape;72;p8"/>
          <p:cNvSpPr txBox="1">
            <a:spLocks noGrp="1"/>
          </p:cNvSpPr>
          <p:nvPr>
            <p:ph type="title"/>
          </p:nvPr>
        </p:nvSpPr>
        <p:spPr>
          <a:xfrm>
            <a:off x="1768500" y="1516200"/>
            <a:ext cx="5607000" cy="21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500">
                <a:latin typeface="Praktika ExtraBold Italic" panose="00000900000000000000" pitchFamily="50"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fr-FR"/>
              <a:t>Modifiez le style du titre</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Vide">
    <p:bg>
      <p:bgPr>
        <a:solidFill>
          <a:srgbClr val="FFFFFF"/>
        </a:solidFill>
        <a:effectLst/>
      </p:bgPr>
    </p:bg>
    <p:spTree>
      <p:nvGrpSpPr>
        <p:cNvPr id="1" name="Shape 8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3">
  <p:cSld name="TITLE_ONLY_1_1_1">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a:off x="720000" y="61245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atin typeface="Praktika ExtraBold Italic" panose="00000900000000000000" pitchFamily="50" charset="0"/>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r>
              <a:rPr lang="fr-FR"/>
              <a:t>Modifiez le style du titre</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bg>
      <p:bgPr>
        <a:solidFill>
          <a:srgbClr val="EFF7FF"/>
        </a:solidFill>
        <a:effectLst/>
      </p:bgPr>
    </p:bg>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720000" y="65076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atin typeface="Praktika ExtraBold Italic" panose="00000900000000000000" pitchFamily="50" charset="0"/>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r>
              <a:rPr lang="fr-FR"/>
              <a:t>Modifiez le style du titre</a:t>
            </a:r>
            <a:endParaRPr dirty="0"/>
          </a:p>
        </p:txBody>
      </p:sp>
      <p:sp>
        <p:nvSpPr>
          <p:cNvPr id="177" name="Google Shape;177;p23"/>
          <p:cNvSpPr txBox="1">
            <a:spLocks noGrp="1"/>
          </p:cNvSpPr>
          <p:nvPr>
            <p:ph type="subTitle" idx="1"/>
          </p:nvPr>
        </p:nvSpPr>
        <p:spPr>
          <a:xfrm>
            <a:off x="4743229" y="1820025"/>
            <a:ext cx="3573300" cy="195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atin typeface="Praktika Medium Condensed" panose="00000606000000000000" pitchFamily="50"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Modifiez le style des sous-titres du masque</a:t>
            </a:r>
            <a:endParaRPr dirty="0"/>
          </a:p>
        </p:txBody>
      </p:sp>
      <p:sp>
        <p:nvSpPr>
          <p:cNvPr id="178" name="Google Shape;178;p23"/>
          <p:cNvSpPr txBox="1">
            <a:spLocks noGrp="1"/>
          </p:cNvSpPr>
          <p:nvPr>
            <p:ph type="subTitle" idx="2"/>
          </p:nvPr>
        </p:nvSpPr>
        <p:spPr>
          <a:xfrm>
            <a:off x="827475" y="1820025"/>
            <a:ext cx="3573300" cy="195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atin typeface="Praktika Medium Condensed" panose="00000606000000000000" pitchFamily="50"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Modifiez le style des sous-titres du masque</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7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8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FF7FF"/>
        </a:solidFill>
        <a:effectLst/>
      </p:bgPr>
    </p:bg>
    <p:spTree>
      <p:nvGrpSpPr>
        <p:cNvPr id="1" name="Shape 5"/>
        <p:cNvGrpSpPr/>
        <p:nvPr/>
      </p:nvGrpSpPr>
      <p:grpSpPr>
        <a:xfrm>
          <a:off x="0" y="0"/>
          <a:ext cx="0" cy="0"/>
          <a:chOff x="0" y="0"/>
          <a:chExt cx="0" cy="0"/>
        </a:xfrm>
      </p:grpSpPr>
      <p:sp>
        <p:nvSpPr>
          <p:cNvPr id="2" name="Rectangle 1">
            <a:extLst>
              <a:ext uri="{FF2B5EF4-FFF2-40B4-BE49-F238E27FC236}">
                <a16:creationId xmlns:a16="http://schemas.microsoft.com/office/drawing/2014/main" id="{460C3BA7-CB9E-E385-3B77-4DE54A3A6B09}"/>
              </a:ext>
            </a:extLst>
          </p:cNvPr>
          <p:cNvSpPr/>
          <p:nvPr userDrawn="1"/>
        </p:nvSpPr>
        <p:spPr>
          <a:xfrm>
            <a:off x="-25" y="489722"/>
            <a:ext cx="9144000" cy="4571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BC67953A-481C-B2C8-B207-4000594616DA}"/>
              </a:ext>
            </a:extLst>
          </p:cNvPr>
          <p:cNvSpPr/>
          <p:nvPr userDrawn="1"/>
        </p:nvSpPr>
        <p:spPr>
          <a:xfrm>
            <a:off x="0" y="0"/>
            <a:ext cx="9144000" cy="511173"/>
          </a:xfrm>
          <a:prstGeom prst="rect">
            <a:avLst/>
          </a:prstGeom>
          <a:solidFill>
            <a:srgbClr val="4D92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Graphique 9">
            <a:extLst>
              <a:ext uri="{FF2B5EF4-FFF2-40B4-BE49-F238E27FC236}">
                <a16:creationId xmlns:a16="http://schemas.microsoft.com/office/drawing/2014/main" id="{7E5E8830-5D56-41C7-E1D2-BC55E5DF13B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8013738" y="4731699"/>
            <a:ext cx="861744" cy="337623"/>
          </a:xfrm>
          <a:prstGeom prst="rect">
            <a:avLst/>
          </a:prstGeom>
        </p:spPr>
      </p:pic>
      <p:sp>
        <p:nvSpPr>
          <p:cNvPr id="13" name="Espace réservé du titre 12">
            <a:extLst>
              <a:ext uri="{FF2B5EF4-FFF2-40B4-BE49-F238E27FC236}">
                <a16:creationId xmlns:a16="http://schemas.microsoft.com/office/drawing/2014/main" id="{A7EC4FC6-ADF4-39E4-E8CF-EA3DB15CD912}"/>
              </a:ext>
            </a:extLst>
          </p:cNvPr>
          <p:cNvSpPr>
            <a:spLocks noGrp="1"/>
          </p:cNvSpPr>
          <p:nvPr>
            <p:ph type="title"/>
          </p:nvPr>
        </p:nvSpPr>
        <p:spPr>
          <a:xfrm>
            <a:off x="713225" y="574625"/>
            <a:ext cx="7717500" cy="524127"/>
          </a:xfrm>
          <a:prstGeom prst="rect">
            <a:avLst/>
          </a:prstGeom>
        </p:spPr>
        <p:txBody>
          <a:bodyPr vert="horz" lIns="91440" tIns="45720" rIns="91440" bIns="45720" rtlCol="0" anchor="ctr">
            <a:normAutofit/>
          </a:bodyPr>
          <a:lstStyle/>
          <a:p>
            <a:r>
              <a:rPr lang="fr-FR" dirty="0"/>
              <a:t>Modifiez le style du titre</a:t>
            </a:r>
          </a:p>
        </p:txBody>
      </p:sp>
      <p:sp>
        <p:nvSpPr>
          <p:cNvPr id="15" name="Espace réservé du texte 14">
            <a:extLst>
              <a:ext uri="{FF2B5EF4-FFF2-40B4-BE49-F238E27FC236}">
                <a16:creationId xmlns:a16="http://schemas.microsoft.com/office/drawing/2014/main" id="{B4D61241-E8FA-C77C-0B1F-65A6BBDF4F22}"/>
              </a:ext>
            </a:extLst>
          </p:cNvPr>
          <p:cNvSpPr>
            <a:spLocks noGrp="1"/>
          </p:cNvSpPr>
          <p:nvPr>
            <p:ph type="body" idx="1"/>
          </p:nvPr>
        </p:nvSpPr>
        <p:spPr>
          <a:xfrm>
            <a:off x="713225" y="1149250"/>
            <a:ext cx="7717550" cy="348307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a:extLst>
              <a:ext uri="{FF2B5EF4-FFF2-40B4-BE49-F238E27FC236}">
                <a16:creationId xmlns:a16="http://schemas.microsoft.com/office/drawing/2014/main" id="{3986FFD4-EF6C-5F04-AB33-3CF5DE14DA75}"/>
              </a:ext>
            </a:extLst>
          </p:cNvPr>
          <p:cNvPicPr>
            <a:picLocks noChangeAspect="1"/>
          </p:cNvPicPr>
          <p:nvPr userDrawn="1"/>
        </p:nvPicPr>
        <p:blipFill>
          <a:blip r:embed="rId14"/>
          <a:stretch>
            <a:fillRect/>
          </a:stretch>
        </p:blipFill>
        <p:spPr>
          <a:xfrm>
            <a:off x="8057230" y="63451"/>
            <a:ext cx="818252" cy="335693"/>
          </a:xfrm>
          <a:prstGeom prst="rect">
            <a:avLst/>
          </a:prstGeom>
        </p:spPr>
      </p:pic>
      <p:pic>
        <p:nvPicPr>
          <p:cNvPr id="9" name="Image 8">
            <a:extLst>
              <a:ext uri="{FF2B5EF4-FFF2-40B4-BE49-F238E27FC236}">
                <a16:creationId xmlns:a16="http://schemas.microsoft.com/office/drawing/2014/main" id="{8620D546-CB99-A90C-5F77-A2D3C99988EC}"/>
              </a:ext>
            </a:extLst>
          </p:cNvPr>
          <p:cNvPicPr>
            <a:picLocks noChangeAspect="1"/>
          </p:cNvPicPr>
          <p:nvPr userDrawn="1"/>
        </p:nvPicPr>
        <p:blipFill>
          <a:blip r:embed="rId15"/>
          <a:srcRect/>
          <a:stretch/>
        </p:blipFill>
        <p:spPr>
          <a:xfrm>
            <a:off x="461328" y="52329"/>
            <a:ext cx="2507254" cy="409448"/>
          </a:xfrm>
          <a:prstGeom prst="rect">
            <a:avLst/>
          </a:prstGeom>
        </p:spPr>
      </p:pic>
      <p:pic>
        <p:nvPicPr>
          <p:cNvPr id="14" name="Image 13">
            <a:extLst>
              <a:ext uri="{FF2B5EF4-FFF2-40B4-BE49-F238E27FC236}">
                <a16:creationId xmlns:a16="http://schemas.microsoft.com/office/drawing/2014/main" id="{92300564-161C-AD51-C7D0-C51E5B78A3FD}"/>
              </a:ext>
            </a:extLst>
          </p:cNvPr>
          <p:cNvPicPr>
            <a:picLocks noChangeAspect="1"/>
          </p:cNvPicPr>
          <p:nvPr userDrawn="1"/>
        </p:nvPicPr>
        <p:blipFill>
          <a:blip r:embed="rId16"/>
          <a:stretch>
            <a:fillRect/>
          </a:stretch>
        </p:blipFill>
        <p:spPr>
          <a:xfrm>
            <a:off x="7596163" y="6439"/>
            <a:ext cx="422975" cy="489721"/>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8" r:id="rId5"/>
    <p:sldLayoutId id="2147483663" r:id="rId6"/>
    <p:sldLayoutId id="2147483669" r:id="rId7"/>
    <p:sldLayoutId id="2147483677" r:id="rId8"/>
    <p:sldLayoutId id="2147483678" r:id="rId9"/>
    <p:sldLayoutId id="2147483679" r:id="rId10"/>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lang="fr-FR" sz="2400" b="0" i="0" u="none" strike="noStrike" cap="none" dirty="0" smtClean="0">
          <a:solidFill>
            <a:schemeClr val="tx1"/>
          </a:solidFill>
          <a:latin typeface="+mj-lt"/>
          <a:ea typeface="Praktika ExtraBold Italic" panose="00000900000000000000" pitchFamily="50"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dirty="0">
          <a:solidFill>
            <a:schemeClr val="tx1"/>
          </a:solidFill>
          <a:latin typeface="+mn-lt"/>
          <a:ea typeface="Praktika Medium Condensed" panose="00000606000000000000" pitchFamily="50"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mn-lt"/>
          <a:ea typeface="Praktika Medium Condensed" panose="00000606000000000000" pitchFamily="50" charset="0"/>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mn-lt"/>
          <a:ea typeface="Praktika Medium Condensed" panose="00000606000000000000" pitchFamily="50" charset="0"/>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mn-lt"/>
          <a:ea typeface="Praktika Medium Condensed" panose="00000606000000000000" pitchFamily="50" charset="0"/>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mn-lt"/>
          <a:ea typeface="Praktika Medium Condensed" panose="00000606000000000000" pitchFamily="50" charset="0"/>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7"/>
          <p:cNvSpPr txBox="1">
            <a:spLocks noGrp="1"/>
          </p:cNvSpPr>
          <p:nvPr>
            <p:ph type="ctrTitle"/>
          </p:nvPr>
        </p:nvSpPr>
        <p:spPr>
          <a:xfrm>
            <a:off x="713225" y="1938781"/>
            <a:ext cx="4113900" cy="1610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FR" dirty="0"/>
              <a:t>Mort inattendue du nourrisson:</a:t>
            </a:r>
            <a:br>
              <a:rPr lang="fr-FR" dirty="0"/>
            </a:br>
            <a:r>
              <a:rPr lang="fr-FR" sz="2400" dirty="0"/>
              <a:t>Rôle du SMUR</a:t>
            </a:r>
            <a:endParaRPr dirty="0"/>
          </a:p>
        </p:txBody>
      </p:sp>
      <p:sp>
        <p:nvSpPr>
          <p:cNvPr id="307" name="Google Shape;307;p37"/>
          <p:cNvSpPr txBox="1">
            <a:spLocks noGrp="1"/>
          </p:cNvSpPr>
          <p:nvPr>
            <p:ph type="subTitle" idx="1"/>
          </p:nvPr>
        </p:nvSpPr>
        <p:spPr>
          <a:xfrm>
            <a:off x="713225" y="3607460"/>
            <a:ext cx="4113900" cy="475800"/>
          </a:xfrm>
          <a:prstGeom prst="rect">
            <a:avLst/>
          </a:prstGeom>
        </p:spPr>
        <p:txBody>
          <a:bodyPr spcFirstLastPara="1" wrap="square" lIns="91425" tIns="91425" rIns="91425" bIns="91425" anchor="t" anchorCtr="0">
            <a:noAutofit/>
          </a:bodyPr>
          <a:lstStyle/>
          <a:p>
            <a:pPr lvl="0"/>
            <a:r>
              <a:rPr lang="fr-FR" dirty="0"/>
              <a:t>Guillaume GIORDANO ORSINI </a:t>
            </a:r>
            <a:r>
              <a:rPr lang="fr-FR" dirty="0">
                <a:solidFill>
                  <a:schemeClr val="tx1"/>
                </a:solidFill>
              </a:rPr>
              <a:t>•</a:t>
            </a:r>
            <a:r>
              <a:rPr lang="fr-FR" dirty="0"/>
              <a:t> Reims</a:t>
            </a:r>
            <a:endParaRPr dirty="0"/>
          </a:p>
        </p:txBody>
      </p:sp>
      <p:pic>
        <p:nvPicPr>
          <p:cNvPr id="1026" name="Picture 2" descr="Pub : les bébés Evian sont de retour ! - Le Parisien">
            <a:extLst>
              <a:ext uri="{FF2B5EF4-FFF2-40B4-BE49-F238E27FC236}">
                <a16:creationId xmlns:a16="http://schemas.microsoft.com/office/drawing/2014/main" id="{2E6A03EE-8558-4C93-911A-DD70EA991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2350" y="1704975"/>
            <a:ext cx="2638425" cy="17335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8" name="Image 7">
            <a:extLst>
              <a:ext uri="{FF2B5EF4-FFF2-40B4-BE49-F238E27FC236}">
                <a16:creationId xmlns:a16="http://schemas.microsoft.com/office/drawing/2014/main" id="{3DEBCD21-5FFA-4C05-9199-5494BF14F3F7}"/>
              </a:ext>
            </a:extLst>
          </p:cNvPr>
          <p:cNvPicPr>
            <a:picLocks noChangeAspect="1"/>
          </p:cNvPicPr>
          <p:nvPr/>
        </p:nvPicPr>
        <p:blipFill>
          <a:blip r:embed="rId3"/>
          <a:stretch>
            <a:fillRect/>
          </a:stretch>
        </p:blipFill>
        <p:spPr>
          <a:xfrm>
            <a:off x="2452594" y="528664"/>
            <a:ext cx="4238812" cy="4614836"/>
          </a:xfrm>
          <a:prstGeom prst="rect">
            <a:avLst/>
          </a:prstGeom>
        </p:spPr>
      </p:pic>
    </p:spTree>
    <p:extLst>
      <p:ext uri="{BB962C8B-B14F-4D97-AF65-F5344CB8AC3E}">
        <p14:creationId xmlns:p14="http://schemas.microsoft.com/office/powerpoint/2010/main" val="2174555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2" name="Image 1">
            <a:extLst>
              <a:ext uri="{FF2B5EF4-FFF2-40B4-BE49-F238E27FC236}">
                <a16:creationId xmlns:a16="http://schemas.microsoft.com/office/drawing/2014/main" id="{802D4594-C313-42B5-AB63-B1E4A8DF10DA}"/>
              </a:ext>
            </a:extLst>
          </p:cNvPr>
          <p:cNvPicPr>
            <a:picLocks noChangeAspect="1"/>
          </p:cNvPicPr>
          <p:nvPr/>
        </p:nvPicPr>
        <p:blipFill>
          <a:blip r:embed="rId3"/>
          <a:stretch>
            <a:fillRect/>
          </a:stretch>
        </p:blipFill>
        <p:spPr>
          <a:xfrm>
            <a:off x="197300" y="1361126"/>
            <a:ext cx="4416536" cy="2593735"/>
          </a:xfrm>
          <a:prstGeom prst="rect">
            <a:avLst/>
          </a:prstGeom>
        </p:spPr>
      </p:pic>
      <p:pic>
        <p:nvPicPr>
          <p:cNvPr id="3" name="Image 2">
            <a:extLst>
              <a:ext uri="{FF2B5EF4-FFF2-40B4-BE49-F238E27FC236}">
                <a16:creationId xmlns:a16="http://schemas.microsoft.com/office/drawing/2014/main" id="{690B58FD-E9F4-4C77-88E1-5EF33077FCBC}"/>
              </a:ext>
            </a:extLst>
          </p:cNvPr>
          <p:cNvPicPr>
            <a:picLocks noChangeAspect="1"/>
          </p:cNvPicPr>
          <p:nvPr/>
        </p:nvPicPr>
        <p:blipFill>
          <a:blip r:embed="rId4"/>
          <a:stretch>
            <a:fillRect/>
          </a:stretch>
        </p:blipFill>
        <p:spPr>
          <a:xfrm>
            <a:off x="4817036" y="755609"/>
            <a:ext cx="4186279" cy="3804771"/>
          </a:xfrm>
          <a:prstGeom prst="rect">
            <a:avLst/>
          </a:prstGeom>
        </p:spPr>
      </p:pic>
    </p:spTree>
    <p:extLst>
      <p:ext uri="{BB962C8B-B14F-4D97-AF65-F5344CB8AC3E}">
        <p14:creationId xmlns:p14="http://schemas.microsoft.com/office/powerpoint/2010/main" val="3195345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E5734A-1EF8-44EF-B86C-35EDF326E5B0}"/>
              </a:ext>
            </a:extLst>
          </p:cNvPr>
          <p:cNvSpPr>
            <a:spLocks noGrp="1"/>
          </p:cNvSpPr>
          <p:nvPr>
            <p:ph type="title"/>
          </p:nvPr>
        </p:nvSpPr>
        <p:spPr/>
        <p:txBody>
          <a:bodyPr/>
          <a:lstStyle/>
          <a:p>
            <a:r>
              <a:rPr lang="fr-FR" dirty="0"/>
              <a:t>Le transport ? J’alerte qui ? Le CDC ?</a:t>
            </a:r>
          </a:p>
        </p:txBody>
      </p:sp>
      <p:sp>
        <p:nvSpPr>
          <p:cNvPr id="9" name="Google Shape;453;p42">
            <a:extLst>
              <a:ext uri="{FF2B5EF4-FFF2-40B4-BE49-F238E27FC236}">
                <a16:creationId xmlns:a16="http://schemas.microsoft.com/office/drawing/2014/main" id="{3AE0D140-F013-46BB-832F-66A2A5F5EE3D}"/>
              </a:ext>
            </a:extLst>
          </p:cNvPr>
          <p:cNvSpPr txBox="1">
            <a:spLocks/>
          </p:cNvSpPr>
          <p:nvPr/>
        </p:nvSpPr>
        <p:spPr>
          <a:xfrm>
            <a:off x="827475" y="1820025"/>
            <a:ext cx="3573300" cy="1959600"/>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rgbClr val="000000"/>
              </a:buClr>
              <a:buSzPts val="2800"/>
              <a:buFont typeface="Arial"/>
              <a:buNone/>
              <a:defRPr sz="1400" b="0" i="0" u="none" strike="noStrike" cap="none">
                <a:solidFill>
                  <a:schemeClr val="tx1"/>
                </a:solidFill>
                <a:latin typeface="Praktika Medium Condensed" panose="00000606000000000000" pitchFamily="50" charset="0"/>
                <a:ea typeface="Praktika Medium Condensed" panose="00000606000000000000" pitchFamily="50" charset="0"/>
                <a:cs typeface="Arial"/>
                <a:sym typeface="Arial"/>
              </a:defRPr>
            </a:lvl1pPr>
            <a:lvl2pPr marR="0" lvl="1" algn="ctr" rtl="0" eaLnBrk="1" hangingPunct="1">
              <a:lnSpc>
                <a:spcPct val="100000"/>
              </a:lnSpc>
              <a:spcBef>
                <a:spcPts val="0"/>
              </a:spcBef>
              <a:spcAft>
                <a:spcPts val="0"/>
              </a:spcAft>
              <a:buClr>
                <a:srgbClr val="000000"/>
              </a:buClr>
              <a:buSzPts val="2800"/>
              <a:buFont typeface="Arial"/>
              <a:buNone/>
              <a:defRPr sz="2800" b="0" i="0" u="none" strike="noStrike" cap="none">
                <a:solidFill>
                  <a:schemeClr val="tx1"/>
                </a:solidFill>
                <a:latin typeface="+mn-lt"/>
                <a:ea typeface="Praktika Medium Condensed" panose="00000606000000000000" pitchFamily="50" charset="0"/>
                <a:cs typeface="Arial"/>
                <a:sym typeface="Arial"/>
              </a:defRPr>
            </a:lvl2pPr>
            <a:lvl3pPr marR="0" lvl="2" algn="ctr" rtl="0" eaLnBrk="1" hangingPunct="1">
              <a:lnSpc>
                <a:spcPct val="100000"/>
              </a:lnSpc>
              <a:spcBef>
                <a:spcPts val="0"/>
              </a:spcBef>
              <a:spcAft>
                <a:spcPts val="0"/>
              </a:spcAft>
              <a:buClr>
                <a:srgbClr val="000000"/>
              </a:buClr>
              <a:buSzPts val="2800"/>
              <a:buFont typeface="Arial"/>
              <a:buNone/>
              <a:defRPr sz="2800" b="0" i="0" u="none" strike="noStrike" cap="none">
                <a:solidFill>
                  <a:schemeClr val="tx1"/>
                </a:solidFill>
                <a:latin typeface="+mn-lt"/>
                <a:ea typeface="Praktika Medium Condensed" panose="00000606000000000000" pitchFamily="50" charset="0"/>
                <a:cs typeface="Arial"/>
                <a:sym typeface="Arial"/>
              </a:defRPr>
            </a:lvl3pPr>
            <a:lvl4pPr marR="0" lvl="3" algn="ctr" rtl="0" eaLnBrk="1" hangingPunct="1">
              <a:lnSpc>
                <a:spcPct val="100000"/>
              </a:lnSpc>
              <a:spcBef>
                <a:spcPts val="0"/>
              </a:spcBef>
              <a:spcAft>
                <a:spcPts val="0"/>
              </a:spcAft>
              <a:buClr>
                <a:srgbClr val="000000"/>
              </a:buClr>
              <a:buSzPts val="2800"/>
              <a:buFont typeface="Arial"/>
              <a:buNone/>
              <a:defRPr sz="2800" b="0" i="0" u="none" strike="noStrike" cap="none">
                <a:solidFill>
                  <a:schemeClr val="tx1"/>
                </a:solidFill>
                <a:latin typeface="+mn-lt"/>
                <a:ea typeface="Praktika Medium Condensed" panose="00000606000000000000" pitchFamily="50" charset="0"/>
                <a:cs typeface="Arial"/>
                <a:sym typeface="Arial"/>
              </a:defRPr>
            </a:lvl4pPr>
            <a:lvl5pPr marR="0" lvl="4" algn="ctr" rtl="0" eaLnBrk="1" hangingPunct="1">
              <a:lnSpc>
                <a:spcPct val="100000"/>
              </a:lnSpc>
              <a:spcBef>
                <a:spcPts val="0"/>
              </a:spcBef>
              <a:spcAft>
                <a:spcPts val="0"/>
              </a:spcAft>
              <a:buClr>
                <a:srgbClr val="000000"/>
              </a:buClr>
              <a:buSzPts val="2800"/>
              <a:buFont typeface="Arial"/>
              <a:buNone/>
              <a:defRPr sz="2800" b="0" i="0" u="none" strike="noStrike" cap="none">
                <a:solidFill>
                  <a:schemeClr val="tx1"/>
                </a:solidFill>
                <a:latin typeface="+mn-lt"/>
                <a:ea typeface="Praktika Medium Condensed" panose="00000606000000000000" pitchFamily="50" charset="0"/>
                <a:cs typeface="Arial"/>
                <a:sym typeface="Arial"/>
              </a:defRPr>
            </a:lvl5pPr>
            <a:lvl6pPr marR="0" lvl="5" algn="ctr" rtl="0" eaLnBrk="1" hangingPunct="1">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eaLnBrk="1" hangingPunct="1">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eaLnBrk="1" hangingPunct="1">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eaLnBrk="1" hangingPunct="1">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l"/>
            <a:r>
              <a:rPr lang="fr-FR" dirty="0"/>
              <a:t> </a:t>
            </a:r>
          </a:p>
        </p:txBody>
      </p:sp>
      <p:sp>
        <p:nvSpPr>
          <p:cNvPr id="10" name="Google Shape;453;p42">
            <a:extLst>
              <a:ext uri="{FF2B5EF4-FFF2-40B4-BE49-F238E27FC236}">
                <a16:creationId xmlns:a16="http://schemas.microsoft.com/office/drawing/2014/main" id="{6A15ABCC-D583-4253-B5F0-D92D3D4849CA}"/>
              </a:ext>
            </a:extLst>
          </p:cNvPr>
          <p:cNvSpPr txBox="1">
            <a:spLocks/>
          </p:cNvSpPr>
          <p:nvPr/>
        </p:nvSpPr>
        <p:spPr>
          <a:xfrm>
            <a:off x="155388" y="1326778"/>
            <a:ext cx="4912659" cy="3442446"/>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rgbClr val="000000"/>
              </a:buClr>
              <a:buSzPts val="2800"/>
              <a:buFont typeface="Arial"/>
              <a:buNone/>
              <a:defRPr sz="1400" b="0" i="0" u="none" strike="noStrike" cap="none">
                <a:solidFill>
                  <a:schemeClr val="tx1"/>
                </a:solidFill>
                <a:latin typeface="Praktika Medium Condensed" panose="00000606000000000000" pitchFamily="50" charset="0"/>
                <a:ea typeface="Praktika Medium Condensed" panose="00000606000000000000" pitchFamily="50" charset="0"/>
                <a:cs typeface="Arial"/>
                <a:sym typeface="Arial"/>
              </a:defRPr>
            </a:lvl1pPr>
            <a:lvl2pPr marR="0" lvl="1" algn="ctr" rtl="0" eaLnBrk="1" hangingPunct="1">
              <a:lnSpc>
                <a:spcPct val="100000"/>
              </a:lnSpc>
              <a:spcBef>
                <a:spcPts val="0"/>
              </a:spcBef>
              <a:spcAft>
                <a:spcPts val="0"/>
              </a:spcAft>
              <a:buClr>
                <a:srgbClr val="000000"/>
              </a:buClr>
              <a:buSzPts val="2800"/>
              <a:buFont typeface="Arial"/>
              <a:buNone/>
              <a:defRPr sz="2800" b="0" i="0" u="none" strike="noStrike" cap="none">
                <a:solidFill>
                  <a:schemeClr val="tx1"/>
                </a:solidFill>
                <a:latin typeface="+mn-lt"/>
                <a:ea typeface="Praktika Medium Condensed" panose="00000606000000000000" pitchFamily="50" charset="0"/>
                <a:cs typeface="Arial"/>
                <a:sym typeface="Arial"/>
              </a:defRPr>
            </a:lvl2pPr>
            <a:lvl3pPr marR="0" lvl="2" algn="ctr" rtl="0" eaLnBrk="1" hangingPunct="1">
              <a:lnSpc>
                <a:spcPct val="100000"/>
              </a:lnSpc>
              <a:spcBef>
                <a:spcPts val="0"/>
              </a:spcBef>
              <a:spcAft>
                <a:spcPts val="0"/>
              </a:spcAft>
              <a:buClr>
                <a:srgbClr val="000000"/>
              </a:buClr>
              <a:buSzPts val="2800"/>
              <a:buFont typeface="Arial"/>
              <a:buNone/>
              <a:defRPr sz="2800" b="0" i="0" u="none" strike="noStrike" cap="none">
                <a:solidFill>
                  <a:schemeClr val="tx1"/>
                </a:solidFill>
                <a:latin typeface="+mn-lt"/>
                <a:ea typeface="Praktika Medium Condensed" panose="00000606000000000000" pitchFamily="50" charset="0"/>
                <a:cs typeface="Arial"/>
                <a:sym typeface="Arial"/>
              </a:defRPr>
            </a:lvl3pPr>
            <a:lvl4pPr marR="0" lvl="3" algn="ctr" rtl="0" eaLnBrk="1" hangingPunct="1">
              <a:lnSpc>
                <a:spcPct val="100000"/>
              </a:lnSpc>
              <a:spcBef>
                <a:spcPts val="0"/>
              </a:spcBef>
              <a:spcAft>
                <a:spcPts val="0"/>
              </a:spcAft>
              <a:buClr>
                <a:srgbClr val="000000"/>
              </a:buClr>
              <a:buSzPts val="2800"/>
              <a:buFont typeface="Arial"/>
              <a:buNone/>
              <a:defRPr sz="2800" b="0" i="0" u="none" strike="noStrike" cap="none">
                <a:solidFill>
                  <a:schemeClr val="tx1"/>
                </a:solidFill>
                <a:latin typeface="+mn-lt"/>
                <a:ea typeface="Praktika Medium Condensed" panose="00000606000000000000" pitchFamily="50" charset="0"/>
                <a:cs typeface="Arial"/>
                <a:sym typeface="Arial"/>
              </a:defRPr>
            </a:lvl4pPr>
            <a:lvl5pPr marR="0" lvl="4" algn="ctr" rtl="0" eaLnBrk="1" hangingPunct="1">
              <a:lnSpc>
                <a:spcPct val="100000"/>
              </a:lnSpc>
              <a:spcBef>
                <a:spcPts val="0"/>
              </a:spcBef>
              <a:spcAft>
                <a:spcPts val="0"/>
              </a:spcAft>
              <a:buClr>
                <a:srgbClr val="000000"/>
              </a:buClr>
              <a:buSzPts val="2800"/>
              <a:buFont typeface="Arial"/>
              <a:buNone/>
              <a:defRPr sz="2800" b="0" i="0" u="none" strike="noStrike" cap="none">
                <a:solidFill>
                  <a:schemeClr val="tx1"/>
                </a:solidFill>
                <a:latin typeface="+mn-lt"/>
                <a:ea typeface="Praktika Medium Condensed" panose="00000606000000000000" pitchFamily="50" charset="0"/>
                <a:cs typeface="Arial"/>
                <a:sym typeface="Arial"/>
              </a:defRPr>
            </a:lvl5pPr>
            <a:lvl6pPr marR="0" lvl="5" algn="ctr" rtl="0" eaLnBrk="1" hangingPunct="1">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eaLnBrk="1" hangingPunct="1">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eaLnBrk="1" hangingPunct="1">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eaLnBrk="1" hangingPunct="1">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l"/>
            <a:r>
              <a:rPr lang="fr-FR" b="1" u="sng" dirty="0"/>
              <a:t>Age :</a:t>
            </a:r>
            <a:r>
              <a:rPr lang="fr-FR" dirty="0"/>
              <a:t> </a:t>
            </a:r>
          </a:p>
          <a:p>
            <a:pPr algn="l"/>
            <a:r>
              <a:rPr lang="fr-FR" dirty="0"/>
              <a:t>. Pour les enfants de moins de 364 jours, il s’agit du certificat de décès couleur vert foncé « </a:t>
            </a:r>
            <a:r>
              <a:rPr lang="fr-FR" dirty="0">
                <a:solidFill>
                  <a:srgbClr val="00B050"/>
                </a:solidFill>
              </a:rPr>
              <a:t>certificat de décès infantile </a:t>
            </a:r>
            <a:r>
              <a:rPr lang="fr-FR" dirty="0"/>
              <a:t>» </a:t>
            </a:r>
          </a:p>
          <a:p>
            <a:pPr algn="l"/>
            <a:r>
              <a:rPr lang="fr-FR" dirty="0"/>
              <a:t>. Pour les enfants de plus de 364 jours, il s’agit du même certificat de décès bleu “adulte” </a:t>
            </a:r>
          </a:p>
          <a:p>
            <a:pPr algn="l"/>
            <a:endParaRPr lang="fr-FR" dirty="0"/>
          </a:p>
          <a:p>
            <a:pPr algn="l"/>
            <a:r>
              <a:rPr lang="fr-FR" b="1" u="sng" dirty="0"/>
              <a:t>Transport : </a:t>
            </a:r>
          </a:p>
          <a:p>
            <a:pPr algn="l"/>
            <a:r>
              <a:rPr lang="fr-FR" dirty="0"/>
              <a:t>. Le SAMU organise le transport si possible médicalisé vers le centre MIN référent. </a:t>
            </a:r>
          </a:p>
          <a:p>
            <a:pPr algn="l"/>
            <a:r>
              <a:rPr lang="fr-FR" dirty="0"/>
              <a:t>. Si pas d’OML : transfert systématique au CRMIN accompagné de ses parents. </a:t>
            </a:r>
          </a:p>
          <a:p>
            <a:pPr algn="l"/>
            <a:r>
              <a:rPr lang="fr-FR" dirty="0"/>
              <a:t>. Si présence d’OML : peut être transféré au CRMIN pour la réalisation de la 1ère phase d’investigations cliniques et paracliniques, sur décision du procureur de la République, immédiatement informé par l’OPJ avisé par le médecin SMUR sur place en application des dispositions de l’article 74 du Code de procédure pénale. </a:t>
            </a:r>
          </a:p>
        </p:txBody>
      </p:sp>
      <p:pic>
        <p:nvPicPr>
          <p:cNvPr id="3" name="Image 2">
            <a:extLst>
              <a:ext uri="{FF2B5EF4-FFF2-40B4-BE49-F238E27FC236}">
                <a16:creationId xmlns:a16="http://schemas.microsoft.com/office/drawing/2014/main" id="{F9845604-DC26-4BCD-8944-164E5E619C3C}"/>
              </a:ext>
            </a:extLst>
          </p:cNvPr>
          <p:cNvPicPr>
            <a:picLocks noChangeAspect="1"/>
          </p:cNvPicPr>
          <p:nvPr/>
        </p:nvPicPr>
        <p:blipFill>
          <a:blip r:embed="rId2"/>
          <a:stretch>
            <a:fillRect/>
          </a:stretch>
        </p:blipFill>
        <p:spPr>
          <a:xfrm>
            <a:off x="5398928" y="1223310"/>
            <a:ext cx="2563017" cy="3649382"/>
          </a:xfrm>
          <a:prstGeom prst="rect">
            <a:avLst/>
          </a:prstGeom>
        </p:spPr>
      </p:pic>
    </p:spTree>
    <p:extLst>
      <p:ext uri="{BB962C8B-B14F-4D97-AF65-F5344CB8AC3E}">
        <p14:creationId xmlns:p14="http://schemas.microsoft.com/office/powerpoint/2010/main" val="2194637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C1E3A8-72B5-4674-B72B-8D8D36E0CBD4}"/>
              </a:ext>
            </a:extLst>
          </p:cNvPr>
          <p:cNvSpPr>
            <a:spLocks noGrp="1"/>
          </p:cNvSpPr>
          <p:nvPr>
            <p:ph type="ctrTitle"/>
          </p:nvPr>
        </p:nvSpPr>
        <p:spPr>
          <a:xfrm>
            <a:off x="713225" y="615576"/>
            <a:ext cx="4113900" cy="745916"/>
          </a:xfrm>
        </p:spPr>
        <p:txBody>
          <a:bodyPr/>
          <a:lstStyle/>
          <a:p>
            <a:r>
              <a:rPr lang="fr-FR" dirty="0"/>
              <a:t>En bref</a:t>
            </a:r>
          </a:p>
        </p:txBody>
      </p:sp>
      <p:sp>
        <p:nvSpPr>
          <p:cNvPr id="7" name="Sous-titre 6">
            <a:extLst>
              <a:ext uri="{FF2B5EF4-FFF2-40B4-BE49-F238E27FC236}">
                <a16:creationId xmlns:a16="http://schemas.microsoft.com/office/drawing/2014/main" id="{2063232B-FDA0-4E3C-A2A8-AC552081225D}"/>
              </a:ext>
            </a:extLst>
          </p:cNvPr>
          <p:cNvSpPr>
            <a:spLocks noGrp="1"/>
          </p:cNvSpPr>
          <p:nvPr>
            <p:ph type="subTitle" idx="1"/>
          </p:nvPr>
        </p:nvSpPr>
        <p:spPr>
          <a:xfrm>
            <a:off x="755060" y="1802565"/>
            <a:ext cx="4113900" cy="2990563"/>
          </a:xfrm>
        </p:spPr>
        <p:txBody>
          <a:bodyPr/>
          <a:lstStyle/>
          <a:p>
            <a:r>
              <a:rPr lang="fr-FR" dirty="0"/>
              <a:t>SAMU = pierre angulaire, SMUR = secours, inspecteur, référent parental</a:t>
            </a:r>
          </a:p>
          <a:p>
            <a:endParaRPr lang="fr-FR" dirty="0"/>
          </a:p>
          <a:p>
            <a:r>
              <a:rPr lang="fr-FR" dirty="0"/>
              <a:t>Protocole rédigé entre CRMIN et SAMU</a:t>
            </a:r>
          </a:p>
          <a:p>
            <a:endParaRPr lang="fr-FR" dirty="0"/>
          </a:p>
          <a:p>
            <a:r>
              <a:rPr lang="fr-FR" dirty="0"/>
              <a:t>OML non systématique </a:t>
            </a:r>
          </a:p>
          <a:p>
            <a:endParaRPr lang="fr-FR" dirty="0"/>
          </a:p>
          <a:p>
            <a:r>
              <a:rPr lang="fr-FR" dirty="0"/>
              <a:t>Débriefing, prendre soin de ses équipes</a:t>
            </a:r>
          </a:p>
          <a:p>
            <a:endParaRPr lang="fr-FR" dirty="0"/>
          </a:p>
          <a:p>
            <a:r>
              <a:rPr lang="fr-FR" dirty="0"/>
              <a:t>Accompagner les familles </a:t>
            </a:r>
          </a:p>
          <a:p>
            <a:endParaRPr lang="fr-FR" dirty="0"/>
          </a:p>
          <a:p>
            <a:endParaRPr lang="fr-FR" dirty="0"/>
          </a:p>
        </p:txBody>
      </p:sp>
    </p:spTree>
    <p:extLst>
      <p:ext uri="{BB962C8B-B14F-4D97-AF65-F5344CB8AC3E}">
        <p14:creationId xmlns:p14="http://schemas.microsoft.com/office/powerpoint/2010/main" val="1190601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2"/>
          <p:cNvSpPr txBox="1">
            <a:spLocks noGrp="1"/>
          </p:cNvSpPr>
          <p:nvPr>
            <p:ph type="title"/>
          </p:nvPr>
        </p:nvSpPr>
        <p:spPr>
          <a:xfrm>
            <a:off x="720000" y="541669"/>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a:t>De quoi parle-t’on ?</a:t>
            </a:r>
            <a:endParaRPr dirty="0"/>
          </a:p>
        </p:txBody>
      </p:sp>
      <p:sp>
        <p:nvSpPr>
          <p:cNvPr id="452" name="Google Shape;452;p42"/>
          <p:cNvSpPr txBox="1">
            <a:spLocks noGrp="1"/>
          </p:cNvSpPr>
          <p:nvPr>
            <p:ph type="subTitle" idx="1"/>
          </p:nvPr>
        </p:nvSpPr>
        <p:spPr>
          <a:xfrm>
            <a:off x="4743229" y="1820025"/>
            <a:ext cx="3573300" cy="1959600"/>
          </a:xfrm>
          <a:prstGeom prst="rect">
            <a:avLst/>
          </a:prstGeom>
        </p:spPr>
        <p:txBody>
          <a:bodyPr spcFirstLastPara="1" wrap="square" lIns="91425" tIns="91425" rIns="91425" bIns="91425" anchor="t" anchorCtr="0">
            <a:noAutofit/>
          </a:bodyPr>
          <a:lstStyle/>
          <a:p>
            <a:pPr lvl="0"/>
            <a:r>
              <a:rPr lang="fr-FR" u="sng" dirty="0"/>
              <a:t>Mort subite du nourrison (MSN):</a:t>
            </a:r>
          </a:p>
          <a:p>
            <a:pPr lvl="0"/>
            <a:endParaRPr lang="fr-FR" dirty="0"/>
          </a:p>
          <a:p>
            <a:pPr lvl="0"/>
            <a:r>
              <a:rPr lang="fr-FR" dirty="0"/>
              <a:t>Décès survenant avant l’âge de 1 an et pour lesquels il n’est pas retrouvé de cause médicale, chirurgicale ou traumatologique.</a:t>
            </a:r>
          </a:p>
          <a:p>
            <a:pPr lvl="0"/>
            <a:endParaRPr lang="fr-FR" dirty="0"/>
          </a:p>
          <a:p>
            <a:pPr lvl="0"/>
            <a:r>
              <a:rPr lang="fr-FR" dirty="0"/>
              <a:t>Catégorie diagnostique</a:t>
            </a:r>
          </a:p>
          <a:p>
            <a:pPr lvl="0"/>
            <a:endParaRPr lang="fr-FR" dirty="0"/>
          </a:p>
          <a:p>
            <a:pPr lvl="0"/>
            <a:endParaRPr dirty="0"/>
          </a:p>
        </p:txBody>
      </p:sp>
      <p:sp>
        <p:nvSpPr>
          <p:cNvPr id="453" name="Google Shape;453;p42"/>
          <p:cNvSpPr txBox="1">
            <a:spLocks noGrp="1"/>
          </p:cNvSpPr>
          <p:nvPr>
            <p:ph type="subTitle" idx="2"/>
          </p:nvPr>
        </p:nvSpPr>
        <p:spPr>
          <a:xfrm>
            <a:off x="827475" y="1820025"/>
            <a:ext cx="3573300" cy="1959600"/>
          </a:xfrm>
          <a:prstGeom prst="rect">
            <a:avLst/>
          </a:prstGeom>
        </p:spPr>
        <p:txBody>
          <a:bodyPr spcFirstLastPara="1" wrap="square" lIns="91425" tIns="91425" rIns="91425" bIns="91425" anchor="t" anchorCtr="0">
            <a:noAutofit/>
          </a:bodyPr>
          <a:lstStyle/>
          <a:p>
            <a:pPr lvl="0"/>
            <a:r>
              <a:rPr lang="fr-FR" u="sng" dirty="0"/>
              <a:t>Mort inattendue du nourrisson (MIN):</a:t>
            </a:r>
          </a:p>
          <a:p>
            <a:pPr lvl="0"/>
            <a:endParaRPr lang="fr-FR" dirty="0"/>
          </a:p>
          <a:p>
            <a:pPr lvl="0"/>
            <a:r>
              <a:rPr lang="fr-FR" b="1" dirty="0"/>
              <a:t>Mort brutale </a:t>
            </a:r>
            <a:r>
              <a:rPr lang="fr-FR" dirty="0"/>
              <a:t>d’un </a:t>
            </a:r>
            <a:r>
              <a:rPr lang="fr-FR" b="1" dirty="0"/>
              <a:t>nourrisson</a:t>
            </a:r>
            <a:r>
              <a:rPr lang="fr-FR" dirty="0"/>
              <a:t> alors que rien, dans ses </a:t>
            </a:r>
            <a:r>
              <a:rPr lang="fr-FR" b="1" dirty="0"/>
              <a:t>antécédents</a:t>
            </a:r>
            <a:r>
              <a:rPr lang="fr-FR" dirty="0"/>
              <a:t> connus, ne pouvait la </a:t>
            </a:r>
            <a:r>
              <a:rPr lang="fr-FR" b="1" dirty="0"/>
              <a:t>laisser prévoir</a:t>
            </a:r>
            <a:r>
              <a:rPr lang="fr-FR" dirty="0"/>
              <a:t>.</a:t>
            </a:r>
          </a:p>
          <a:p>
            <a:pPr lvl="0"/>
            <a:endParaRPr lang="fr-FR" dirty="0"/>
          </a:p>
          <a:p>
            <a:pPr lvl="0"/>
            <a:r>
              <a:rPr lang="fr-FR" dirty="0"/>
              <a:t>Entité OMS CIM-11</a:t>
            </a:r>
          </a:p>
          <a:p>
            <a:pPr lvl="0"/>
            <a:endParaRPr lang="fr-FR" dirty="0"/>
          </a:p>
          <a:p>
            <a:pPr lvl="0"/>
            <a:r>
              <a:rPr lang="fr-FR" dirty="0"/>
              <a:t>Nourrison = &lt; 2 ans</a:t>
            </a:r>
          </a:p>
          <a:p>
            <a:pPr lvl="0"/>
            <a:r>
              <a:rPr lang="fr-FR" dirty="0"/>
              <a:t>Peut aller jusque 6 ans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pic>
        <p:nvPicPr>
          <p:cNvPr id="4" name="Image 3">
            <a:extLst>
              <a:ext uri="{FF2B5EF4-FFF2-40B4-BE49-F238E27FC236}">
                <a16:creationId xmlns:a16="http://schemas.microsoft.com/office/drawing/2014/main" id="{88E0B98C-9A94-4A49-84FE-E4039D4BEA43}"/>
              </a:ext>
            </a:extLst>
          </p:cNvPr>
          <p:cNvPicPr>
            <a:picLocks noChangeAspect="1"/>
          </p:cNvPicPr>
          <p:nvPr/>
        </p:nvPicPr>
        <p:blipFill>
          <a:blip r:embed="rId3"/>
          <a:stretch>
            <a:fillRect/>
          </a:stretch>
        </p:blipFill>
        <p:spPr>
          <a:xfrm>
            <a:off x="161365" y="672419"/>
            <a:ext cx="5539140" cy="2799910"/>
          </a:xfrm>
          <a:prstGeom prst="rect">
            <a:avLst/>
          </a:prstGeom>
        </p:spPr>
      </p:pic>
      <p:pic>
        <p:nvPicPr>
          <p:cNvPr id="5" name="Image 4">
            <a:extLst>
              <a:ext uri="{FF2B5EF4-FFF2-40B4-BE49-F238E27FC236}">
                <a16:creationId xmlns:a16="http://schemas.microsoft.com/office/drawing/2014/main" id="{A776EE30-4DD1-451D-8754-C58EB4C2B7CE}"/>
              </a:ext>
            </a:extLst>
          </p:cNvPr>
          <p:cNvPicPr>
            <a:picLocks noChangeAspect="1"/>
          </p:cNvPicPr>
          <p:nvPr/>
        </p:nvPicPr>
        <p:blipFill>
          <a:blip r:embed="rId4"/>
          <a:stretch>
            <a:fillRect/>
          </a:stretch>
        </p:blipFill>
        <p:spPr>
          <a:xfrm>
            <a:off x="3968377" y="2870902"/>
            <a:ext cx="5080000" cy="2207988"/>
          </a:xfrm>
          <a:prstGeom prst="rect">
            <a:avLst/>
          </a:prstGeom>
        </p:spPr>
      </p:pic>
      <p:pic>
        <p:nvPicPr>
          <p:cNvPr id="6" name="Image 5">
            <a:extLst>
              <a:ext uri="{FF2B5EF4-FFF2-40B4-BE49-F238E27FC236}">
                <a16:creationId xmlns:a16="http://schemas.microsoft.com/office/drawing/2014/main" id="{11EB8483-BE91-421B-A361-E90EAF75AFBA}"/>
              </a:ext>
            </a:extLst>
          </p:cNvPr>
          <p:cNvPicPr>
            <a:picLocks noChangeAspect="1"/>
          </p:cNvPicPr>
          <p:nvPr/>
        </p:nvPicPr>
        <p:blipFill>
          <a:blip r:embed="rId5"/>
          <a:stretch>
            <a:fillRect/>
          </a:stretch>
        </p:blipFill>
        <p:spPr>
          <a:xfrm>
            <a:off x="6508377" y="1556061"/>
            <a:ext cx="1128014" cy="716537"/>
          </a:xfrm>
          <a:prstGeom prst="rect">
            <a:avLst/>
          </a:prstGeom>
        </p:spPr>
      </p:pic>
    </p:spTree>
    <p:extLst>
      <p:ext uri="{BB962C8B-B14F-4D97-AF65-F5344CB8AC3E}">
        <p14:creationId xmlns:p14="http://schemas.microsoft.com/office/powerpoint/2010/main" val="265539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pic>
        <p:nvPicPr>
          <p:cNvPr id="5" name="Image 4">
            <a:extLst>
              <a:ext uri="{FF2B5EF4-FFF2-40B4-BE49-F238E27FC236}">
                <a16:creationId xmlns:a16="http://schemas.microsoft.com/office/drawing/2014/main" id="{28836DC0-0DDE-47AD-93CE-3DF4AC41E4DA}"/>
              </a:ext>
            </a:extLst>
          </p:cNvPr>
          <p:cNvPicPr>
            <a:picLocks noChangeAspect="1"/>
          </p:cNvPicPr>
          <p:nvPr/>
        </p:nvPicPr>
        <p:blipFill>
          <a:blip r:embed="rId3"/>
          <a:stretch>
            <a:fillRect/>
          </a:stretch>
        </p:blipFill>
        <p:spPr>
          <a:xfrm>
            <a:off x="1313138" y="592415"/>
            <a:ext cx="6517723" cy="4487497"/>
          </a:xfrm>
          <a:prstGeom prst="rect">
            <a:avLst/>
          </a:prstGeom>
        </p:spPr>
      </p:pic>
    </p:spTree>
    <p:extLst>
      <p:ext uri="{BB962C8B-B14F-4D97-AF65-F5344CB8AC3E}">
        <p14:creationId xmlns:p14="http://schemas.microsoft.com/office/powerpoint/2010/main" val="3159592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70"/>
          <p:cNvSpPr txBox="1">
            <a:spLocks noGrp="1"/>
          </p:cNvSpPr>
          <p:nvPr>
            <p:ph type="subTitle" idx="3"/>
          </p:nvPr>
        </p:nvSpPr>
        <p:spPr>
          <a:xfrm>
            <a:off x="5198715" y="3449048"/>
            <a:ext cx="2505600" cy="45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FR" dirty="0">
                <a:solidFill>
                  <a:schemeClr val="tx1"/>
                </a:solidFill>
              </a:rPr>
              <a:t>Le MRU</a:t>
            </a:r>
            <a:endParaRPr dirty="0">
              <a:solidFill>
                <a:schemeClr val="tx1"/>
              </a:solidFill>
            </a:endParaRPr>
          </a:p>
        </p:txBody>
      </p:sp>
      <p:sp>
        <p:nvSpPr>
          <p:cNvPr id="1129" name="Google Shape;1129;p70"/>
          <p:cNvSpPr txBox="1">
            <a:spLocks noGrp="1"/>
          </p:cNvSpPr>
          <p:nvPr>
            <p:ph type="subTitle" idx="4"/>
          </p:nvPr>
        </p:nvSpPr>
        <p:spPr>
          <a:xfrm>
            <a:off x="1335082" y="3351318"/>
            <a:ext cx="2505600" cy="45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FR" dirty="0">
                <a:solidFill>
                  <a:schemeClr val="tx1"/>
                </a:solidFill>
              </a:rPr>
              <a:t>L’ARM</a:t>
            </a:r>
            <a:endParaRPr dirty="0">
              <a:solidFill>
                <a:schemeClr val="tx1"/>
              </a:solidFill>
            </a:endParaRPr>
          </a:p>
        </p:txBody>
      </p:sp>
      <p:sp>
        <p:nvSpPr>
          <p:cNvPr id="1130" name="Google Shape;1130;p70"/>
          <p:cNvSpPr txBox="1">
            <a:spLocks noGrp="1"/>
          </p:cNvSpPr>
          <p:nvPr>
            <p:ph type="title"/>
          </p:nvPr>
        </p:nvSpPr>
        <p:spPr>
          <a:xfrm>
            <a:off x="720000" y="53950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1</a:t>
            </a:r>
            <a:r>
              <a:rPr lang="fr-FR" baseline="30000" dirty="0"/>
              <a:t>er</a:t>
            </a:r>
            <a:r>
              <a:rPr lang="fr-FR" dirty="0"/>
              <a:t> maillon: le SAMU</a:t>
            </a:r>
            <a:endParaRPr dirty="0"/>
          </a:p>
        </p:txBody>
      </p:sp>
      <p:sp>
        <p:nvSpPr>
          <p:cNvPr id="1131" name="Google Shape;1131;p70"/>
          <p:cNvSpPr txBox="1">
            <a:spLocks noGrp="1"/>
          </p:cNvSpPr>
          <p:nvPr>
            <p:ph type="subTitle" idx="1"/>
          </p:nvPr>
        </p:nvSpPr>
        <p:spPr>
          <a:xfrm>
            <a:off x="5198715" y="3805518"/>
            <a:ext cx="2505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a:solidFill>
                  <a:schemeClr val="bg2"/>
                </a:solidFill>
              </a:rPr>
              <a:t>Régulation médicale systématique</a:t>
            </a:r>
          </a:p>
          <a:p>
            <a:pPr marL="0" lvl="0" indent="0" algn="ctr" rtl="0">
              <a:spcBef>
                <a:spcPts val="0"/>
              </a:spcBef>
              <a:spcAft>
                <a:spcPts val="0"/>
              </a:spcAft>
              <a:buNone/>
            </a:pPr>
            <a:r>
              <a:rPr lang="fr-FR" dirty="0">
                <a:solidFill>
                  <a:schemeClr val="bg2"/>
                </a:solidFill>
              </a:rPr>
              <a:t>Maintenir le contact </a:t>
            </a:r>
          </a:p>
          <a:p>
            <a:pPr marL="0" lvl="0" indent="0" algn="ctr" rtl="0">
              <a:spcBef>
                <a:spcPts val="0"/>
              </a:spcBef>
              <a:spcAft>
                <a:spcPts val="0"/>
              </a:spcAft>
              <a:buNone/>
            </a:pPr>
            <a:r>
              <a:rPr lang="fr-FR" dirty="0">
                <a:solidFill>
                  <a:schemeClr val="bg2"/>
                </a:solidFill>
              </a:rPr>
              <a:t>Protéger les autres enfants </a:t>
            </a:r>
          </a:p>
        </p:txBody>
      </p:sp>
      <p:sp>
        <p:nvSpPr>
          <p:cNvPr id="1132" name="Google Shape;1132;p70"/>
          <p:cNvSpPr txBox="1">
            <a:spLocks noGrp="1"/>
          </p:cNvSpPr>
          <p:nvPr>
            <p:ph type="subTitle" idx="2"/>
          </p:nvPr>
        </p:nvSpPr>
        <p:spPr>
          <a:xfrm>
            <a:off x="1335082" y="3744946"/>
            <a:ext cx="2610204" cy="572700"/>
          </a:xfrm>
          <a:prstGeom prst="rect">
            <a:avLst/>
          </a:prstGeom>
        </p:spPr>
        <p:txBody>
          <a:bodyPr spcFirstLastPara="1" wrap="square" lIns="91425" tIns="91425" rIns="91425" bIns="91425" anchor="t" anchorCtr="0">
            <a:noAutofit/>
          </a:bodyPr>
          <a:lstStyle/>
          <a:p>
            <a:pPr lvl="0" algn="ctr" rtl="0">
              <a:spcBef>
                <a:spcPts val="0"/>
              </a:spcBef>
              <a:spcAft>
                <a:spcPts val="0"/>
              </a:spcAft>
            </a:pPr>
            <a:r>
              <a:rPr lang="fr-FR" dirty="0">
                <a:solidFill>
                  <a:schemeClr val="bg2"/>
                </a:solidFill>
              </a:rPr>
              <a:t>Envoi de secours systématique</a:t>
            </a:r>
          </a:p>
          <a:p>
            <a:pPr lvl="0" algn="ctr" rtl="0">
              <a:spcBef>
                <a:spcPts val="0"/>
              </a:spcBef>
              <a:spcAft>
                <a:spcPts val="0"/>
              </a:spcAft>
            </a:pPr>
            <a:r>
              <a:rPr lang="fr-FR" dirty="0">
                <a:solidFill>
                  <a:schemeClr val="bg2"/>
                </a:solidFill>
              </a:rPr>
              <a:t>SMUR</a:t>
            </a:r>
          </a:p>
          <a:p>
            <a:pPr lvl="0" algn="ctr" rtl="0">
              <a:spcBef>
                <a:spcPts val="0"/>
              </a:spcBef>
              <a:spcAft>
                <a:spcPts val="0"/>
              </a:spcAft>
            </a:pPr>
            <a:r>
              <a:rPr lang="fr-FR" dirty="0">
                <a:solidFill>
                  <a:schemeClr val="bg2"/>
                </a:solidFill>
              </a:rPr>
              <a:t>Mort avérée ? ou Doute sur ACR ? </a:t>
            </a:r>
            <a:r>
              <a:rPr lang="fr-FR" dirty="0">
                <a:solidFill>
                  <a:schemeClr val="bg2"/>
                </a:solidFill>
                <a:sym typeface="Wingdings" panose="05000000000000000000" pitchFamily="2" charset="2"/>
              </a:rPr>
              <a:t> T-RCP</a:t>
            </a:r>
            <a:endParaRPr lang="fr-FR" dirty="0">
              <a:solidFill>
                <a:schemeClr val="bg2"/>
              </a:solidFill>
            </a:endParaRPr>
          </a:p>
        </p:txBody>
      </p:sp>
      <p:pic>
        <p:nvPicPr>
          <p:cNvPr id="1133" name="Google Shape;1133;p70"/>
          <p:cNvPicPr preferRelativeResize="0">
            <a:picLocks noGrp="1"/>
          </p:cNvPicPr>
          <p:nvPr>
            <p:ph type="pic" idx="2"/>
          </p:nvPr>
        </p:nvPicPr>
        <p:blipFill>
          <a:blip r:embed="rId3"/>
          <a:stretch>
            <a:fillRect/>
          </a:stretch>
        </p:blipFill>
        <p:spPr>
          <a:xfrm>
            <a:off x="5055280" y="1566148"/>
            <a:ext cx="2551211" cy="1656056"/>
          </a:xfrm>
          <a:prstGeom prst="roundRect">
            <a:avLst>
              <a:gd name="adj" fmla="val 16667"/>
            </a:avLst>
          </a:prstGeom>
          <a:noFill/>
          <a:ln>
            <a:noFill/>
          </a:ln>
        </p:spPr>
      </p:pic>
      <p:pic>
        <p:nvPicPr>
          <p:cNvPr id="1134" name="Google Shape;1134;p70"/>
          <p:cNvPicPr preferRelativeResize="0">
            <a:picLocks noGrp="1"/>
          </p:cNvPicPr>
          <p:nvPr>
            <p:ph type="pic" idx="3"/>
          </p:nvPr>
        </p:nvPicPr>
        <p:blipFill>
          <a:blip r:embed="rId4"/>
          <a:stretch>
            <a:fillRect/>
          </a:stretch>
        </p:blipFill>
        <p:spPr>
          <a:xfrm>
            <a:off x="1537509" y="1564004"/>
            <a:ext cx="2100747" cy="1656057"/>
          </a:xfrm>
          <a:prstGeom prst="roundRect">
            <a:avLst>
              <a:gd name="adj" fmla="val 16667"/>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5" name="Google Shape;1105;p69"/>
          <p:cNvSpPr txBox="1"/>
          <p:nvPr/>
        </p:nvSpPr>
        <p:spPr>
          <a:xfrm>
            <a:off x="6187050" y="1862637"/>
            <a:ext cx="2223600" cy="572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fr-FR" dirty="0">
                <a:solidFill>
                  <a:schemeClr val="dk1"/>
                </a:solidFill>
                <a:latin typeface="Praktika Medium Condensed" panose="00000606000000000000" pitchFamily="50" charset="0"/>
                <a:ea typeface="Be Vietnam Pro"/>
                <a:cs typeface="Be Vietnam Pro"/>
                <a:sym typeface="Be Vietnam Pro"/>
              </a:rPr>
              <a:t>Débuter la RCP</a:t>
            </a:r>
          </a:p>
          <a:p>
            <a:pPr marL="0" lvl="0" indent="0" algn="l" rtl="0">
              <a:lnSpc>
                <a:spcPct val="115000"/>
              </a:lnSpc>
              <a:spcBef>
                <a:spcPts val="0"/>
              </a:spcBef>
              <a:spcAft>
                <a:spcPts val="0"/>
              </a:spcAft>
              <a:buNone/>
            </a:pPr>
            <a:r>
              <a:rPr lang="fr-FR" dirty="0">
                <a:solidFill>
                  <a:schemeClr val="dk1"/>
                </a:solidFill>
                <a:latin typeface="Praktika Medium Condensed" panose="00000606000000000000" pitchFamily="50" charset="0"/>
                <a:ea typeface="Be Vietnam Pro"/>
                <a:cs typeface="Be Vietnam Pro"/>
                <a:sym typeface="Be Vietnam Pro"/>
              </a:rPr>
              <a:t>Ne pas laisser seul les parents</a:t>
            </a:r>
          </a:p>
          <a:p>
            <a:pPr marL="0" lvl="0" indent="0" algn="l" rtl="0">
              <a:lnSpc>
                <a:spcPct val="115000"/>
              </a:lnSpc>
              <a:spcBef>
                <a:spcPts val="0"/>
              </a:spcBef>
              <a:spcAft>
                <a:spcPts val="0"/>
              </a:spcAft>
              <a:buNone/>
            </a:pPr>
            <a:r>
              <a:rPr lang="fr-FR" dirty="0">
                <a:solidFill>
                  <a:schemeClr val="dk1"/>
                </a:solidFill>
                <a:latin typeface="Praktika Medium Condensed" panose="00000606000000000000" pitchFamily="50" charset="0"/>
                <a:ea typeface="Be Vietnam Pro"/>
                <a:cs typeface="Be Vietnam Pro"/>
                <a:sym typeface="Be Vietnam Pro"/>
              </a:rPr>
              <a:t>Informer</a:t>
            </a:r>
            <a:endParaRPr dirty="0">
              <a:solidFill>
                <a:schemeClr val="dk1"/>
              </a:solidFill>
              <a:latin typeface="Praktika Medium Condensed" panose="00000606000000000000" pitchFamily="50" charset="0"/>
              <a:ea typeface="Be Vietnam Pro"/>
              <a:cs typeface="Be Vietnam Pro"/>
              <a:sym typeface="Be Vietnam Pro"/>
            </a:endParaRPr>
          </a:p>
        </p:txBody>
      </p:sp>
      <p:sp>
        <p:nvSpPr>
          <p:cNvPr id="1106" name="Google Shape;1106;p69"/>
          <p:cNvSpPr txBox="1"/>
          <p:nvPr/>
        </p:nvSpPr>
        <p:spPr>
          <a:xfrm>
            <a:off x="6187050" y="3373924"/>
            <a:ext cx="2223600" cy="572700"/>
          </a:xfrm>
          <a:prstGeom prst="rect">
            <a:avLst/>
          </a:prstGeom>
          <a:noFill/>
          <a:ln>
            <a:noFill/>
          </a:ln>
        </p:spPr>
        <p:txBody>
          <a:bodyPr spcFirstLastPara="1" wrap="square" lIns="91425" tIns="91425" rIns="91425" bIns="91425" anchor="ctr" anchorCtr="0">
            <a:noAutofit/>
          </a:bodyPr>
          <a:lstStyle/>
          <a:p>
            <a:pPr lvl="0">
              <a:lnSpc>
                <a:spcPct val="115000"/>
              </a:lnSpc>
            </a:pPr>
            <a:r>
              <a:rPr lang="fr-FR" dirty="0">
                <a:solidFill>
                  <a:schemeClr val="dk1"/>
                </a:solidFill>
                <a:latin typeface="Praktika Medium Condensed" panose="00000606000000000000" pitchFamily="50" charset="0"/>
                <a:ea typeface="Be Vietnam Pro"/>
                <a:cs typeface="Be Vietnam Pro"/>
                <a:sym typeface="Be Vietnam Pro"/>
              </a:rPr>
              <a:t>Ne pas débuter de RCP ou stopper</a:t>
            </a:r>
          </a:p>
          <a:p>
            <a:pPr lvl="0">
              <a:lnSpc>
                <a:spcPct val="115000"/>
              </a:lnSpc>
            </a:pPr>
            <a:r>
              <a:rPr lang="fr-FR" dirty="0">
                <a:solidFill>
                  <a:schemeClr val="dk1"/>
                </a:solidFill>
                <a:latin typeface="Praktika Medium Condensed" panose="00000606000000000000" pitchFamily="50" charset="0"/>
                <a:ea typeface="Be Vietnam Pro"/>
                <a:cs typeface="Be Vietnam Pro"/>
                <a:sym typeface="Be Vietnam Pro"/>
              </a:rPr>
              <a:t>Expliquer </a:t>
            </a:r>
          </a:p>
        </p:txBody>
      </p:sp>
      <p:sp>
        <p:nvSpPr>
          <p:cNvPr id="1108" name="Google Shape;1108;p69"/>
          <p:cNvSpPr txBox="1"/>
          <p:nvPr/>
        </p:nvSpPr>
        <p:spPr>
          <a:xfrm>
            <a:off x="4016914" y="1902687"/>
            <a:ext cx="1706400" cy="492600"/>
          </a:xfrm>
          <a:prstGeom prst="rect">
            <a:avLst/>
          </a:prstGeom>
          <a:noFill/>
          <a:ln>
            <a:noFill/>
          </a:ln>
        </p:spPr>
        <p:txBody>
          <a:bodyPr spcFirstLastPara="1" wrap="square" lIns="91425" tIns="91425" rIns="91425" bIns="91425" anchor="ctr" anchorCtr="0">
            <a:noAutofit/>
          </a:bodyPr>
          <a:lstStyle/>
          <a:p>
            <a:pPr lvl="0" algn="ctr">
              <a:lnSpc>
                <a:spcPct val="115000"/>
              </a:lnSpc>
            </a:pPr>
            <a:r>
              <a:rPr lang="fr-FR" sz="2200" b="1" dirty="0">
                <a:solidFill>
                  <a:schemeClr val="dk1"/>
                </a:solidFill>
                <a:latin typeface="Praktika ExtraBold Italic" panose="00000900000000000000" pitchFamily="50" charset="0"/>
                <a:ea typeface="Lato"/>
                <a:cs typeface="Lato"/>
                <a:sym typeface="Lato"/>
              </a:rPr>
              <a:t>ACR récent</a:t>
            </a:r>
          </a:p>
        </p:txBody>
      </p:sp>
      <p:sp>
        <p:nvSpPr>
          <p:cNvPr id="1109" name="Google Shape;1109;p69"/>
          <p:cNvSpPr txBox="1"/>
          <p:nvPr/>
        </p:nvSpPr>
        <p:spPr>
          <a:xfrm>
            <a:off x="4019550" y="3413974"/>
            <a:ext cx="1706400" cy="492600"/>
          </a:xfrm>
          <a:prstGeom prst="rect">
            <a:avLst/>
          </a:prstGeom>
          <a:noFill/>
          <a:ln>
            <a:noFill/>
          </a:ln>
        </p:spPr>
        <p:txBody>
          <a:bodyPr spcFirstLastPara="1" wrap="square" lIns="91425" tIns="91425" rIns="91425" bIns="91425" anchor="ctr" anchorCtr="0">
            <a:noAutofit/>
          </a:bodyPr>
          <a:lstStyle/>
          <a:p>
            <a:pPr lvl="0" algn="ctr">
              <a:lnSpc>
                <a:spcPct val="115000"/>
              </a:lnSpc>
            </a:pPr>
            <a:r>
              <a:rPr lang="fr-FR" sz="2200" b="1" dirty="0">
                <a:solidFill>
                  <a:schemeClr val="dk1"/>
                </a:solidFill>
                <a:latin typeface="Praktika ExtraBold Italic" panose="00000900000000000000" pitchFamily="50" charset="0"/>
                <a:ea typeface="Lato"/>
                <a:cs typeface="Lato"/>
                <a:sym typeface="Lato"/>
              </a:rPr>
              <a:t>Décès avéré</a:t>
            </a:r>
          </a:p>
        </p:txBody>
      </p:sp>
      <p:sp>
        <p:nvSpPr>
          <p:cNvPr id="1110" name="Google Shape;1110;p69"/>
          <p:cNvSpPr txBox="1"/>
          <p:nvPr/>
        </p:nvSpPr>
        <p:spPr>
          <a:xfrm>
            <a:off x="23225" y="2648050"/>
            <a:ext cx="2223600" cy="492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200" b="1" dirty="0">
                <a:solidFill>
                  <a:schemeClr val="dk1"/>
                </a:solidFill>
                <a:latin typeface="Praktika ExtraBold Italic" panose="00000900000000000000" pitchFamily="50" charset="0"/>
                <a:ea typeface="Lato"/>
                <a:cs typeface="Lato"/>
                <a:sym typeface="Lato"/>
              </a:rPr>
              <a:t>1</a:t>
            </a:r>
            <a:r>
              <a:rPr lang="fr-FR" sz="2200" b="1" baseline="30000" dirty="0">
                <a:solidFill>
                  <a:schemeClr val="dk1"/>
                </a:solidFill>
                <a:latin typeface="Praktika ExtraBold Italic" panose="00000900000000000000" pitchFamily="50" charset="0"/>
                <a:ea typeface="Lato"/>
                <a:cs typeface="Lato"/>
                <a:sym typeface="Lato"/>
              </a:rPr>
              <a:t>er</a:t>
            </a:r>
            <a:r>
              <a:rPr lang="fr-FR" sz="2200" b="1" dirty="0">
                <a:solidFill>
                  <a:schemeClr val="dk1"/>
                </a:solidFill>
                <a:latin typeface="Praktika ExtraBold Italic" panose="00000900000000000000" pitchFamily="50" charset="0"/>
                <a:ea typeface="Lato"/>
                <a:cs typeface="Lato"/>
                <a:sym typeface="Lato"/>
              </a:rPr>
              <a:t> intervenant</a:t>
            </a:r>
            <a:endParaRPr sz="2200" b="1" dirty="0">
              <a:solidFill>
                <a:schemeClr val="dk1"/>
              </a:solidFill>
              <a:latin typeface="Praktika ExtraBold Italic" panose="00000900000000000000" pitchFamily="50" charset="0"/>
              <a:ea typeface="Lato"/>
              <a:cs typeface="Lato"/>
              <a:sym typeface="Lato"/>
            </a:endParaRPr>
          </a:p>
        </p:txBody>
      </p:sp>
      <p:sp>
        <p:nvSpPr>
          <p:cNvPr id="1112" name="Google Shape;1112;p69"/>
          <p:cNvSpPr txBox="1"/>
          <p:nvPr/>
        </p:nvSpPr>
        <p:spPr>
          <a:xfrm>
            <a:off x="2905113" y="1902687"/>
            <a:ext cx="739200" cy="492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400" b="1" dirty="0">
                <a:solidFill>
                  <a:schemeClr val="bg2"/>
                </a:solidFill>
                <a:latin typeface="Praktika ExtraBold Italic" panose="00000900000000000000" pitchFamily="50" charset="0"/>
                <a:ea typeface="Lato"/>
                <a:cs typeface="Lato"/>
                <a:sym typeface="Lato"/>
              </a:rPr>
              <a:t>01</a:t>
            </a:r>
            <a:endParaRPr sz="3400" b="1" dirty="0">
              <a:solidFill>
                <a:schemeClr val="bg2"/>
              </a:solidFill>
              <a:latin typeface="Praktika ExtraBold Italic" panose="00000900000000000000" pitchFamily="50" charset="0"/>
              <a:ea typeface="Lato"/>
              <a:cs typeface="Lato"/>
              <a:sym typeface="Lato"/>
            </a:endParaRPr>
          </a:p>
        </p:txBody>
      </p:sp>
      <p:sp>
        <p:nvSpPr>
          <p:cNvPr id="1113" name="Google Shape;1113;p69"/>
          <p:cNvSpPr txBox="1"/>
          <p:nvPr/>
        </p:nvSpPr>
        <p:spPr>
          <a:xfrm>
            <a:off x="2905114" y="3413974"/>
            <a:ext cx="739200" cy="492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400" b="1" dirty="0">
                <a:solidFill>
                  <a:schemeClr val="bg2"/>
                </a:solidFill>
                <a:latin typeface="Praktika ExtraBold Italic" panose="00000900000000000000" pitchFamily="50" charset="0"/>
                <a:ea typeface="Lato"/>
                <a:cs typeface="Lato"/>
                <a:sym typeface="Lato"/>
              </a:rPr>
              <a:t>02</a:t>
            </a:r>
            <a:endParaRPr sz="3400" b="1" dirty="0">
              <a:solidFill>
                <a:schemeClr val="bg2"/>
              </a:solidFill>
              <a:latin typeface="Praktika ExtraBold Italic" panose="00000900000000000000" pitchFamily="50" charset="0"/>
              <a:ea typeface="Lato"/>
              <a:cs typeface="Lato"/>
              <a:sym typeface="Lato"/>
            </a:endParaRPr>
          </a:p>
        </p:txBody>
      </p:sp>
      <p:cxnSp>
        <p:nvCxnSpPr>
          <p:cNvPr id="1115" name="Google Shape;1115;p69"/>
          <p:cNvCxnSpPr>
            <a:cxnSpLocks/>
            <a:stCxn id="1110" idx="0"/>
            <a:endCxn id="1112" idx="1"/>
          </p:cNvCxnSpPr>
          <p:nvPr/>
        </p:nvCxnSpPr>
        <p:spPr>
          <a:xfrm rot="5400000" flipH="1" flipV="1">
            <a:off x="1770538" y="1513475"/>
            <a:ext cx="499063" cy="1770088"/>
          </a:xfrm>
          <a:prstGeom prst="curvedConnector2">
            <a:avLst/>
          </a:prstGeom>
          <a:noFill/>
          <a:ln w="9525" cap="flat" cmpd="sng">
            <a:solidFill>
              <a:schemeClr val="dk1"/>
            </a:solidFill>
            <a:prstDash val="solid"/>
            <a:round/>
            <a:headEnd type="none" w="med" len="med"/>
            <a:tailEnd type="oval" w="med" len="med"/>
          </a:ln>
        </p:spPr>
      </p:cxnSp>
      <p:cxnSp>
        <p:nvCxnSpPr>
          <p:cNvPr id="1116" name="Google Shape;1116;p69"/>
          <p:cNvCxnSpPr>
            <a:cxnSpLocks/>
            <a:stCxn id="1110" idx="2"/>
            <a:endCxn id="1113" idx="1"/>
          </p:cNvCxnSpPr>
          <p:nvPr/>
        </p:nvCxnSpPr>
        <p:spPr>
          <a:xfrm rot="16200000" flipH="1">
            <a:off x="1760257" y="2515417"/>
            <a:ext cx="519624" cy="1770089"/>
          </a:xfrm>
          <a:prstGeom prst="curvedConnector2">
            <a:avLst/>
          </a:prstGeom>
          <a:noFill/>
          <a:ln w="9525" cap="flat" cmpd="sng">
            <a:solidFill>
              <a:schemeClr val="dk1"/>
            </a:solidFill>
            <a:prstDash val="solid"/>
            <a:round/>
            <a:headEnd type="none" w="med" len="med"/>
            <a:tailEnd type="oval" w="med" len="med"/>
          </a:ln>
        </p:spPr>
      </p:cxnSp>
      <p:cxnSp>
        <p:nvCxnSpPr>
          <p:cNvPr id="1117" name="Google Shape;1117;p69"/>
          <p:cNvCxnSpPr>
            <a:stCxn id="1112" idx="3"/>
            <a:endCxn id="1108" idx="1"/>
          </p:cNvCxnSpPr>
          <p:nvPr/>
        </p:nvCxnSpPr>
        <p:spPr>
          <a:xfrm>
            <a:off x="3644313" y="2148987"/>
            <a:ext cx="372601" cy="0"/>
          </a:xfrm>
          <a:prstGeom prst="straightConnector1">
            <a:avLst/>
          </a:prstGeom>
          <a:noFill/>
          <a:ln w="9525" cap="flat" cmpd="sng">
            <a:solidFill>
              <a:schemeClr val="dk1"/>
            </a:solidFill>
            <a:prstDash val="solid"/>
            <a:round/>
            <a:headEnd type="none" w="med" len="med"/>
            <a:tailEnd type="oval" w="med" len="med"/>
          </a:ln>
        </p:spPr>
      </p:cxnSp>
      <p:cxnSp>
        <p:nvCxnSpPr>
          <p:cNvPr id="1119" name="Google Shape;1119;p69"/>
          <p:cNvCxnSpPr>
            <a:stCxn id="1113" idx="3"/>
            <a:endCxn id="1109" idx="1"/>
          </p:cNvCxnSpPr>
          <p:nvPr/>
        </p:nvCxnSpPr>
        <p:spPr>
          <a:xfrm>
            <a:off x="3644314" y="3660274"/>
            <a:ext cx="375236" cy="0"/>
          </a:xfrm>
          <a:prstGeom prst="straightConnector1">
            <a:avLst/>
          </a:prstGeom>
          <a:noFill/>
          <a:ln w="9525" cap="flat" cmpd="sng">
            <a:solidFill>
              <a:schemeClr val="dk1"/>
            </a:solidFill>
            <a:prstDash val="solid"/>
            <a:round/>
            <a:headEnd type="none" w="med" len="med"/>
            <a:tailEnd type="oval" w="med" len="med"/>
          </a:ln>
        </p:spPr>
      </p:cxnSp>
      <p:cxnSp>
        <p:nvCxnSpPr>
          <p:cNvPr id="1120" name="Google Shape;1120;p69"/>
          <p:cNvCxnSpPr>
            <a:stCxn id="1108" idx="3"/>
            <a:endCxn id="1105" idx="1"/>
          </p:cNvCxnSpPr>
          <p:nvPr/>
        </p:nvCxnSpPr>
        <p:spPr>
          <a:xfrm>
            <a:off x="5723314" y="2148987"/>
            <a:ext cx="463736" cy="0"/>
          </a:xfrm>
          <a:prstGeom prst="straightConnector1">
            <a:avLst/>
          </a:prstGeom>
          <a:noFill/>
          <a:ln w="9525" cap="flat" cmpd="sng">
            <a:solidFill>
              <a:schemeClr val="dk1"/>
            </a:solidFill>
            <a:prstDash val="solid"/>
            <a:round/>
            <a:headEnd type="none" w="med" len="med"/>
            <a:tailEnd type="oval" w="med" len="med"/>
          </a:ln>
        </p:spPr>
      </p:cxnSp>
      <p:cxnSp>
        <p:nvCxnSpPr>
          <p:cNvPr id="1122" name="Google Shape;1122;p69"/>
          <p:cNvCxnSpPr>
            <a:stCxn id="1109" idx="3"/>
            <a:endCxn id="1106" idx="1"/>
          </p:cNvCxnSpPr>
          <p:nvPr/>
        </p:nvCxnSpPr>
        <p:spPr>
          <a:xfrm>
            <a:off x="5725950" y="3660274"/>
            <a:ext cx="461100" cy="0"/>
          </a:xfrm>
          <a:prstGeom prst="straightConnector1">
            <a:avLst/>
          </a:prstGeom>
          <a:noFill/>
          <a:ln w="9525" cap="flat" cmpd="sng">
            <a:solidFill>
              <a:schemeClr val="dk1"/>
            </a:solidFill>
            <a:prstDash val="solid"/>
            <a:round/>
            <a:headEnd type="none" w="med" len="med"/>
            <a:tailEnd type="oval" w="med" len="med"/>
          </a:ln>
        </p:spPr>
      </p:cxnSp>
      <p:sp>
        <p:nvSpPr>
          <p:cNvPr id="22" name="Google Shape;458;p43">
            <a:extLst>
              <a:ext uri="{FF2B5EF4-FFF2-40B4-BE49-F238E27FC236}">
                <a16:creationId xmlns:a16="http://schemas.microsoft.com/office/drawing/2014/main" id="{4D97D5F2-3743-4238-B3AA-E2A5549EDF59}"/>
              </a:ext>
            </a:extLst>
          </p:cNvPr>
          <p:cNvSpPr txBox="1">
            <a:spLocks noGrp="1"/>
          </p:cNvSpPr>
          <p:nvPr>
            <p:ph type="title"/>
          </p:nvPr>
        </p:nvSpPr>
        <p:spPr>
          <a:xfrm>
            <a:off x="720725" y="557213"/>
            <a:ext cx="7702550" cy="57308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a:t>Le SMUR </a:t>
            </a:r>
            <a:endParaRPr dirty="0"/>
          </a:p>
        </p:txBody>
      </p:sp>
      <p:pic>
        <p:nvPicPr>
          <p:cNvPr id="23" name="Image 22">
            <a:extLst>
              <a:ext uri="{FF2B5EF4-FFF2-40B4-BE49-F238E27FC236}">
                <a16:creationId xmlns:a16="http://schemas.microsoft.com/office/drawing/2014/main" id="{D8640562-683C-4240-BE65-BF6DBBB2BEEE}"/>
              </a:ext>
            </a:extLst>
          </p:cNvPr>
          <p:cNvPicPr>
            <a:picLocks noChangeAspect="1"/>
          </p:cNvPicPr>
          <p:nvPr/>
        </p:nvPicPr>
        <p:blipFill>
          <a:blip r:embed="rId3"/>
          <a:stretch>
            <a:fillRect/>
          </a:stretch>
        </p:blipFill>
        <p:spPr>
          <a:xfrm>
            <a:off x="5459414" y="545747"/>
            <a:ext cx="641283" cy="45827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B97C3D-8FCB-4A7A-94DF-5142F7580922}"/>
              </a:ext>
            </a:extLst>
          </p:cNvPr>
          <p:cNvSpPr>
            <a:spLocks noGrp="1"/>
          </p:cNvSpPr>
          <p:nvPr>
            <p:ph type="title"/>
          </p:nvPr>
        </p:nvSpPr>
        <p:spPr/>
        <p:txBody>
          <a:bodyPr/>
          <a:lstStyle/>
          <a:p>
            <a:r>
              <a:rPr lang="fr-FR" dirty="0"/>
              <a:t>L’annonce </a:t>
            </a:r>
          </a:p>
        </p:txBody>
      </p:sp>
      <p:sp>
        <p:nvSpPr>
          <p:cNvPr id="7" name="Google Shape;453;p42">
            <a:extLst>
              <a:ext uri="{FF2B5EF4-FFF2-40B4-BE49-F238E27FC236}">
                <a16:creationId xmlns:a16="http://schemas.microsoft.com/office/drawing/2014/main" id="{1AD874CA-3EF2-4BB5-9907-B2C90E692A3F}"/>
              </a:ext>
            </a:extLst>
          </p:cNvPr>
          <p:cNvSpPr txBox="1">
            <a:spLocks/>
          </p:cNvSpPr>
          <p:nvPr/>
        </p:nvSpPr>
        <p:spPr>
          <a:xfrm>
            <a:off x="827475" y="1820025"/>
            <a:ext cx="3573300" cy="1959600"/>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rgbClr val="000000"/>
              </a:buClr>
              <a:buSzPts val="2800"/>
              <a:buFont typeface="Arial"/>
              <a:buNone/>
              <a:defRPr sz="1400" b="0" i="0" u="none" strike="noStrike" cap="none">
                <a:solidFill>
                  <a:schemeClr val="tx1"/>
                </a:solidFill>
                <a:latin typeface="Praktika Medium Condensed" panose="00000606000000000000" pitchFamily="50" charset="0"/>
                <a:ea typeface="Praktika Medium Condensed" panose="00000606000000000000" pitchFamily="50" charset="0"/>
                <a:cs typeface="Arial"/>
                <a:sym typeface="Arial"/>
              </a:defRPr>
            </a:lvl1pPr>
            <a:lvl2pPr marR="0" lvl="1" algn="ctr" rtl="0" eaLnBrk="1" hangingPunct="1">
              <a:lnSpc>
                <a:spcPct val="100000"/>
              </a:lnSpc>
              <a:spcBef>
                <a:spcPts val="0"/>
              </a:spcBef>
              <a:spcAft>
                <a:spcPts val="0"/>
              </a:spcAft>
              <a:buClr>
                <a:srgbClr val="000000"/>
              </a:buClr>
              <a:buSzPts val="2800"/>
              <a:buFont typeface="Arial"/>
              <a:buNone/>
              <a:defRPr sz="2800" b="0" i="0" u="none" strike="noStrike" cap="none">
                <a:solidFill>
                  <a:schemeClr val="tx1"/>
                </a:solidFill>
                <a:latin typeface="+mn-lt"/>
                <a:ea typeface="Praktika Medium Condensed" panose="00000606000000000000" pitchFamily="50" charset="0"/>
                <a:cs typeface="Arial"/>
                <a:sym typeface="Arial"/>
              </a:defRPr>
            </a:lvl2pPr>
            <a:lvl3pPr marR="0" lvl="2" algn="ctr" rtl="0" eaLnBrk="1" hangingPunct="1">
              <a:lnSpc>
                <a:spcPct val="100000"/>
              </a:lnSpc>
              <a:spcBef>
                <a:spcPts val="0"/>
              </a:spcBef>
              <a:spcAft>
                <a:spcPts val="0"/>
              </a:spcAft>
              <a:buClr>
                <a:srgbClr val="000000"/>
              </a:buClr>
              <a:buSzPts val="2800"/>
              <a:buFont typeface="Arial"/>
              <a:buNone/>
              <a:defRPr sz="2800" b="0" i="0" u="none" strike="noStrike" cap="none">
                <a:solidFill>
                  <a:schemeClr val="tx1"/>
                </a:solidFill>
                <a:latin typeface="+mn-lt"/>
                <a:ea typeface="Praktika Medium Condensed" panose="00000606000000000000" pitchFamily="50" charset="0"/>
                <a:cs typeface="Arial"/>
                <a:sym typeface="Arial"/>
              </a:defRPr>
            </a:lvl3pPr>
            <a:lvl4pPr marR="0" lvl="3" algn="ctr" rtl="0" eaLnBrk="1" hangingPunct="1">
              <a:lnSpc>
                <a:spcPct val="100000"/>
              </a:lnSpc>
              <a:spcBef>
                <a:spcPts val="0"/>
              </a:spcBef>
              <a:spcAft>
                <a:spcPts val="0"/>
              </a:spcAft>
              <a:buClr>
                <a:srgbClr val="000000"/>
              </a:buClr>
              <a:buSzPts val="2800"/>
              <a:buFont typeface="Arial"/>
              <a:buNone/>
              <a:defRPr sz="2800" b="0" i="0" u="none" strike="noStrike" cap="none">
                <a:solidFill>
                  <a:schemeClr val="tx1"/>
                </a:solidFill>
                <a:latin typeface="+mn-lt"/>
                <a:ea typeface="Praktika Medium Condensed" panose="00000606000000000000" pitchFamily="50" charset="0"/>
                <a:cs typeface="Arial"/>
                <a:sym typeface="Arial"/>
              </a:defRPr>
            </a:lvl4pPr>
            <a:lvl5pPr marR="0" lvl="4" algn="ctr" rtl="0" eaLnBrk="1" hangingPunct="1">
              <a:lnSpc>
                <a:spcPct val="100000"/>
              </a:lnSpc>
              <a:spcBef>
                <a:spcPts val="0"/>
              </a:spcBef>
              <a:spcAft>
                <a:spcPts val="0"/>
              </a:spcAft>
              <a:buClr>
                <a:srgbClr val="000000"/>
              </a:buClr>
              <a:buSzPts val="2800"/>
              <a:buFont typeface="Arial"/>
              <a:buNone/>
              <a:defRPr sz="2800" b="0" i="0" u="none" strike="noStrike" cap="none">
                <a:solidFill>
                  <a:schemeClr val="tx1"/>
                </a:solidFill>
                <a:latin typeface="+mn-lt"/>
                <a:ea typeface="Praktika Medium Condensed" panose="00000606000000000000" pitchFamily="50" charset="0"/>
                <a:cs typeface="Arial"/>
                <a:sym typeface="Arial"/>
              </a:defRPr>
            </a:lvl5pPr>
            <a:lvl6pPr marR="0" lvl="5" algn="ctr" rtl="0" eaLnBrk="1" hangingPunct="1">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eaLnBrk="1" hangingPunct="1">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eaLnBrk="1" hangingPunct="1">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eaLnBrk="1" hangingPunct="1">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l"/>
            <a:r>
              <a:rPr lang="fr-FR" b="1" u="sng" dirty="0"/>
              <a:t>Parents présents:</a:t>
            </a:r>
          </a:p>
          <a:p>
            <a:pPr algn="l"/>
            <a:r>
              <a:rPr lang="fr-FR" dirty="0"/>
              <a:t>Éléments insuffisants pour établir un diagnostic précis</a:t>
            </a:r>
          </a:p>
          <a:p>
            <a:pPr algn="l"/>
            <a:endParaRPr lang="fr-FR" dirty="0"/>
          </a:p>
          <a:p>
            <a:pPr algn="l"/>
            <a:r>
              <a:rPr lang="fr-FR" dirty="0"/>
              <a:t>On peut toucher le corps de l’enfant</a:t>
            </a:r>
          </a:p>
          <a:p>
            <a:pPr algn="l"/>
            <a:endParaRPr lang="fr-FR" dirty="0"/>
          </a:p>
          <a:p>
            <a:pPr algn="l"/>
            <a:r>
              <a:rPr lang="fr-FR" dirty="0"/>
              <a:t>Préserver un moment d’intimité en étant disponible </a:t>
            </a:r>
          </a:p>
          <a:p>
            <a:pPr algn="l"/>
            <a:endParaRPr lang="fr-FR" dirty="0"/>
          </a:p>
          <a:p>
            <a:pPr algn="l"/>
            <a:r>
              <a:rPr lang="fr-FR" dirty="0"/>
              <a:t>Attention état psychologique des parents et fratrie</a:t>
            </a:r>
          </a:p>
          <a:p>
            <a:pPr algn="l"/>
            <a:r>
              <a:rPr lang="fr-FR" dirty="0"/>
              <a:t> </a:t>
            </a:r>
          </a:p>
        </p:txBody>
      </p:sp>
      <p:sp>
        <p:nvSpPr>
          <p:cNvPr id="8" name="Google Shape;453;p42">
            <a:extLst>
              <a:ext uri="{FF2B5EF4-FFF2-40B4-BE49-F238E27FC236}">
                <a16:creationId xmlns:a16="http://schemas.microsoft.com/office/drawing/2014/main" id="{E436698C-F454-4AEB-82DC-34C5DBF4FD05}"/>
              </a:ext>
            </a:extLst>
          </p:cNvPr>
          <p:cNvSpPr txBox="1">
            <a:spLocks/>
          </p:cNvSpPr>
          <p:nvPr/>
        </p:nvSpPr>
        <p:spPr>
          <a:xfrm>
            <a:off x="4743225" y="1820025"/>
            <a:ext cx="3573300" cy="1959600"/>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rgbClr val="000000"/>
              </a:buClr>
              <a:buSzPts val="2800"/>
              <a:buFont typeface="Arial"/>
              <a:buNone/>
              <a:defRPr sz="1400" b="0" i="0" u="none" strike="noStrike" cap="none">
                <a:solidFill>
                  <a:schemeClr val="tx1"/>
                </a:solidFill>
                <a:latin typeface="Praktika Medium Condensed" panose="00000606000000000000" pitchFamily="50" charset="0"/>
                <a:ea typeface="Praktika Medium Condensed" panose="00000606000000000000" pitchFamily="50" charset="0"/>
                <a:cs typeface="Arial"/>
                <a:sym typeface="Arial"/>
              </a:defRPr>
            </a:lvl1pPr>
            <a:lvl2pPr marR="0" lvl="1" algn="ctr" rtl="0" eaLnBrk="1" hangingPunct="1">
              <a:lnSpc>
                <a:spcPct val="100000"/>
              </a:lnSpc>
              <a:spcBef>
                <a:spcPts val="0"/>
              </a:spcBef>
              <a:spcAft>
                <a:spcPts val="0"/>
              </a:spcAft>
              <a:buClr>
                <a:srgbClr val="000000"/>
              </a:buClr>
              <a:buSzPts val="2800"/>
              <a:buFont typeface="Arial"/>
              <a:buNone/>
              <a:defRPr sz="2800" b="0" i="0" u="none" strike="noStrike" cap="none">
                <a:solidFill>
                  <a:schemeClr val="tx1"/>
                </a:solidFill>
                <a:latin typeface="+mn-lt"/>
                <a:ea typeface="Praktika Medium Condensed" panose="00000606000000000000" pitchFamily="50" charset="0"/>
                <a:cs typeface="Arial"/>
                <a:sym typeface="Arial"/>
              </a:defRPr>
            </a:lvl2pPr>
            <a:lvl3pPr marR="0" lvl="2" algn="ctr" rtl="0" eaLnBrk="1" hangingPunct="1">
              <a:lnSpc>
                <a:spcPct val="100000"/>
              </a:lnSpc>
              <a:spcBef>
                <a:spcPts val="0"/>
              </a:spcBef>
              <a:spcAft>
                <a:spcPts val="0"/>
              </a:spcAft>
              <a:buClr>
                <a:srgbClr val="000000"/>
              </a:buClr>
              <a:buSzPts val="2800"/>
              <a:buFont typeface="Arial"/>
              <a:buNone/>
              <a:defRPr sz="2800" b="0" i="0" u="none" strike="noStrike" cap="none">
                <a:solidFill>
                  <a:schemeClr val="tx1"/>
                </a:solidFill>
                <a:latin typeface="+mn-lt"/>
                <a:ea typeface="Praktika Medium Condensed" panose="00000606000000000000" pitchFamily="50" charset="0"/>
                <a:cs typeface="Arial"/>
                <a:sym typeface="Arial"/>
              </a:defRPr>
            </a:lvl3pPr>
            <a:lvl4pPr marR="0" lvl="3" algn="ctr" rtl="0" eaLnBrk="1" hangingPunct="1">
              <a:lnSpc>
                <a:spcPct val="100000"/>
              </a:lnSpc>
              <a:spcBef>
                <a:spcPts val="0"/>
              </a:spcBef>
              <a:spcAft>
                <a:spcPts val="0"/>
              </a:spcAft>
              <a:buClr>
                <a:srgbClr val="000000"/>
              </a:buClr>
              <a:buSzPts val="2800"/>
              <a:buFont typeface="Arial"/>
              <a:buNone/>
              <a:defRPr sz="2800" b="0" i="0" u="none" strike="noStrike" cap="none">
                <a:solidFill>
                  <a:schemeClr val="tx1"/>
                </a:solidFill>
                <a:latin typeface="+mn-lt"/>
                <a:ea typeface="Praktika Medium Condensed" panose="00000606000000000000" pitchFamily="50" charset="0"/>
                <a:cs typeface="Arial"/>
                <a:sym typeface="Arial"/>
              </a:defRPr>
            </a:lvl4pPr>
            <a:lvl5pPr marR="0" lvl="4" algn="ctr" rtl="0" eaLnBrk="1" hangingPunct="1">
              <a:lnSpc>
                <a:spcPct val="100000"/>
              </a:lnSpc>
              <a:spcBef>
                <a:spcPts val="0"/>
              </a:spcBef>
              <a:spcAft>
                <a:spcPts val="0"/>
              </a:spcAft>
              <a:buClr>
                <a:srgbClr val="000000"/>
              </a:buClr>
              <a:buSzPts val="2800"/>
              <a:buFont typeface="Arial"/>
              <a:buNone/>
              <a:defRPr sz="2800" b="0" i="0" u="none" strike="noStrike" cap="none">
                <a:solidFill>
                  <a:schemeClr val="tx1"/>
                </a:solidFill>
                <a:latin typeface="+mn-lt"/>
                <a:ea typeface="Praktika Medium Condensed" panose="00000606000000000000" pitchFamily="50" charset="0"/>
                <a:cs typeface="Arial"/>
                <a:sym typeface="Arial"/>
              </a:defRPr>
            </a:lvl5pPr>
            <a:lvl6pPr marR="0" lvl="5" algn="ctr" rtl="0" eaLnBrk="1" hangingPunct="1">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eaLnBrk="1" hangingPunct="1">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eaLnBrk="1" hangingPunct="1">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eaLnBrk="1" hangingPunct="1">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l"/>
            <a:r>
              <a:rPr lang="fr-FR" b="1" u="sng" dirty="0"/>
              <a:t>Parents absents:</a:t>
            </a:r>
          </a:p>
          <a:p>
            <a:pPr algn="l"/>
            <a:r>
              <a:rPr lang="fr-FR" dirty="0"/>
              <a:t>Contact sans délai et par tous les moyens</a:t>
            </a:r>
          </a:p>
          <a:p>
            <a:pPr algn="l"/>
            <a:endParaRPr lang="fr-FR" dirty="0"/>
          </a:p>
          <a:p>
            <a:pPr algn="l"/>
            <a:r>
              <a:rPr lang="fr-FR" dirty="0"/>
              <a:t>Ne pas annoncer d’emblée au téléphone le décès</a:t>
            </a:r>
          </a:p>
          <a:p>
            <a:pPr algn="l"/>
            <a:endParaRPr lang="fr-FR" dirty="0"/>
          </a:p>
          <a:p>
            <a:pPr algn="l"/>
            <a:r>
              <a:rPr lang="fr-FR" dirty="0"/>
              <a:t>Tact et sincérité</a:t>
            </a:r>
          </a:p>
        </p:txBody>
      </p:sp>
    </p:spTree>
    <p:extLst>
      <p:ext uri="{BB962C8B-B14F-4D97-AF65-F5344CB8AC3E}">
        <p14:creationId xmlns:p14="http://schemas.microsoft.com/office/powerpoint/2010/main" val="706231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E5734A-1EF8-44EF-B86C-35EDF326E5B0}"/>
              </a:ext>
            </a:extLst>
          </p:cNvPr>
          <p:cNvSpPr>
            <a:spLocks noGrp="1"/>
          </p:cNvSpPr>
          <p:nvPr>
            <p:ph type="title"/>
          </p:nvPr>
        </p:nvSpPr>
        <p:spPr/>
        <p:txBody>
          <a:bodyPr/>
          <a:lstStyle/>
          <a:p>
            <a:r>
              <a:rPr lang="fr-FR" dirty="0"/>
              <a:t>OML ou pas OML telle est la question</a:t>
            </a:r>
          </a:p>
        </p:txBody>
      </p:sp>
      <p:sp>
        <p:nvSpPr>
          <p:cNvPr id="9" name="Google Shape;453;p42">
            <a:extLst>
              <a:ext uri="{FF2B5EF4-FFF2-40B4-BE49-F238E27FC236}">
                <a16:creationId xmlns:a16="http://schemas.microsoft.com/office/drawing/2014/main" id="{3AE0D140-F013-46BB-832F-66A2A5F5EE3D}"/>
              </a:ext>
            </a:extLst>
          </p:cNvPr>
          <p:cNvSpPr txBox="1">
            <a:spLocks/>
          </p:cNvSpPr>
          <p:nvPr/>
        </p:nvSpPr>
        <p:spPr>
          <a:xfrm>
            <a:off x="827475" y="1820025"/>
            <a:ext cx="3573300" cy="1959600"/>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rgbClr val="000000"/>
              </a:buClr>
              <a:buSzPts val="2800"/>
              <a:buFont typeface="Arial"/>
              <a:buNone/>
              <a:defRPr sz="1400" b="0" i="0" u="none" strike="noStrike" cap="none">
                <a:solidFill>
                  <a:schemeClr val="tx1"/>
                </a:solidFill>
                <a:latin typeface="Praktika Medium Condensed" panose="00000606000000000000" pitchFamily="50" charset="0"/>
                <a:ea typeface="Praktika Medium Condensed" panose="00000606000000000000" pitchFamily="50" charset="0"/>
                <a:cs typeface="Arial"/>
                <a:sym typeface="Arial"/>
              </a:defRPr>
            </a:lvl1pPr>
            <a:lvl2pPr marR="0" lvl="1" algn="ctr" rtl="0" eaLnBrk="1" hangingPunct="1">
              <a:lnSpc>
                <a:spcPct val="100000"/>
              </a:lnSpc>
              <a:spcBef>
                <a:spcPts val="0"/>
              </a:spcBef>
              <a:spcAft>
                <a:spcPts val="0"/>
              </a:spcAft>
              <a:buClr>
                <a:srgbClr val="000000"/>
              </a:buClr>
              <a:buSzPts val="2800"/>
              <a:buFont typeface="Arial"/>
              <a:buNone/>
              <a:defRPr sz="2800" b="0" i="0" u="none" strike="noStrike" cap="none">
                <a:solidFill>
                  <a:schemeClr val="tx1"/>
                </a:solidFill>
                <a:latin typeface="+mn-lt"/>
                <a:ea typeface="Praktika Medium Condensed" panose="00000606000000000000" pitchFamily="50" charset="0"/>
                <a:cs typeface="Arial"/>
                <a:sym typeface="Arial"/>
              </a:defRPr>
            </a:lvl2pPr>
            <a:lvl3pPr marR="0" lvl="2" algn="ctr" rtl="0" eaLnBrk="1" hangingPunct="1">
              <a:lnSpc>
                <a:spcPct val="100000"/>
              </a:lnSpc>
              <a:spcBef>
                <a:spcPts val="0"/>
              </a:spcBef>
              <a:spcAft>
                <a:spcPts val="0"/>
              </a:spcAft>
              <a:buClr>
                <a:srgbClr val="000000"/>
              </a:buClr>
              <a:buSzPts val="2800"/>
              <a:buFont typeface="Arial"/>
              <a:buNone/>
              <a:defRPr sz="2800" b="0" i="0" u="none" strike="noStrike" cap="none">
                <a:solidFill>
                  <a:schemeClr val="tx1"/>
                </a:solidFill>
                <a:latin typeface="+mn-lt"/>
                <a:ea typeface="Praktika Medium Condensed" panose="00000606000000000000" pitchFamily="50" charset="0"/>
                <a:cs typeface="Arial"/>
                <a:sym typeface="Arial"/>
              </a:defRPr>
            </a:lvl3pPr>
            <a:lvl4pPr marR="0" lvl="3" algn="ctr" rtl="0" eaLnBrk="1" hangingPunct="1">
              <a:lnSpc>
                <a:spcPct val="100000"/>
              </a:lnSpc>
              <a:spcBef>
                <a:spcPts val="0"/>
              </a:spcBef>
              <a:spcAft>
                <a:spcPts val="0"/>
              </a:spcAft>
              <a:buClr>
                <a:srgbClr val="000000"/>
              </a:buClr>
              <a:buSzPts val="2800"/>
              <a:buFont typeface="Arial"/>
              <a:buNone/>
              <a:defRPr sz="2800" b="0" i="0" u="none" strike="noStrike" cap="none">
                <a:solidFill>
                  <a:schemeClr val="tx1"/>
                </a:solidFill>
                <a:latin typeface="+mn-lt"/>
                <a:ea typeface="Praktika Medium Condensed" panose="00000606000000000000" pitchFamily="50" charset="0"/>
                <a:cs typeface="Arial"/>
                <a:sym typeface="Arial"/>
              </a:defRPr>
            </a:lvl4pPr>
            <a:lvl5pPr marR="0" lvl="4" algn="ctr" rtl="0" eaLnBrk="1" hangingPunct="1">
              <a:lnSpc>
                <a:spcPct val="100000"/>
              </a:lnSpc>
              <a:spcBef>
                <a:spcPts val="0"/>
              </a:spcBef>
              <a:spcAft>
                <a:spcPts val="0"/>
              </a:spcAft>
              <a:buClr>
                <a:srgbClr val="000000"/>
              </a:buClr>
              <a:buSzPts val="2800"/>
              <a:buFont typeface="Arial"/>
              <a:buNone/>
              <a:defRPr sz="2800" b="0" i="0" u="none" strike="noStrike" cap="none">
                <a:solidFill>
                  <a:schemeClr val="tx1"/>
                </a:solidFill>
                <a:latin typeface="+mn-lt"/>
                <a:ea typeface="Praktika Medium Condensed" panose="00000606000000000000" pitchFamily="50" charset="0"/>
                <a:cs typeface="Arial"/>
                <a:sym typeface="Arial"/>
              </a:defRPr>
            </a:lvl5pPr>
            <a:lvl6pPr marR="0" lvl="5" algn="ctr" rtl="0" eaLnBrk="1" hangingPunct="1">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eaLnBrk="1" hangingPunct="1">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eaLnBrk="1" hangingPunct="1">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eaLnBrk="1" hangingPunct="1">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l"/>
            <a:r>
              <a:rPr lang="fr-FR" dirty="0"/>
              <a:t> </a:t>
            </a:r>
          </a:p>
        </p:txBody>
      </p:sp>
      <p:sp>
        <p:nvSpPr>
          <p:cNvPr id="10" name="Google Shape;453;p42">
            <a:extLst>
              <a:ext uri="{FF2B5EF4-FFF2-40B4-BE49-F238E27FC236}">
                <a16:creationId xmlns:a16="http://schemas.microsoft.com/office/drawing/2014/main" id="{6A15ABCC-D583-4253-B5F0-D92D3D4849CA}"/>
              </a:ext>
            </a:extLst>
          </p:cNvPr>
          <p:cNvSpPr txBox="1">
            <a:spLocks/>
          </p:cNvSpPr>
          <p:nvPr/>
        </p:nvSpPr>
        <p:spPr>
          <a:xfrm>
            <a:off x="979875" y="1972425"/>
            <a:ext cx="3573300" cy="1959600"/>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rgbClr val="000000"/>
              </a:buClr>
              <a:buSzPts val="2800"/>
              <a:buFont typeface="Arial"/>
              <a:buNone/>
              <a:defRPr sz="1400" b="0" i="0" u="none" strike="noStrike" cap="none">
                <a:solidFill>
                  <a:schemeClr val="tx1"/>
                </a:solidFill>
                <a:latin typeface="Praktika Medium Condensed" panose="00000606000000000000" pitchFamily="50" charset="0"/>
                <a:ea typeface="Praktika Medium Condensed" panose="00000606000000000000" pitchFamily="50" charset="0"/>
                <a:cs typeface="Arial"/>
                <a:sym typeface="Arial"/>
              </a:defRPr>
            </a:lvl1pPr>
            <a:lvl2pPr marR="0" lvl="1" algn="ctr" rtl="0" eaLnBrk="1" hangingPunct="1">
              <a:lnSpc>
                <a:spcPct val="100000"/>
              </a:lnSpc>
              <a:spcBef>
                <a:spcPts val="0"/>
              </a:spcBef>
              <a:spcAft>
                <a:spcPts val="0"/>
              </a:spcAft>
              <a:buClr>
                <a:srgbClr val="000000"/>
              </a:buClr>
              <a:buSzPts val="2800"/>
              <a:buFont typeface="Arial"/>
              <a:buNone/>
              <a:defRPr sz="2800" b="0" i="0" u="none" strike="noStrike" cap="none">
                <a:solidFill>
                  <a:schemeClr val="tx1"/>
                </a:solidFill>
                <a:latin typeface="+mn-lt"/>
                <a:ea typeface="Praktika Medium Condensed" panose="00000606000000000000" pitchFamily="50" charset="0"/>
                <a:cs typeface="Arial"/>
                <a:sym typeface="Arial"/>
              </a:defRPr>
            </a:lvl2pPr>
            <a:lvl3pPr marR="0" lvl="2" algn="ctr" rtl="0" eaLnBrk="1" hangingPunct="1">
              <a:lnSpc>
                <a:spcPct val="100000"/>
              </a:lnSpc>
              <a:spcBef>
                <a:spcPts val="0"/>
              </a:spcBef>
              <a:spcAft>
                <a:spcPts val="0"/>
              </a:spcAft>
              <a:buClr>
                <a:srgbClr val="000000"/>
              </a:buClr>
              <a:buSzPts val="2800"/>
              <a:buFont typeface="Arial"/>
              <a:buNone/>
              <a:defRPr sz="2800" b="0" i="0" u="none" strike="noStrike" cap="none">
                <a:solidFill>
                  <a:schemeClr val="tx1"/>
                </a:solidFill>
                <a:latin typeface="+mn-lt"/>
                <a:ea typeface="Praktika Medium Condensed" panose="00000606000000000000" pitchFamily="50" charset="0"/>
                <a:cs typeface="Arial"/>
                <a:sym typeface="Arial"/>
              </a:defRPr>
            </a:lvl3pPr>
            <a:lvl4pPr marR="0" lvl="3" algn="ctr" rtl="0" eaLnBrk="1" hangingPunct="1">
              <a:lnSpc>
                <a:spcPct val="100000"/>
              </a:lnSpc>
              <a:spcBef>
                <a:spcPts val="0"/>
              </a:spcBef>
              <a:spcAft>
                <a:spcPts val="0"/>
              </a:spcAft>
              <a:buClr>
                <a:srgbClr val="000000"/>
              </a:buClr>
              <a:buSzPts val="2800"/>
              <a:buFont typeface="Arial"/>
              <a:buNone/>
              <a:defRPr sz="2800" b="0" i="0" u="none" strike="noStrike" cap="none">
                <a:solidFill>
                  <a:schemeClr val="tx1"/>
                </a:solidFill>
                <a:latin typeface="+mn-lt"/>
                <a:ea typeface="Praktika Medium Condensed" panose="00000606000000000000" pitchFamily="50" charset="0"/>
                <a:cs typeface="Arial"/>
                <a:sym typeface="Arial"/>
              </a:defRPr>
            </a:lvl4pPr>
            <a:lvl5pPr marR="0" lvl="4" algn="ctr" rtl="0" eaLnBrk="1" hangingPunct="1">
              <a:lnSpc>
                <a:spcPct val="100000"/>
              </a:lnSpc>
              <a:spcBef>
                <a:spcPts val="0"/>
              </a:spcBef>
              <a:spcAft>
                <a:spcPts val="0"/>
              </a:spcAft>
              <a:buClr>
                <a:srgbClr val="000000"/>
              </a:buClr>
              <a:buSzPts val="2800"/>
              <a:buFont typeface="Arial"/>
              <a:buNone/>
              <a:defRPr sz="2800" b="0" i="0" u="none" strike="noStrike" cap="none">
                <a:solidFill>
                  <a:schemeClr val="tx1"/>
                </a:solidFill>
                <a:latin typeface="+mn-lt"/>
                <a:ea typeface="Praktika Medium Condensed" panose="00000606000000000000" pitchFamily="50" charset="0"/>
                <a:cs typeface="Arial"/>
                <a:sym typeface="Arial"/>
              </a:defRPr>
            </a:lvl5pPr>
            <a:lvl6pPr marR="0" lvl="5" algn="ctr" rtl="0" eaLnBrk="1" hangingPunct="1">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eaLnBrk="1" hangingPunct="1">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eaLnBrk="1" hangingPunct="1">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eaLnBrk="1" hangingPunct="1">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l"/>
            <a:r>
              <a:rPr lang="fr-FR" dirty="0"/>
              <a:t>Non systématique +++</a:t>
            </a:r>
          </a:p>
          <a:p>
            <a:pPr algn="l"/>
            <a:endParaRPr lang="fr-FR" dirty="0"/>
          </a:p>
          <a:p>
            <a:pPr algn="l"/>
            <a:r>
              <a:rPr lang="fr-FR" dirty="0"/>
              <a:t>Etre objectif (attention aux préjugés, milieu social)</a:t>
            </a:r>
          </a:p>
          <a:p>
            <a:pPr algn="l"/>
            <a:endParaRPr lang="fr-FR" dirty="0"/>
          </a:p>
          <a:p>
            <a:pPr algn="l"/>
            <a:r>
              <a:rPr lang="fr-FR" dirty="0"/>
              <a:t>En cas d’OML, expliquer la procédure et les conséquences</a:t>
            </a:r>
          </a:p>
          <a:p>
            <a:pPr algn="l"/>
            <a:endParaRPr lang="fr-FR" dirty="0"/>
          </a:p>
          <a:p>
            <a:pPr algn="l"/>
            <a:r>
              <a:rPr lang="fr-FR" dirty="0"/>
              <a:t>Si doute, avis légiste (par le 15)</a:t>
            </a:r>
          </a:p>
        </p:txBody>
      </p:sp>
      <p:pic>
        <p:nvPicPr>
          <p:cNvPr id="11" name="Image 10">
            <a:extLst>
              <a:ext uri="{FF2B5EF4-FFF2-40B4-BE49-F238E27FC236}">
                <a16:creationId xmlns:a16="http://schemas.microsoft.com/office/drawing/2014/main" id="{4DCF98C6-7787-4CC9-8F02-9040CCE9756A}"/>
              </a:ext>
            </a:extLst>
          </p:cNvPr>
          <p:cNvPicPr>
            <a:picLocks noChangeAspect="1"/>
          </p:cNvPicPr>
          <p:nvPr/>
        </p:nvPicPr>
        <p:blipFill>
          <a:blip r:embed="rId2"/>
          <a:stretch>
            <a:fillRect/>
          </a:stretch>
        </p:blipFill>
        <p:spPr>
          <a:xfrm>
            <a:off x="4590827" y="1635534"/>
            <a:ext cx="4221253" cy="2633382"/>
          </a:xfrm>
          <a:prstGeom prst="rect">
            <a:avLst/>
          </a:prstGeom>
        </p:spPr>
      </p:pic>
    </p:spTree>
    <p:extLst>
      <p:ext uri="{BB962C8B-B14F-4D97-AF65-F5344CB8AC3E}">
        <p14:creationId xmlns:p14="http://schemas.microsoft.com/office/powerpoint/2010/main" val="2193423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2"/>
          <p:cNvSpPr txBox="1">
            <a:spLocks noGrp="1"/>
          </p:cNvSpPr>
          <p:nvPr>
            <p:ph type="title"/>
          </p:nvPr>
        </p:nvSpPr>
        <p:spPr>
          <a:xfrm>
            <a:off x="720000" y="541669"/>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a:t>Le travail ne fait que commencer</a:t>
            </a:r>
            <a:endParaRPr dirty="0"/>
          </a:p>
        </p:txBody>
      </p:sp>
      <p:sp>
        <p:nvSpPr>
          <p:cNvPr id="453" name="Google Shape;453;p42"/>
          <p:cNvSpPr txBox="1">
            <a:spLocks noGrp="1"/>
          </p:cNvSpPr>
          <p:nvPr>
            <p:ph type="subTitle" idx="2"/>
          </p:nvPr>
        </p:nvSpPr>
        <p:spPr>
          <a:xfrm>
            <a:off x="1195668" y="1533154"/>
            <a:ext cx="3573300" cy="1959600"/>
          </a:xfrm>
          <a:prstGeom prst="rect">
            <a:avLst/>
          </a:prstGeom>
        </p:spPr>
        <p:txBody>
          <a:bodyPr spcFirstLastPara="1" wrap="square" lIns="91425" tIns="91425" rIns="91425" bIns="91425" anchor="t" anchorCtr="0">
            <a:noAutofit/>
          </a:bodyPr>
          <a:lstStyle/>
          <a:p>
            <a:pPr lvl="0"/>
            <a:r>
              <a:rPr lang="fr-FR" dirty="0"/>
              <a:t>1. Remplir la fiche intervention HAS</a:t>
            </a:r>
          </a:p>
          <a:p>
            <a:pPr lvl="0"/>
            <a:r>
              <a:rPr lang="fr-FR" dirty="0"/>
              <a:t>Doit accompagner l’enfant décédé</a:t>
            </a:r>
          </a:p>
          <a:p>
            <a:pPr lvl="0"/>
            <a:r>
              <a:rPr lang="fr-FR" dirty="0"/>
              <a:t>Enfant, environnement, circonstances</a:t>
            </a:r>
          </a:p>
          <a:p>
            <a:pPr lvl="0"/>
            <a:r>
              <a:rPr lang="fr-FR" dirty="0"/>
              <a:t>Veille sanitaire</a:t>
            </a:r>
          </a:p>
          <a:p>
            <a:pPr lvl="0"/>
            <a:endParaRPr lang="fr-FR" dirty="0"/>
          </a:p>
          <a:p>
            <a:pPr lvl="0"/>
            <a:r>
              <a:rPr lang="fr-FR" dirty="0"/>
              <a:t>2. Examen de l’enfant</a:t>
            </a:r>
          </a:p>
          <a:p>
            <a:pPr lvl="0"/>
            <a:r>
              <a:rPr lang="fr-FR" dirty="0"/>
              <a:t>Déshabillé, T° rectale</a:t>
            </a:r>
          </a:p>
          <a:p>
            <a:pPr lvl="0"/>
            <a:r>
              <a:rPr lang="fr-FR" dirty="0"/>
              <a:t>Recherche de traces </a:t>
            </a:r>
          </a:p>
          <a:p>
            <a:pPr lvl="0"/>
            <a:r>
              <a:rPr lang="fr-FR" dirty="0"/>
              <a:t>Examen du siège</a:t>
            </a:r>
          </a:p>
          <a:p>
            <a:pPr lvl="0"/>
            <a:endParaRPr lang="fr-FR" dirty="0"/>
          </a:p>
          <a:p>
            <a:pPr lvl="0"/>
            <a:r>
              <a:rPr lang="fr-FR" dirty="0"/>
              <a:t>3. Entretien avec les personnes présentes</a:t>
            </a:r>
          </a:p>
          <a:p>
            <a:pPr lvl="0"/>
            <a:r>
              <a:rPr lang="fr-FR" dirty="0"/>
              <a:t>4. Carnet de santé</a:t>
            </a:r>
          </a:p>
          <a:p>
            <a:pPr lvl="0"/>
            <a:r>
              <a:rPr lang="fr-FR" dirty="0"/>
              <a:t>5. Examen du lieu de décès</a:t>
            </a:r>
          </a:p>
          <a:p>
            <a:pPr marL="342900" indent="-342900">
              <a:buFont typeface="+mj-lt"/>
              <a:buAutoNum type="arabicPeriod"/>
            </a:pPr>
            <a:endParaRPr lang="fr-FR" dirty="0"/>
          </a:p>
        </p:txBody>
      </p:sp>
      <p:pic>
        <p:nvPicPr>
          <p:cNvPr id="4098" name="Picture 2" descr="Le succès indémodable de l'Inspecteur Gadget">
            <a:extLst>
              <a:ext uri="{FF2B5EF4-FFF2-40B4-BE49-F238E27FC236}">
                <a16:creationId xmlns:a16="http://schemas.microsoft.com/office/drawing/2014/main" id="{8FCB9C1D-6638-4776-A3CD-F17440BFC4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682" y="1903264"/>
            <a:ext cx="2533650"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763289"/>
      </p:ext>
    </p:extLst>
  </p:cSld>
  <p:clrMapOvr>
    <a:masterClrMapping/>
  </p:clrMapOvr>
</p:sld>
</file>

<file path=ppt/theme/theme1.xml><?xml version="1.0" encoding="utf-8"?>
<a:theme xmlns:a="http://schemas.openxmlformats.org/drawingml/2006/main" name="Mental Health and Well-being - Health - 10th Grade by Slidesgo">
  <a:themeElements>
    <a:clrScheme name="COMUGE - JMUGE 2026">
      <a:dk1>
        <a:srgbClr val="04487C"/>
      </a:dk1>
      <a:lt1>
        <a:srgbClr val="EFEFEF"/>
      </a:lt1>
      <a:dk2>
        <a:srgbClr val="5393CF"/>
      </a:dk2>
      <a:lt2>
        <a:srgbClr val="EFEFEF"/>
      </a:lt2>
      <a:accent1>
        <a:srgbClr val="D5ECFC"/>
      </a:accent1>
      <a:accent2>
        <a:srgbClr val="7FCBED"/>
      </a:accent2>
      <a:accent3>
        <a:srgbClr val="ACC917"/>
      </a:accent3>
      <a:accent4>
        <a:srgbClr val="FCD619"/>
      </a:accent4>
      <a:accent5>
        <a:srgbClr val="FFFFFF"/>
      </a:accent5>
      <a:accent6>
        <a:srgbClr val="FFFFFF"/>
      </a:accent6>
      <a:hlink>
        <a:srgbClr val="342520"/>
      </a:hlink>
      <a:folHlink>
        <a:srgbClr val="FFC000"/>
      </a:folHlink>
    </a:clrScheme>
    <a:fontScheme name="JMUGE">
      <a:majorFont>
        <a:latin typeface="Praktika Black Italic"/>
        <a:ea typeface=""/>
        <a:cs typeface=""/>
      </a:majorFont>
      <a:minorFont>
        <a:latin typeface="Praktika Medium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JMUGE2026_PPT_Template_V1.potx" id="{F411A671-9AF2-4F16-82E6-EFE75C919FA2}" vid="{35F13251-8764-40E7-B475-A166F91D745C}"/>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JMUGE2026_PPT_Template_V1 (1)</Template>
  <TotalTime>131</TotalTime>
  <Words>484</Words>
  <Application>Microsoft Office PowerPoint</Application>
  <PresentationFormat>Affichage à l'écran (16:9)</PresentationFormat>
  <Paragraphs>95</Paragraphs>
  <Slides>13</Slides>
  <Notes>9</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13</vt:i4>
      </vt:variant>
    </vt:vector>
  </HeadingPairs>
  <TitlesOfParts>
    <vt:vector size="22" baseType="lpstr">
      <vt:lpstr>Be Vietnam Pro</vt:lpstr>
      <vt:lpstr>Praktika ExtraBold Italic</vt:lpstr>
      <vt:lpstr>Praktika Medium Condensed</vt:lpstr>
      <vt:lpstr>Praktika Black Italic</vt:lpstr>
      <vt:lpstr>DM Sans</vt:lpstr>
      <vt:lpstr>Wingdings</vt:lpstr>
      <vt:lpstr>Arial</vt:lpstr>
      <vt:lpstr>Lato</vt:lpstr>
      <vt:lpstr>Mental Health and Well-being - Health - 10th Grade by Slidesgo</vt:lpstr>
      <vt:lpstr>Mort inattendue du nourrisson: Rôle du SMUR</vt:lpstr>
      <vt:lpstr>De quoi parle-t’on ?</vt:lpstr>
      <vt:lpstr>Présentation PowerPoint</vt:lpstr>
      <vt:lpstr>Présentation PowerPoint</vt:lpstr>
      <vt:lpstr>1er maillon: le SAMU</vt:lpstr>
      <vt:lpstr>Le SMUR </vt:lpstr>
      <vt:lpstr>L’annonce </vt:lpstr>
      <vt:lpstr>OML ou pas OML telle est la question</vt:lpstr>
      <vt:lpstr>Le travail ne fait que commencer</vt:lpstr>
      <vt:lpstr>Présentation PowerPoint</vt:lpstr>
      <vt:lpstr>Présentation PowerPoint</vt:lpstr>
      <vt:lpstr>Le transport ? J’alerte qui ? Le CDC ?</vt:lpstr>
      <vt:lpstr>En bref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Mort inattendue du nourrisson: Rôle du SMUR</dc:title>
  <dc:creator>Guillaume GIORDANO ORSINI</dc:creator>
  <cp:lastModifiedBy>Guillaume GIORDANO ORSINI</cp:lastModifiedBy>
  <cp:revision>13</cp:revision>
  <dcterms:created xsi:type="dcterms:W3CDTF">2026-05-04T19:57:10Z</dcterms:created>
  <dcterms:modified xsi:type="dcterms:W3CDTF">2026-05-04T22:08:13Z</dcterms:modified>
</cp:coreProperties>
</file>