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95" r:id="rId2"/>
    <p:sldId id="416" r:id="rId3"/>
    <p:sldId id="420" r:id="rId4"/>
    <p:sldId id="433" r:id="rId5"/>
    <p:sldId id="418" r:id="rId6"/>
    <p:sldId id="428" r:id="rId7"/>
    <p:sldId id="454" r:id="rId8"/>
    <p:sldId id="455" r:id="rId9"/>
    <p:sldId id="445" r:id="rId10"/>
    <p:sldId id="419" r:id="rId11"/>
    <p:sldId id="464" r:id="rId12"/>
    <p:sldId id="466" r:id="rId13"/>
    <p:sldId id="446" r:id="rId14"/>
    <p:sldId id="353" r:id="rId15"/>
    <p:sldId id="467" r:id="rId16"/>
    <p:sldId id="468" r:id="rId17"/>
    <p:sldId id="456" r:id="rId18"/>
    <p:sldId id="457" r:id="rId19"/>
    <p:sldId id="458" r:id="rId20"/>
    <p:sldId id="460" r:id="rId21"/>
    <p:sldId id="462" r:id="rId22"/>
    <p:sldId id="469" r:id="rId23"/>
    <p:sldId id="442" r:id="rId24"/>
    <p:sldId id="470" r:id="rId25"/>
    <p:sldId id="473" r:id="rId26"/>
    <p:sldId id="472" r:id="rId27"/>
    <p:sldId id="474" r:id="rId28"/>
    <p:sldId id="477" r:id="rId29"/>
    <p:sldId id="475" r:id="rId30"/>
    <p:sldId id="488" r:id="rId31"/>
    <p:sldId id="480" r:id="rId32"/>
    <p:sldId id="489" r:id="rId33"/>
    <p:sldId id="476" r:id="rId34"/>
    <p:sldId id="482" r:id="rId35"/>
    <p:sldId id="483" r:id="rId36"/>
    <p:sldId id="484" r:id="rId37"/>
    <p:sldId id="478" r:id="rId38"/>
    <p:sldId id="481" r:id="rId39"/>
    <p:sldId id="487" r:id="rId40"/>
    <p:sldId id="286" r:id="rId41"/>
    <p:sldId id="471" r:id="rId42"/>
  </p:sldIdLst>
  <p:sldSz cx="9144000" cy="5143500" type="screen16x9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14346F"/>
    <a:srgbClr val="13356F"/>
    <a:srgbClr val="9F2E21"/>
    <a:srgbClr val="173570"/>
    <a:srgbClr val="941100"/>
    <a:srgbClr val="FF7E79"/>
    <a:srgbClr val="DF9F9A"/>
    <a:srgbClr val="CDCDCD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57"/>
    <p:restoredTop sz="59418"/>
  </p:normalViewPr>
  <p:slideViewPr>
    <p:cSldViewPr>
      <p:cViewPr varScale="1">
        <p:scale>
          <a:sx n="85" d="100"/>
          <a:sy n="85" d="100"/>
        </p:scale>
        <p:origin x="94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520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5000545-81E1-FF46-99D0-BA9137F536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395580-B7CF-734A-86DC-7811F7510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DA311FC-6A43-9B4C-A03E-7839BD86E8D3}" type="datetimeFigureOut">
              <a:rPr lang="fr-FR"/>
              <a:pPr>
                <a:defRPr/>
              </a:pPr>
              <a:t>29/04/2026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CB3A06-BB44-024F-BA57-9509E50971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2CA63F-7068-B546-9F33-625E857A6A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2E5096-95C4-B645-B002-6AC4B966A3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ECAF972-B56B-8D47-B6C5-163D0B22F6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4AB2E6-975E-434E-9AFC-14A314820F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EF8BD9BA-0326-004A-87F6-E74E9E2BA05E}" type="datetimeFigureOut">
              <a:rPr lang="fr-FR"/>
              <a:pPr>
                <a:defRPr/>
              </a:pPr>
              <a:t>29/04/2026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2F0ED11-BBB2-D14E-AB32-0A03F39250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F0389911-4F15-1940-8A83-9F6EB59B6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1F82AB-7074-F04C-8154-465853108C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5BF1AA-D2A1-E745-B2BC-04F35058F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BDFD2A-5E03-D248-9056-033BF59AC90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5718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StoneSerif"/>
              </a:rPr>
              <a:t>En Europe, la </a:t>
            </a:r>
            <a:r>
              <a:rPr lang="fr-FR" sz="1800" dirty="0" err="1">
                <a:effectLst/>
                <a:latin typeface="StoneSerif"/>
              </a:rPr>
              <a:t>prévalence</a:t>
            </a:r>
            <a:r>
              <a:rPr lang="fr-FR" sz="1800" dirty="0">
                <a:effectLst/>
                <a:latin typeface="StoneSerif"/>
              </a:rPr>
              <a:t> de l’EP au sein de populations de patients cliniquement suspects aux urgences est de l’ordre de 20 à 30%, ce qui signifie que quatre fois sur cinq l’urgentiste initie une </a:t>
            </a:r>
            <a:r>
              <a:rPr lang="fr-FR" sz="1800" dirty="0" err="1">
                <a:effectLst/>
                <a:latin typeface="StoneSerif"/>
              </a:rPr>
              <a:t>démarche</a:t>
            </a:r>
            <a:r>
              <a:rPr lang="fr-FR" sz="1800" dirty="0">
                <a:effectLst/>
                <a:latin typeface="StoneSerif"/>
              </a:rPr>
              <a:t> qui aboutit à rejeter l’</a:t>
            </a:r>
            <a:r>
              <a:rPr lang="fr-FR" sz="1800" dirty="0" err="1">
                <a:effectLst/>
                <a:latin typeface="StoneSerif"/>
              </a:rPr>
              <a:t>hypothèse</a:t>
            </a:r>
            <a:r>
              <a:rPr lang="fr-FR" sz="1800" dirty="0">
                <a:effectLst/>
                <a:latin typeface="StoneSerif"/>
              </a:rPr>
              <a:t> d’EP. </a:t>
            </a:r>
            <a:endParaRPr lang="fr-FR" sz="2800" dirty="0"/>
          </a:p>
          <a:p>
            <a:endParaRPr lang="fr-FR" sz="1800" dirty="0">
              <a:effectLst/>
              <a:latin typeface="StoneSerif"/>
            </a:endParaRPr>
          </a:p>
          <a:p>
            <a:endParaRPr lang="fr-FR" sz="1800" dirty="0">
              <a:effectLst/>
              <a:latin typeface="StoneSerif"/>
            </a:endParaRPr>
          </a:p>
          <a:p>
            <a:r>
              <a:rPr lang="fr-FR" sz="1800" dirty="0">
                <a:effectLst/>
                <a:latin typeface="StoneSerif"/>
              </a:rPr>
              <a:t>En Europe, quelle que soit la </a:t>
            </a:r>
            <a:r>
              <a:rPr lang="fr-FR" sz="1800" dirty="0" err="1">
                <a:effectLst/>
                <a:latin typeface="StoneSerif"/>
              </a:rPr>
              <a:t>méthode</a:t>
            </a:r>
            <a:r>
              <a:rPr lang="fr-FR" sz="1800" dirty="0">
                <a:effectLst/>
                <a:latin typeface="StoneSerif"/>
              </a:rPr>
              <a:t> d’</a:t>
            </a:r>
            <a:r>
              <a:rPr lang="fr-FR" sz="1800" dirty="0" err="1">
                <a:effectLst/>
                <a:latin typeface="StoneSerif"/>
              </a:rPr>
              <a:t>évaluation</a:t>
            </a:r>
            <a:r>
              <a:rPr lang="fr-FR" sz="1800" dirty="0">
                <a:effectLst/>
                <a:latin typeface="StoneSerif"/>
              </a:rPr>
              <a:t> </a:t>
            </a:r>
            <a:r>
              <a:rPr lang="fr-FR" sz="1800" dirty="0" err="1">
                <a:effectLst/>
                <a:latin typeface="StoneSerif"/>
              </a:rPr>
              <a:t>utilisée</a:t>
            </a:r>
            <a:r>
              <a:rPr lang="fr-FR" sz="1800" dirty="0">
                <a:effectLst/>
                <a:latin typeface="StoneSerif"/>
              </a:rPr>
              <a:t>, la </a:t>
            </a:r>
            <a:r>
              <a:rPr lang="fr-FR" sz="1800" dirty="0" err="1">
                <a:effectLst/>
                <a:latin typeface="StoneSerif"/>
              </a:rPr>
              <a:t>prévalence</a:t>
            </a:r>
            <a:r>
              <a:rPr lang="fr-FR" sz="1800" dirty="0">
                <a:effectLst/>
                <a:latin typeface="StoneSerif"/>
              </a:rPr>
              <a:t> de l’EP est de l’ordre de 6 à 12% pour les </a:t>
            </a:r>
            <a:r>
              <a:rPr lang="fr-FR" sz="1800" dirty="0" err="1">
                <a:effectLst/>
                <a:latin typeface="StoneSerif"/>
              </a:rPr>
              <a:t>probabi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lités</a:t>
            </a:r>
            <a:r>
              <a:rPr lang="fr-FR" sz="1800" dirty="0">
                <a:effectLst/>
                <a:latin typeface="StoneSerif"/>
              </a:rPr>
              <a:t> cliniques </a:t>
            </a:r>
            <a:r>
              <a:rPr lang="fr-FR" sz="1800" dirty="0" err="1">
                <a:effectLst/>
                <a:latin typeface="StoneSerif"/>
              </a:rPr>
              <a:t>prétest</a:t>
            </a:r>
            <a:r>
              <a:rPr lang="fr-FR" sz="1800" dirty="0">
                <a:effectLst/>
                <a:latin typeface="StoneSerif"/>
              </a:rPr>
              <a:t> faibles, de 20 à 35 % pour les </a:t>
            </a:r>
            <a:r>
              <a:rPr lang="fr-FR" sz="1800" dirty="0" err="1">
                <a:effectLst/>
                <a:latin typeface="StoneSerif"/>
              </a:rPr>
              <a:t>probabilités</a:t>
            </a:r>
            <a:r>
              <a:rPr lang="fr-FR" sz="1800" dirty="0">
                <a:effectLst/>
                <a:latin typeface="StoneSerif"/>
              </a:rPr>
              <a:t> cliniques </a:t>
            </a:r>
            <a:r>
              <a:rPr lang="fr-FR" sz="1800" dirty="0" err="1">
                <a:effectLst/>
                <a:latin typeface="StoneSerif"/>
              </a:rPr>
              <a:t>intermédiaires</a:t>
            </a:r>
            <a:r>
              <a:rPr lang="fr-FR" sz="1800" dirty="0">
                <a:effectLst/>
                <a:latin typeface="StoneSerif"/>
              </a:rPr>
              <a:t> et de 50 à 75% pour les </a:t>
            </a:r>
            <a:r>
              <a:rPr lang="fr-FR" sz="1800" dirty="0" err="1">
                <a:effectLst/>
                <a:latin typeface="StoneSerif"/>
              </a:rPr>
              <a:t>probabilités</a:t>
            </a:r>
            <a:r>
              <a:rPr lang="fr-FR" sz="1800" dirty="0">
                <a:effectLst/>
                <a:latin typeface="StoneSerif"/>
              </a:rPr>
              <a:t> cliniques fortes. L’estimation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clinique seule ne permet donc pas d’exclure ou de confirmer l’EP sans prendre un risque d’au moins 6 % de faux </a:t>
            </a:r>
            <a:r>
              <a:rPr lang="fr-FR" sz="1800" dirty="0" err="1">
                <a:effectLst/>
                <a:latin typeface="StoneSerif"/>
              </a:rPr>
              <a:t>négatifs</a:t>
            </a:r>
            <a:r>
              <a:rPr lang="fr-FR" sz="1800" dirty="0">
                <a:effectLst/>
                <a:latin typeface="StoneSerif"/>
              </a:rPr>
              <a:t> et de 25 % de faux positifs. </a:t>
            </a:r>
            <a:endParaRPr lang="fr-FR" dirty="0"/>
          </a:p>
          <a:p>
            <a:r>
              <a:rPr lang="fr-FR" sz="1800" dirty="0">
                <a:effectLst/>
                <a:latin typeface="StoneSerif"/>
              </a:rPr>
              <a:t>Les examens </a:t>
            </a:r>
            <a:r>
              <a:rPr lang="fr-FR" sz="1800" dirty="0" err="1">
                <a:effectLst/>
                <a:latin typeface="StoneSerif"/>
              </a:rPr>
              <a:t>complémentaires</a:t>
            </a:r>
            <a:r>
              <a:rPr lang="fr-FR" sz="1800" dirty="0">
                <a:effectLst/>
                <a:latin typeface="StoneSerif"/>
              </a:rPr>
              <a:t> </a:t>
            </a:r>
            <a:r>
              <a:rPr lang="fr-FR" sz="1800" dirty="0" err="1">
                <a:effectLst/>
                <a:latin typeface="StoneSerif"/>
              </a:rPr>
              <a:t>spécifiques</a:t>
            </a:r>
            <a:r>
              <a:rPr lang="fr-FR" sz="1800" dirty="0">
                <a:effectLst/>
                <a:latin typeface="StoneSerif"/>
              </a:rPr>
              <a:t> restent donc toujours indispensables.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706865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On fait de plus en </a:t>
            </a:r>
            <a:r>
              <a:rPr lang="fr-FR" dirty="0" err="1"/>
              <a:t>plsu</a:t>
            </a:r>
            <a:r>
              <a:rPr lang="fr-FR" dirty="0"/>
              <a:t> de TDM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26683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On diagnostique un tout petit peu plus d’EP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477797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effectLst/>
                <a:latin typeface="AdvTT5843c571"/>
              </a:rPr>
              <a:t>La recherche qualitative suggère que les normes des médecins et la culture locale sont des facteurs majeurs dans la décision de tester l'embolie pulmonaire.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b="1" dirty="0">
              <a:effectLst/>
              <a:latin typeface="AdvTT5843c57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err="1">
                <a:effectLst/>
                <a:latin typeface="AdvTT5843c571"/>
              </a:rPr>
              <a:t>Zarabi</a:t>
            </a:r>
            <a:r>
              <a:rPr lang="fr-FR" sz="1200" b="1" dirty="0">
                <a:effectLst/>
                <a:latin typeface="AdvTT5843c571"/>
              </a:rPr>
              <a:t> et al 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86638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L’objectif de cette présentation est de comprendre à travers la </a:t>
            </a:r>
            <a:r>
              <a:rPr lang="fr-FR" dirty="0" err="1"/>
              <a:t>physioptahologie</a:t>
            </a:r>
            <a:r>
              <a:rPr lang="fr-FR" dirty="0"/>
              <a:t> et la clinique, les enjeux inhérents au diagnostic de l’embolie pulmonaire.</a:t>
            </a:r>
          </a:p>
          <a:p>
            <a:pPr>
              <a:defRPr/>
            </a:pPr>
            <a:r>
              <a:rPr lang="fr-FR" dirty="0"/>
              <a:t>L’objectif n’est pas détailler ici les différents algorithmes diagnostiques et la prise en charge de ces patients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923938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L’objectif de cette présentation est de comprendre à travers la </a:t>
            </a:r>
            <a:r>
              <a:rPr lang="fr-FR" dirty="0" err="1"/>
              <a:t>physioptahologie</a:t>
            </a:r>
            <a:r>
              <a:rPr lang="fr-FR" dirty="0"/>
              <a:t> et la clinique, les enjeux inhérents au diagnostic de l’embolie pulmonaire.</a:t>
            </a:r>
          </a:p>
          <a:p>
            <a:pPr>
              <a:defRPr/>
            </a:pPr>
            <a:r>
              <a:rPr lang="fr-FR" dirty="0"/>
              <a:t>L’objectif n’est pas détailler ici les différents algorithmes diagnostiques et la prise en charge de ces patients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360601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L’objectif de cette présentation est de comprendre à travers la </a:t>
            </a:r>
            <a:r>
              <a:rPr lang="fr-FR" dirty="0" err="1"/>
              <a:t>physioptahologie</a:t>
            </a:r>
            <a:r>
              <a:rPr lang="fr-FR" dirty="0"/>
              <a:t> et la clinique, les enjeux inhérents au diagnostic de l’embolie pulmonaire.</a:t>
            </a:r>
          </a:p>
          <a:p>
            <a:pPr>
              <a:defRPr/>
            </a:pPr>
            <a:r>
              <a:rPr lang="fr-FR" dirty="0"/>
              <a:t>L’objectif n’est pas détailler ici les différents algorithmes diagnostiques et la prise en charge de ces patients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117476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L’objectif de cette présentation est de comprendre à travers la </a:t>
            </a:r>
            <a:r>
              <a:rPr lang="fr-FR" dirty="0" err="1"/>
              <a:t>physioptahologie</a:t>
            </a:r>
            <a:r>
              <a:rPr lang="fr-FR" dirty="0"/>
              <a:t> et la clinique, les enjeux inhérents au diagnostic de l’embolie pulmonaire.</a:t>
            </a:r>
          </a:p>
          <a:p>
            <a:pPr>
              <a:defRPr/>
            </a:pPr>
            <a:r>
              <a:rPr lang="fr-FR" dirty="0"/>
              <a:t>L’objectif n’est pas détailler ici les différents algorithmes diagnostiques et la prise en charge de ces patients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57346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Faux négatif 0.3 % </a:t>
            </a:r>
          </a:p>
          <a:p>
            <a:pPr>
              <a:defRPr/>
            </a:pPr>
            <a:r>
              <a:rPr lang="fr-FR" dirty="0"/>
              <a:t>Recours au TDM 72</a:t>
            </a:r>
            <a:r>
              <a:rPr lang="fr-FR" dirty="0">
                <a:sym typeface="Wingdings" pitchFamily="2" charset="2"/>
              </a:rPr>
              <a:t> 60 % </a:t>
            </a: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85847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L’objectif de cette présentation est de comprendre à travers la </a:t>
            </a:r>
            <a:r>
              <a:rPr lang="fr-FR" dirty="0" err="1"/>
              <a:t>physioptahologie</a:t>
            </a:r>
            <a:r>
              <a:rPr lang="fr-FR" dirty="0"/>
              <a:t> et la clinique, les enjeux inhérents au diagnostic de l’embolie pulmonaire.</a:t>
            </a:r>
          </a:p>
          <a:p>
            <a:pPr>
              <a:defRPr/>
            </a:pPr>
            <a:r>
              <a:rPr lang="fr-FR" dirty="0"/>
              <a:t>L’objectif n’est pas détailler ici les différents algorithmes diagnostiques et la prise en charge de ces patients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19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84062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Les enjeux derrière cette suspicion puis ce diagnostic sont multiples pour le clinicien.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24578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Scanner avec stratégie classique 66% vs 52 % dans la stratégie </a:t>
            </a:r>
            <a:r>
              <a:rPr lang="fr-FR" dirty="0" err="1"/>
              <a:t>Years</a:t>
            </a:r>
            <a:r>
              <a:rPr lang="fr-FR" dirty="0"/>
              <a:t> </a:t>
            </a:r>
          </a:p>
          <a:p>
            <a:pPr>
              <a:defRPr/>
            </a:pPr>
            <a:r>
              <a:rPr lang="fr-FR" dirty="0"/>
              <a:t>Faux négatif 0.61 % 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642244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17314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Algorithme </a:t>
            </a:r>
            <a:r>
              <a:rPr lang="fr-FR" dirty="0" err="1"/>
              <a:t>PEGeD</a:t>
            </a: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90861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416099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975840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428181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452220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162851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94633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29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10400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Dans les pays occidentaux, l'incidence de l'EP dans la population générale est d'environ 60 à 120 cas pour 100 000 habitants par an, avec une mortalité hospitalière de 14% et une mortalité à 90 jours de 20%.1-3 On estime qu'environ 60 à 100 000 patients meurent d'une EP chaque année aux Etats-Unis.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L'âge avancé est associé à une incidence annuelle plus élevée de l'EP ; l'incidence de l'EP est inférieure à 50 pour 100 000 chez les personnes de moins de 50 ans, contre 350 pour 100 000 chez les personnes de plus de 75 ans.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3èm cause de </a:t>
            </a:r>
            <a:r>
              <a:rPr lang="fr-FR" dirty="0" err="1"/>
              <a:t>dèces</a:t>
            </a:r>
            <a:r>
              <a:rPr lang="fr-FR" dirty="0"/>
              <a:t> d’origine </a:t>
            </a:r>
            <a:r>
              <a:rPr lang="fr-FR" dirty="0" err="1"/>
              <a:t>acrdio</a:t>
            </a:r>
            <a:r>
              <a:rPr lang="fr-FR" dirty="0"/>
              <a:t> vasculaire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708480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51053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Risque d’</a:t>
            </a:r>
            <a:r>
              <a:rPr lang="fr-FR" dirty="0" err="1"/>
              <a:t>évenement</a:t>
            </a:r>
            <a:r>
              <a:rPr lang="fr-FR" dirty="0"/>
              <a:t> </a:t>
            </a:r>
            <a:r>
              <a:rPr lang="fr-FR" dirty="0" err="1"/>
              <a:t>thrombo</a:t>
            </a:r>
            <a:r>
              <a:rPr lang="fr-FR" dirty="0"/>
              <a:t> embolique augmente, le risque de </a:t>
            </a:r>
            <a:r>
              <a:rPr lang="fr-FR" dirty="0" err="1"/>
              <a:t>saingement</a:t>
            </a:r>
            <a:r>
              <a:rPr lang="fr-FR" dirty="0"/>
              <a:t> également et la mortalité de l’EP augmente avec </a:t>
            </a:r>
            <a:r>
              <a:rPr lang="fr-FR" dirty="0" err="1"/>
              <a:t>l’age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nécessité d’avoir un diagnostic fiable et rapide</a:t>
            </a: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636112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Risque d’</a:t>
            </a:r>
            <a:r>
              <a:rPr lang="fr-FR" dirty="0" err="1"/>
              <a:t>évenement</a:t>
            </a:r>
            <a:r>
              <a:rPr lang="fr-FR" dirty="0"/>
              <a:t> </a:t>
            </a:r>
            <a:r>
              <a:rPr lang="fr-FR" dirty="0" err="1"/>
              <a:t>thrombo</a:t>
            </a:r>
            <a:r>
              <a:rPr lang="fr-FR" dirty="0"/>
              <a:t> embolique augmente, le risque de </a:t>
            </a:r>
            <a:r>
              <a:rPr lang="fr-FR" dirty="0" err="1"/>
              <a:t>saingement</a:t>
            </a:r>
            <a:r>
              <a:rPr lang="fr-FR" dirty="0"/>
              <a:t> également et la mortalité de l’EP augmente avec </a:t>
            </a:r>
            <a:r>
              <a:rPr lang="fr-FR" dirty="0" err="1"/>
              <a:t>l’age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nécessité d’avoir un diagnostic fiable et rapide</a:t>
            </a: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3032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Aide à la décision médicale informatisée avec outil pour suivre correctement les </a:t>
            </a:r>
            <a:r>
              <a:rPr lang="fr-FR" dirty="0" err="1"/>
              <a:t>algorithms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77369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Sensibilité excellente des </a:t>
            </a:r>
            <a:r>
              <a:rPr lang="fr-FR" dirty="0" err="1"/>
              <a:t>Ddimères</a:t>
            </a:r>
            <a:r>
              <a:rPr lang="fr-FR" dirty="0"/>
              <a:t> qui permettent exclusion EP chez patient avec probabilité clinique non forte et permettent de limiter injection de PDC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757884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Abstract</a:t>
            </a:r>
          </a:p>
          <a:p>
            <a:pPr>
              <a:defRPr/>
            </a:pP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levels</a:t>
            </a:r>
            <a:r>
              <a:rPr lang="fr-FR" dirty="0"/>
              <a:t> </a:t>
            </a:r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declining</a:t>
            </a:r>
            <a:r>
              <a:rPr lang="fr-FR" dirty="0"/>
              <a:t>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and </a:t>
            </a:r>
            <a:r>
              <a:rPr lang="fr-FR" dirty="0" err="1"/>
              <a:t>hence</a:t>
            </a:r>
            <a:r>
              <a:rPr lang="fr-FR" dirty="0"/>
              <a:t>,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-adjusted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cutoffs</a:t>
            </a:r>
            <a:r>
              <a:rPr lang="fr-FR" dirty="0"/>
              <a:t> to </a:t>
            </a:r>
            <a:r>
              <a:rPr lang="fr-FR" dirty="0" err="1"/>
              <a:t>rule</a:t>
            </a:r>
            <a:endParaRPr lang="fr-FR" dirty="0"/>
          </a:p>
          <a:p>
            <a:pPr>
              <a:defRPr/>
            </a:pPr>
            <a:r>
              <a:rPr lang="fr-FR" dirty="0"/>
              <a:t>out pulmonary embolism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suggested</a:t>
            </a:r>
            <a:r>
              <a:rPr lang="fr-FR" dirty="0"/>
              <a:t>. Aim of </a:t>
            </a:r>
            <a:r>
              <a:rPr lang="fr-FR" dirty="0" err="1"/>
              <a:t>this</a:t>
            </a:r>
            <a:r>
              <a:rPr lang="fr-FR" dirty="0"/>
              <a:t> study was to "post hoc" </a:t>
            </a:r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-</a:t>
            </a:r>
          </a:p>
          <a:p>
            <a:pPr>
              <a:defRPr/>
            </a:pPr>
            <a:r>
              <a:rPr lang="fr-FR" dirty="0"/>
              <a:t>adjusted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levels</a:t>
            </a:r>
            <a:r>
              <a:rPr lang="fr-FR" dirty="0"/>
              <a:t> to </a:t>
            </a:r>
            <a:r>
              <a:rPr lang="fr-FR" dirty="0" err="1"/>
              <a:t>safely</a:t>
            </a:r>
            <a:r>
              <a:rPr lang="fr-FR" dirty="0"/>
              <a:t> </a:t>
            </a:r>
            <a:r>
              <a:rPr lang="fr-FR" dirty="0" err="1"/>
              <a:t>rule</a:t>
            </a:r>
            <a:r>
              <a:rPr lang="fr-FR" dirty="0"/>
              <a:t> out pulmonary embolism in patients </a:t>
            </a:r>
            <a:r>
              <a:rPr lang="fr-FR" dirty="0" err="1"/>
              <a:t>presenting</a:t>
            </a:r>
            <a:r>
              <a:rPr lang="fr-FR" dirty="0"/>
              <a:t> to the emergency </a:t>
            </a:r>
            <a:r>
              <a:rPr lang="fr-FR" dirty="0" err="1"/>
              <a:t>department</a:t>
            </a:r>
            <a:r>
              <a:rPr lang="fr-FR" dirty="0"/>
              <a:t>. In </a:t>
            </a:r>
            <a:r>
              <a:rPr lang="fr-FR" dirty="0" err="1"/>
              <a:t>this</a:t>
            </a:r>
            <a:endParaRPr lang="fr-FR" dirty="0"/>
          </a:p>
          <a:p>
            <a:pPr>
              <a:defRPr/>
            </a:pPr>
            <a:r>
              <a:rPr lang="fr-FR" dirty="0" err="1"/>
              <a:t>retrospective</a:t>
            </a:r>
            <a:r>
              <a:rPr lang="fr-FR" dirty="0"/>
              <a:t>, </a:t>
            </a:r>
            <a:r>
              <a:rPr lang="fr-FR" dirty="0" err="1"/>
              <a:t>observational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, all 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to </a:t>
            </a:r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err="1"/>
              <a:t>pre-test</a:t>
            </a:r>
            <a:r>
              <a:rPr lang="fr-FR" dirty="0"/>
              <a:t> probability </a:t>
            </a:r>
            <a:r>
              <a:rPr lang="fr-FR" dirty="0" err="1"/>
              <a:t>receiving</a:t>
            </a:r>
            <a:r>
              <a:rPr lang="fr-FR" dirty="0"/>
              <a:t>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fr-FR" dirty="0"/>
          </a:p>
          <a:p>
            <a:pPr>
              <a:defRPr/>
            </a:pPr>
            <a:r>
              <a:rPr lang="fr-FR" dirty="0"/>
              <a:t>and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tomography</a:t>
            </a:r>
            <a:r>
              <a:rPr lang="fr-FR" dirty="0"/>
              <a:t> angiography (CTA) to </a:t>
            </a:r>
            <a:r>
              <a:rPr lang="fr-FR" dirty="0" err="1"/>
              <a:t>rule</a:t>
            </a:r>
            <a:r>
              <a:rPr lang="fr-FR" dirty="0"/>
              <a:t> out pulmonary embolism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January</a:t>
            </a:r>
            <a:r>
              <a:rPr lang="fr-FR" dirty="0"/>
              <a:t> 2017 and </a:t>
            </a:r>
            <a:r>
              <a:rPr lang="fr-FR" dirty="0" err="1"/>
              <a:t>December</a:t>
            </a:r>
            <a:r>
              <a:rPr lang="fr-FR" dirty="0"/>
              <a:t> 2020</a:t>
            </a:r>
          </a:p>
          <a:p>
            <a:pPr>
              <a:defRPr/>
            </a:pP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. </a:t>
            </a:r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-adjusted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cutoffs</a:t>
            </a:r>
            <a:r>
              <a:rPr lang="fr-FR" dirty="0"/>
              <a:t> (1306 </a:t>
            </a:r>
            <a:r>
              <a:rPr lang="el-GR" dirty="0"/>
              <a:t>μ</a:t>
            </a:r>
            <a:r>
              <a:rPr lang="fr-FR" dirty="0"/>
              <a:t>g/l for </a:t>
            </a:r>
            <a:r>
              <a:rPr lang="fr-FR" dirty="0" err="1"/>
              <a:t>moderate</a:t>
            </a:r>
            <a:r>
              <a:rPr lang="fr-FR" dirty="0"/>
              <a:t> and 1663 </a:t>
            </a:r>
            <a:r>
              <a:rPr lang="el-GR" dirty="0"/>
              <a:t>μ</a:t>
            </a:r>
            <a:r>
              <a:rPr lang="fr-FR" dirty="0"/>
              <a:t>g/l for </a:t>
            </a:r>
            <a:r>
              <a:rPr lang="fr-FR" dirty="0" err="1"/>
              <a:t>severe</a:t>
            </a:r>
            <a:endParaRPr lang="fr-FR" dirty="0"/>
          </a:p>
          <a:p>
            <a:pPr>
              <a:defRPr/>
            </a:pP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impairment</a:t>
            </a:r>
            <a:r>
              <a:rPr lang="fr-FR" dirty="0"/>
              <a:t>)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, </a:t>
            </a:r>
            <a:r>
              <a:rPr lang="fr-FR" dirty="0" err="1"/>
              <a:t>specificity</a:t>
            </a:r>
            <a:r>
              <a:rPr lang="fr-FR" dirty="0"/>
              <a:t>, </a:t>
            </a:r>
            <a:r>
              <a:rPr lang="fr-FR" dirty="0" err="1"/>
              <a:t>negative</a:t>
            </a:r>
            <a:r>
              <a:rPr lang="fr-FR" dirty="0"/>
              <a:t> and positive </a:t>
            </a:r>
            <a:r>
              <a:rPr lang="fr-FR" dirty="0" err="1"/>
              <a:t>predictive</a:t>
            </a:r>
            <a:r>
              <a:rPr lang="fr-FR" dirty="0"/>
              <a:t> values. One</a:t>
            </a:r>
          </a:p>
          <a:p>
            <a:pPr>
              <a:defRPr/>
            </a:pPr>
            <a:r>
              <a:rPr lang="fr-FR" dirty="0" err="1"/>
              <a:t>thousand</a:t>
            </a:r>
            <a:r>
              <a:rPr lang="fr-FR" dirty="0"/>
              <a:t>,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hundred</a:t>
            </a:r>
            <a:r>
              <a:rPr lang="fr-FR" dirty="0"/>
              <a:t> </a:t>
            </a:r>
            <a:r>
              <a:rPr lang="fr-FR" dirty="0" err="1"/>
              <a:t>sixty-nine</a:t>
            </a:r>
            <a:r>
              <a:rPr lang="fr-FR" dirty="0"/>
              <a:t> patients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of </a:t>
            </a:r>
            <a:r>
              <a:rPr lang="fr-FR" dirty="0" err="1"/>
              <a:t>which</a:t>
            </a:r>
            <a:r>
              <a:rPr lang="fr-FR" dirty="0"/>
              <a:t> 229 (17%)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diagnosed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pulmonary embolism.</a:t>
            </a:r>
          </a:p>
          <a:p>
            <a:pPr>
              <a:defRPr/>
            </a:pPr>
            <a:r>
              <a:rPr lang="fr-FR" dirty="0"/>
              <a:t>The </a:t>
            </a:r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glomerular</a:t>
            </a:r>
            <a:r>
              <a:rPr lang="fr-FR" dirty="0"/>
              <a:t> filtration rate (</a:t>
            </a:r>
            <a:r>
              <a:rPr lang="fr-FR" dirty="0" err="1"/>
              <a:t>eGFR</a:t>
            </a:r>
            <a:r>
              <a:rPr lang="fr-FR" dirty="0"/>
              <a:t>) was ≥ 60 ml/min in 1079 (79%), 30–59 ml/min in 266 (19%) and &lt; 30 ml/</a:t>
            </a:r>
          </a:p>
          <a:p>
            <a:pPr>
              <a:defRPr/>
            </a:pPr>
            <a:r>
              <a:rPr lang="fr-FR" dirty="0"/>
              <a:t>min in 24 (2%) patients.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patients (1.1%)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eGFR</a:t>
            </a:r>
            <a:r>
              <a:rPr lang="fr-FR" dirty="0"/>
              <a:t> &lt; 60 ml/min </a:t>
            </a:r>
            <a:r>
              <a:rPr lang="fr-FR" dirty="0" err="1"/>
              <a:t>had</a:t>
            </a:r>
            <a:r>
              <a:rPr lang="fr-FR" dirty="0"/>
              <a:t> a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&lt; 500 </a:t>
            </a:r>
            <a:r>
              <a:rPr lang="el-GR" dirty="0"/>
              <a:t>μ</a:t>
            </a:r>
            <a:r>
              <a:rPr lang="fr-FR" dirty="0"/>
              <a:t>g/l. There was a</a:t>
            </a:r>
          </a:p>
          <a:p>
            <a:pPr>
              <a:defRPr/>
            </a:pP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D-dimer</a:t>
            </a:r>
            <a:r>
              <a:rPr lang="fr-FR" dirty="0"/>
              <a:t> and </a:t>
            </a:r>
            <a:r>
              <a:rPr lang="fr-FR" dirty="0" err="1"/>
              <a:t>eGFR</a:t>
            </a:r>
            <a:r>
              <a:rPr lang="fr-FR" dirty="0"/>
              <a:t> (R = − 0.159, p &lt; 0.001). </a:t>
            </a:r>
            <a:r>
              <a:rPr lang="fr-FR" dirty="0" err="1"/>
              <a:t>Calculated</a:t>
            </a:r>
            <a:r>
              <a:rPr lang="fr-FR" dirty="0"/>
              <a:t> on the standard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</a:t>
            </a:r>
            <a:r>
              <a:rPr lang="fr-FR" dirty="0"/>
              <a:t> value</a:t>
            </a:r>
          </a:p>
          <a:p>
            <a:pPr>
              <a:defRPr/>
            </a:pPr>
            <a:r>
              <a:rPr lang="fr-FR" dirty="0"/>
              <a:t>of 500 </a:t>
            </a:r>
            <a:r>
              <a:rPr lang="el-GR" dirty="0"/>
              <a:t>μ</a:t>
            </a:r>
            <a:r>
              <a:rPr lang="fr-FR" dirty="0"/>
              <a:t>g/l, </a:t>
            </a:r>
            <a:r>
              <a:rPr lang="fr-FR" dirty="0" err="1"/>
              <a:t>sensitivity</a:t>
            </a:r>
            <a:r>
              <a:rPr lang="fr-FR" dirty="0"/>
              <a:t> of </a:t>
            </a:r>
            <a:r>
              <a:rPr lang="fr-FR" dirty="0" err="1"/>
              <a:t>D-dimer</a:t>
            </a:r>
            <a:r>
              <a:rPr lang="fr-FR" dirty="0"/>
              <a:t> testing was 97% for patients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eGFR</a:t>
            </a:r>
            <a:r>
              <a:rPr lang="fr-FR" dirty="0"/>
              <a:t> ≥ 60 ml/min and 100% for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30–60 ml/</a:t>
            </a:r>
          </a:p>
          <a:p>
            <a:pPr>
              <a:defRPr/>
            </a:pPr>
            <a:r>
              <a:rPr lang="fr-FR" dirty="0"/>
              <a:t>min,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specificity</a:t>
            </a:r>
            <a:r>
              <a:rPr lang="fr-FR" dirty="0"/>
              <a:t> </a:t>
            </a:r>
            <a:r>
              <a:rPr lang="fr-FR" dirty="0" err="1"/>
              <a:t>decreased</a:t>
            </a:r>
            <a:r>
              <a:rPr lang="fr-FR" dirty="0"/>
              <a:t> in 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impairment</a:t>
            </a:r>
            <a:r>
              <a:rPr lang="fr-FR" dirty="0"/>
              <a:t>. A 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predictive</a:t>
            </a:r>
            <a:r>
              <a:rPr lang="fr-FR" dirty="0"/>
              <a:t> value of 0.99 as a </a:t>
            </a:r>
            <a:r>
              <a:rPr lang="fr-FR" dirty="0" err="1"/>
              <a:t>premise</a:t>
            </a:r>
            <a:endParaRPr lang="fr-FR" dirty="0"/>
          </a:p>
          <a:p>
            <a:pPr>
              <a:defRPr/>
            </a:pPr>
            <a:r>
              <a:rPr lang="fr-FR" dirty="0"/>
              <a:t>to </a:t>
            </a:r>
            <a:r>
              <a:rPr lang="fr-FR" dirty="0" err="1"/>
              <a:t>safely</a:t>
            </a:r>
            <a:r>
              <a:rPr lang="fr-FR" dirty="0"/>
              <a:t> </a:t>
            </a:r>
            <a:r>
              <a:rPr lang="fr-FR" dirty="0" err="1"/>
              <a:t>rule</a:t>
            </a:r>
            <a:r>
              <a:rPr lang="fr-FR" dirty="0"/>
              <a:t> out pulmonary embolism was </a:t>
            </a:r>
            <a:r>
              <a:rPr lang="fr-FR" dirty="0" err="1"/>
              <a:t>achieved</a:t>
            </a:r>
            <a:r>
              <a:rPr lang="fr-FR" dirty="0"/>
              <a:t> by </a:t>
            </a:r>
            <a:r>
              <a:rPr lang="fr-FR" dirty="0" err="1"/>
              <a:t>applying</a:t>
            </a:r>
            <a:r>
              <a:rPr lang="fr-FR" dirty="0"/>
              <a:t> a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</a:t>
            </a:r>
            <a:r>
              <a:rPr lang="fr-FR" dirty="0"/>
              <a:t> of 1480 </a:t>
            </a:r>
            <a:r>
              <a:rPr lang="el-GR" dirty="0"/>
              <a:t>μ</a:t>
            </a:r>
            <a:r>
              <a:rPr lang="fr-FR" dirty="0"/>
              <a:t>g/l for </a:t>
            </a:r>
            <a:r>
              <a:rPr lang="fr-FR" dirty="0" err="1"/>
              <a:t>eGFR</a:t>
            </a:r>
            <a:r>
              <a:rPr lang="fr-FR" dirty="0"/>
              <a:t> 30–59 ml/min and</a:t>
            </a:r>
          </a:p>
          <a:p>
            <a:pPr>
              <a:defRPr/>
            </a:pPr>
            <a:r>
              <a:rPr lang="fr-FR" dirty="0"/>
              <a:t>1351 </a:t>
            </a:r>
            <a:r>
              <a:rPr lang="el-GR" dirty="0"/>
              <a:t>μ</a:t>
            </a:r>
            <a:r>
              <a:rPr lang="fr-FR" dirty="0"/>
              <a:t>g/l for </a:t>
            </a:r>
            <a:r>
              <a:rPr lang="fr-FR" dirty="0" err="1"/>
              <a:t>eGFR</a:t>
            </a:r>
            <a:r>
              <a:rPr lang="fr-FR" dirty="0"/>
              <a:t> &lt; 30 ml/min. The </a:t>
            </a:r>
            <a:r>
              <a:rPr lang="fr-FR" dirty="0" err="1"/>
              <a:t>findings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study </a:t>
            </a:r>
            <a:r>
              <a:rPr lang="fr-FR" dirty="0" err="1"/>
              <a:t>underline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application of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function-adapted</a:t>
            </a:r>
            <a:r>
              <a:rPr lang="fr-FR" dirty="0"/>
              <a:t> </a:t>
            </a:r>
            <a:r>
              <a:rPr lang="fr-FR" dirty="0" err="1"/>
              <a:t>D-dimer</a:t>
            </a:r>
            <a:endParaRPr lang="fr-FR" dirty="0"/>
          </a:p>
          <a:p>
            <a:pPr>
              <a:defRPr/>
            </a:pPr>
            <a:r>
              <a:rPr lang="fr-FR" dirty="0" err="1"/>
              <a:t>levels</a:t>
            </a:r>
            <a:r>
              <a:rPr lang="fr-FR" dirty="0"/>
              <a:t> in combination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prediction</a:t>
            </a:r>
            <a:r>
              <a:rPr lang="fr-FR" dirty="0"/>
              <a:t> </a:t>
            </a:r>
            <a:r>
              <a:rPr lang="fr-FR" dirty="0" err="1"/>
              <a:t>rule</a:t>
            </a:r>
            <a:r>
              <a:rPr lang="fr-FR" dirty="0"/>
              <a:t> </a:t>
            </a:r>
            <a:r>
              <a:rPr lang="fr-FR" dirty="0" err="1"/>
              <a:t>appears</a:t>
            </a:r>
            <a:r>
              <a:rPr lang="fr-FR" dirty="0"/>
              <a:t> </a:t>
            </a:r>
            <a:r>
              <a:rPr lang="fr-FR" dirty="0" err="1"/>
              <a:t>feasible</a:t>
            </a:r>
            <a:r>
              <a:rPr lang="fr-FR" dirty="0"/>
              <a:t> to </a:t>
            </a:r>
            <a:r>
              <a:rPr lang="fr-FR" dirty="0" err="1"/>
              <a:t>rule</a:t>
            </a:r>
            <a:r>
              <a:rPr lang="fr-FR" dirty="0"/>
              <a:t> out pulmonary embolism. Out of the </a:t>
            </a:r>
            <a:r>
              <a:rPr lang="fr-FR" dirty="0" err="1"/>
              <a:t>current</a:t>
            </a:r>
            <a:endParaRPr lang="fr-FR" dirty="0"/>
          </a:p>
          <a:p>
            <a:pPr>
              <a:defRPr/>
            </a:pPr>
            <a:r>
              <a:rPr lang="fr-FR" dirty="0" err="1"/>
              <a:t>dataset</a:t>
            </a:r>
            <a:r>
              <a:rPr lang="fr-FR" dirty="0"/>
              <a:t>,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-adjusted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cutoffs</a:t>
            </a:r>
            <a:r>
              <a:rPr lang="fr-FR" dirty="0"/>
              <a:t> to </a:t>
            </a:r>
            <a:r>
              <a:rPr lang="fr-FR" dirty="0" err="1"/>
              <a:t>rule</a:t>
            </a:r>
            <a:r>
              <a:rPr lang="fr-FR" dirty="0"/>
              <a:t> out pulmonary embolism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previ</a:t>
            </a:r>
            <a:r>
              <a:rPr lang="fr-FR" dirty="0"/>
              <a:t>-</a:t>
            </a:r>
          </a:p>
          <a:p>
            <a:pPr>
              <a:defRPr/>
            </a:pPr>
            <a:r>
              <a:rPr lang="fr-FR" dirty="0" err="1"/>
              <a:t>ously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cutoffs</a:t>
            </a:r>
            <a:r>
              <a:rPr lang="fr-FR" dirty="0"/>
              <a:t>.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on a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are </a:t>
            </a:r>
            <a:r>
              <a:rPr lang="fr-FR" dirty="0" err="1"/>
              <a:t>needed</a:t>
            </a:r>
            <a:r>
              <a:rPr lang="fr-FR" dirty="0"/>
              <a:t> to </a:t>
            </a:r>
            <a:r>
              <a:rPr lang="fr-FR" dirty="0" err="1"/>
              <a:t>validate</a:t>
            </a:r>
            <a:r>
              <a:rPr lang="fr-FR" dirty="0"/>
              <a:t> possible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-adjusted </a:t>
            </a:r>
            <a:r>
              <a:rPr lang="fr-FR" dirty="0" err="1"/>
              <a:t>D-dimer</a:t>
            </a:r>
            <a:r>
              <a:rPr lang="fr-FR" dirty="0"/>
              <a:t> </a:t>
            </a:r>
            <a:r>
              <a:rPr lang="fr-FR" dirty="0" err="1"/>
              <a:t>cutoffs</a:t>
            </a: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5354569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44862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Démarche diagnostique rigoureuse</a:t>
            </a:r>
          </a:p>
          <a:p>
            <a:pPr>
              <a:defRPr/>
            </a:pPr>
            <a:r>
              <a:rPr lang="fr-FR" dirty="0"/>
              <a:t>Seuil de suspicion clinique faible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490107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Augmente la probabilité pré test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5056663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Méthodes : Nous avons recruté de manière prospective un échantillon consécutif de patients des services d'urgence (SU) présentant</a:t>
            </a:r>
          </a:p>
          <a:p>
            <a:pPr>
              <a:defRPr/>
            </a:pPr>
            <a:r>
              <a:rPr lang="fr-FR" dirty="0"/>
              <a:t>une douleur thoracique ou une dyspnée. Nous avons fourni aux patients une description standardisée du bilan diagnostique de l'EP.</a:t>
            </a:r>
          </a:p>
          <a:p>
            <a:pPr>
              <a:defRPr/>
            </a:pPr>
            <a:r>
              <a:rPr lang="fr-FR" dirty="0"/>
              <a:t>pour l'EP. Nous avons également fourni des tableaux d'images décrivant les risques de la tomodensitométrie chez les patients à faible probabilité pré-test</a:t>
            </a:r>
          </a:p>
          <a:p>
            <a:pPr>
              <a:defRPr/>
            </a:pPr>
            <a:r>
              <a:rPr lang="fr-FR" dirty="0"/>
              <a:t>de probabilité pré-test et les risques de différer l'imagerie en supposant que les D-dimères sont inférieurs à deux fois la valeur normalement considérée comme positive.</a:t>
            </a:r>
          </a:p>
          <a:p>
            <a:pPr>
              <a:defRPr/>
            </a:pPr>
            <a:r>
              <a:rPr lang="fr-FR" dirty="0"/>
              <a:t>normalement considérée comme positive. Nous avons interrogé les patients pour savoir s'ils préféraient subir ou reporter l'imagerie dans ce scénario.</a:t>
            </a:r>
          </a:p>
          <a:p>
            <a:pPr>
              <a:defRPr/>
            </a:pPr>
            <a:r>
              <a:rPr lang="fr-FR" dirty="0"/>
              <a:t>Résultats : Nous avons recruté 203 patients des urgences. L'âge moyen était de 55 ± 17 ans, et 61 % étaient des hommes. Soixante-quatorze patients</a:t>
            </a:r>
          </a:p>
          <a:p>
            <a:pPr>
              <a:defRPr/>
            </a:pPr>
            <a:r>
              <a:rPr lang="fr-FR" dirty="0"/>
              <a:t>(37 %) ont choisi de différer l'examen par tomodensitométrie des artères pulmonaires. Les patients ayant déjà reçu un diagnostic d'EP</a:t>
            </a:r>
          </a:p>
          <a:p>
            <a:pPr>
              <a:defRPr/>
            </a:pPr>
            <a:r>
              <a:rPr lang="fr-FR" dirty="0"/>
              <a:t>étaient moins susceptibles de différer la tomodensitométrie des artères pulmonaires (P = .007). Il n'y avait</a:t>
            </a:r>
          </a:p>
          <a:p>
            <a:pPr>
              <a:defRPr/>
            </a:pPr>
            <a:r>
              <a:rPr lang="fr-FR" dirty="0"/>
              <a:t>Il n'y avait pas d'association entre la décision de différer l'examen et l'âge, le sexe, les antécédents familiaux d'EP ou la tendance à la prise de risque auto-évaluée.</a:t>
            </a:r>
          </a:p>
          <a:p>
            <a:pPr>
              <a:defRPr/>
            </a:pPr>
            <a:r>
              <a:rPr lang="fr-FR" dirty="0"/>
              <a:t>tendance à prendre des risques.</a:t>
            </a:r>
          </a:p>
          <a:p>
            <a:pPr>
              <a:defRPr/>
            </a:pPr>
            <a:r>
              <a:rPr lang="fr-FR" dirty="0"/>
              <a:t>					</a:t>
            </a:r>
          </a:p>
          <a:p>
            <a:pPr>
              <a:defRPr/>
            </a:pPr>
            <a:r>
              <a:rPr lang="fr-FR" dirty="0"/>
              <a:t>Conclusions : Lorsqu'on leur a présenté un scénario hypothétique, plus d'un tiers des patients ont reporté l'imagerie</a:t>
            </a:r>
          </a:p>
          <a:p>
            <a:pPr>
              <a:defRPr/>
            </a:pPr>
            <a:r>
              <a:rPr lang="fr-FR" dirty="0"/>
              <a:t>d'imagerie pour l'EP sur la base d'une faible probabilité clinique et d'un </a:t>
            </a:r>
            <a:r>
              <a:rPr lang="fr-FR" dirty="0" err="1"/>
              <a:t>D-dimère</a:t>
            </a:r>
            <a:r>
              <a:rPr lang="fr-FR" dirty="0"/>
              <a:t> inférieur à deux fois le seuil normal. Une approche SDM</a:t>
            </a:r>
          </a:p>
          <a:p>
            <a:pPr>
              <a:defRPr/>
            </a:pPr>
            <a:r>
              <a:rPr lang="fr-FR" dirty="0"/>
              <a:t>est acceptable pour les patients et peut réduire le recours à l'imagerie pour l'EP.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39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14046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AdvTT5843c571"/>
              </a:rPr>
              <a:t>Il est probable qu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à des niveaux si faibles de cas </a:t>
            </a:r>
            <a:r>
              <a:rPr lang="fr-FR" sz="1800" dirty="0" err="1">
                <a:effectLst/>
                <a:latin typeface="AdvTT5843c571"/>
              </a:rPr>
              <a:t>confirmés</a:t>
            </a:r>
            <a:r>
              <a:rPr lang="fr-FR" sz="1800" dirty="0">
                <a:effectLst/>
                <a:latin typeface="AdvTT5843c571"/>
              </a:rPr>
              <a:t>, tout patient ayant une plainte thoracique ou respiratoire est suspect d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embolie. La </a:t>
            </a:r>
            <a:r>
              <a:rPr lang="fr-FR" sz="1800" dirty="0" err="1">
                <a:effectLst/>
                <a:latin typeface="AdvTT5843c571"/>
              </a:rPr>
              <a:t>définition</a:t>
            </a:r>
            <a:r>
              <a:rPr lang="fr-FR" sz="1800" dirty="0">
                <a:effectLst/>
                <a:latin typeface="AdvTT5843c571"/>
              </a:rPr>
              <a:t> retenue dans nos </a:t>
            </a:r>
            <a:r>
              <a:rPr lang="fr-FR" sz="1800" dirty="0" err="1">
                <a:effectLst/>
                <a:latin typeface="AdvTT5843c571"/>
              </a:rPr>
              <a:t>études</a:t>
            </a:r>
            <a:r>
              <a:rPr lang="fr-FR" sz="1800" dirty="0">
                <a:effectLst/>
                <a:latin typeface="AdvTT5843c571"/>
              </a:rPr>
              <a:t> </a:t>
            </a:r>
            <a:r>
              <a:rPr lang="fr-FR" sz="1800" dirty="0">
                <a:effectLst/>
                <a:latin typeface="AdvTT5843c571+20"/>
              </a:rPr>
              <a:t>— </a:t>
            </a:r>
            <a:r>
              <a:rPr lang="fr-FR" sz="1800" dirty="0" err="1">
                <a:effectLst/>
                <a:latin typeface="AdvTT5843c571"/>
              </a:rPr>
              <a:t>dyspnée</a:t>
            </a:r>
            <a:r>
              <a:rPr lang="fr-FR" sz="1800" dirty="0">
                <a:effectLst/>
                <a:latin typeface="AdvTT5843c571"/>
              </a:rPr>
              <a:t> et/ou douleur thoracique d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apparition ou d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aggravation </a:t>
            </a:r>
            <a:r>
              <a:rPr lang="fr-FR" sz="1800" dirty="0" err="1">
                <a:effectLst/>
                <a:latin typeface="AdvTT5843c571"/>
              </a:rPr>
              <a:t>récente</a:t>
            </a:r>
            <a:r>
              <a:rPr lang="fr-FR" sz="1800" dirty="0">
                <a:effectLst/>
                <a:latin typeface="AdvTT5843c571"/>
              </a:rPr>
              <a:t> sans </a:t>
            </a:r>
            <a:r>
              <a:rPr lang="fr-FR" sz="1800" dirty="0" err="1">
                <a:effectLst/>
                <a:latin typeface="AdvTT5843c571"/>
              </a:rPr>
              <a:t>diagnos</a:t>
            </a:r>
            <a:r>
              <a:rPr lang="fr-FR" sz="1800" dirty="0">
                <a:effectLst/>
                <a:latin typeface="AdvTT5843c571"/>
              </a:rPr>
              <a:t>- tic alternatif </a:t>
            </a:r>
            <a:r>
              <a:rPr lang="fr-FR" sz="1800" dirty="0" err="1">
                <a:effectLst/>
                <a:latin typeface="AdvTT5843c571"/>
              </a:rPr>
              <a:t>évident</a:t>
            </a:r>
            <a:r>
              <a:rPr lang="fr-FR" sz="1800" dirty="0">
                <a:effectLst/>
                <a:latin typeface="AdvTT5843c571"/>
              </a:rPr>
              <a:t> </a:t>
            </a:r>
            <a:r>
              <a:rPr lang="fr-FR" sz="1800" dirty="0">
                <a:effectLst/>
                <a:latin typeface="AdvTT5843c571+20"/>
              </a:rPr>
              <a:t>— </a:t>
            </a:r>
            <a:r>
              <a:rPr lang="fr-FR" sz="1800" dirty="0">
                <a:effectLst/>
                <a:latin typeface="AdvTT5843c571"/>
              </a:rPr>
              <a:t>n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est pas non plus parfaitement </a:t>
            </a:r>
            <a:r>
              <a:rPr lang="fr-FR" sz="1800" dirty="0" err="1">
                <a:effectLst/>
                <a:latin typeface="AdvTT5843c571"/>
              </a:rPr>
              <a:t>stan</a:t>
            </a:r>
            <a:r>
              <a:rPr lang="fr-FR" sz="1800" dirty="0">
                <a:effectLst/>
                <a:latin typeface="AdvTT5843c571"/>
              </a:rPr>
              <a:t>- </a:t>
            </a:r>
            <a:r>
              <a:rPr lang="fr-FR" sz="1800" dirty="0" err="1">
                <a:effectLst/>
                <a:latin typeface="AdvTT5843c571"/>
              </a:rPr>
              <a:t>dardisée</a:t>
            </a:r>
            <a:r>
              <a:rPr lang="fr-FR" sz="1800" dirty="0">
                <a:effectLst/>
                <a:latin typeface="AdvTT5843c571"/>
              </a:rPr>
              <a:t>. La pression </a:t>
            </a:r>
            <a:r>
              <a:rPr lang="fr-FR" sz="1800" dirty="0" err="1">
                <a:effectLst/>
                <a:latin typeface="AdvTT5843c571"/>
              </a:rPr>
              <a:t>médicolégale</a:t>
            </a:r>
            <a:r>
              <a:rPr lang="fr-FR" sz="1800" dirty="0">
                <a:effectLst/>
                <a:latin typeface="AdvTT5843c571"/>
              </a:rPr>
              <a:t>, ou encore la </a:t>
            </a:r>
            <a:r>
              <a:rPr lang="fr-FR" sz="1800" dirty="0" err="1">
                <a:effectLst/>
                <a:latin typeface="AdvTT5843c571"/>
              </a:rPr>
              <a:t>disponibilite</a:t>
            </a:r>
            <a:r>
              <a:rPr lang="fr-FR" sz="1800" dirty="0">
                <a:effectLst/>
                <a:latin typeface="AdvTT5843c571"/>
              </a:rPr>
              <a:t>́ croissante des tests non invasifs comme les </a:t>
            </a:r>
            <a:r>
              <a:rPr lang="fr-FR" sz="1800" dirty="0" err="1">
                <a:effectLst/>
                <a:latin typeface="AdvTT5843c571"/>
              </a:rPr>
              <a:t>D-Dimères</a:t>
            </a:r>
            <a:r>
              <a:rPr lang="fr-FR" sz="1800" dirty="0">
                <a:effectLst/>
                <a:latin typeface="AdvTT5843c571"/>
              </a:rPr>
              <a:t> sont </a:t>
            </a:r>
            <a:r>
              <a:rPr lang="fr-FR" sz="1800" dirty="0" err="1">
                <a:effectLst/>
                <a:latin typeface="AdvTT5843c571"/>
              </a:rPr>
              <a:t>avancées</a:t>
            </a:r>
            <a:r>
              <a:rPr lang="fr-FR" sz="1800" dirty="0">
                <a:effectLst/>
                <a:latin typeface="AdvTT5843c571"/>
              </a:rPr>
              <a:t> comme des explications possibles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Il s’agit d’un vrai dilemme pour le clinicien avec un défi </a:t>
            </a:r>
            <a:r>
              <a:rPr lang="fr-FR" dirty="0" err="1"/>
              <a:t>diagnotic</a:t>
            </a:r>
            <a:r>
              <a:rPr lang="fr-FR" dirty="0"/>
              <a:t> soit de suspecter trop souvent ou de pas suspecter assez souvent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Sispecter</a:t>
            </a:r>
            <a:r>
              <a:rPr lang="fr-FR" dirty="0"/>
              <a:t> trop souvent avec craintes </a:t>
            </a:r>
            <a:r>
              <a:rPr lang="fr-FR" dirty="0" err="1"/>
              <a:t>médicolgales</a:t>
            </a:r>
            <a:endParaRPr lang="fr-FR" dirty="0"/>
          </a:p>
          <a:p>
            <a:pPr>
              <a:defRPr/>
            </a:pPr>
            <a:r>
              <a:rPr lang="fr-FR" dirty="0"/>
              <a:t>Attitudes normalisée</a:t>
            </a:r>
          </a:p>
          <a:p>
            <a:pPr>
              <a:defRPr/>
            </a:pPr>
            <a:r>
              <a:rPr lang="fr-FR" dirty="0"/>
              <a:t>Attentes des patients</a:t>
            </a:r>
          </a:p>
          <a:p>
            <a:pPr>
              <a:defRPr/>
            </a:pPr>
            <a:r>
              <a:rPr lang="fr-FR" dirty="0"/>
              <a:t>Tolérance 0 pour erreur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Ne pas suspecter assez souvent</a:t>
            </a:r>
          </a:p>
          <a:p>
            <a:pPr>
              <a:defRPr/>
            </a:pPr>
            <a:r>
              <a:rPr lang="fr-FR" dirty="0"/>
              <a:t>Morbidité-mortalité</a:t>
            </a:r>
          </a:p>
          <a:p>
            <a:pPr>
              <a:defRPr/>
            </a:pP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cause de mortalité cardio-vasculaire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Sous diagnostique  avec le risque de méconnaitre une pathologie potentiellement mortelle</a:t>
            </a:r>
          </a:p>
          <a:p>
            <a:pPr>
              <a:defRPr/>
            </a:pPr>
            <a:r>
              <a:rPr lang="fr-FR" dirty="0"/>
              <a:t>Sur diagnostic avec le risque de iatrogénie et le surcout des examens paracliniques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156597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to </a:t>
            </a:r>
            <a:r>
              <a:rPr lang="fr-FR" dirty="0" err="1"/>
              <a:t>underline</a:t>
            </a:r>
            <a:r>
              <a:rPr lang="fr-FR" dirty="0"/>
              <a:t>, as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study,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fear</a:t>
            </a:r>
            <a:r>
              <a:rPr lang="fr-FR" dirty="0"/>
              <a:t> of </a:t>
            </a:r>
            <a:r>
              <a:rPr lang="fr-FR" dirty="0" err="1"/>
              <a:t>missing</a:t>
            </a:r>
            <a:r>
              <a:rPr lang="fr-FR" dirty="0"/>
              <a:t> the </a:t>
            </a:r>
            <a:r>
              <a:rPr lang="fr-FR" dirty="0" err="1"/>
              <a:t>diagnosis</a:t>
            </a:r>
            <a:r>
              <a:rPr lang="fr-FR" dirty="0"/>
              <a:t> of pulmonary embolism </a:t>
            </a:r>
            <a:r>
              <a:rPr lang="fr-FR" dirty="0" err="1"/>
              <a:t>that</a:t>
            </a:r>
            <a:r>
              <a:rPr lang="fr-FR" dirty="0"/>
              <a:t> leads </a:t>
            </a:r>
            <a:r>
              <a:rPr lang="fr-FR" dirty="0" err="1"/>
              <a:t>clinicians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examinations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So </a:t>
            </a:r>
            <a:r>
              <a:rPr lang="fr-FR" dirty="0" err="1"/>
              <a:t>we</a:t>
            </a:r>
            <a:r>
              <a:rPr lang="fr-FR" dirty="0"/>
              <a:t> have an </a:t>
            </a:r>
            <a:r>
              <a:rPr lang="fr-FR" dirty="0" err="1"/>
              <a:t>increasing</a:t>
            </a:r>
            <a:r>
              <a:rPr lang="fr-FR" dirty="0"/>
              <a:t> incidence, a </a:t>
            </a:r>
            <a:r>
              <a:rPr lang="fr-FR" dirty="0" err="1"/>
              <a:t>difficult</a:t>
            </a:r>
            <a:r>
              <a:rPr lang="fr-FR" dirty="0"/>
              <a:t> </a:t>
            </a:r>
            <a:r>
              <a:rPr lang="fr-FR" dirty="0" err="1"/>
              <a:t>diagnosis</a:t>
            </a:r>
            <a:r>
              <a:rPr lang="fr-FR" dirty="0"/>
              <a:t> and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unsuspected</a:t>
            </a:r>
            <a:r>
              <a:rPr lang="fr-FR" dirty="0"/>
              <a:t> killer, So </a:t>
            </a:r>
            <a:r>
              <a:rPr lang="fr-FR" dirty="0" err="1"/>
              <a:t>maybe</a:t>
            </a:r>
            <a:r>
              <a:rPr lang="fr-FR" dirty="0"/>
              <a:t> </a:t>
            </a:r>
            <a:r>
              <a:rPr lang="fr-FR" dirty="0" err="1"/>
              <a:t>clinicians</a:t>
            </a:r>
            <a:r>
              <a:rPr lang="fr-FR" dirty="0"/>
              <a:t> are right to carry out more tests in </a:t>
            </a:r>
            <a:r>
              <a:rPr lang="fr-FR" dirty="0" err="1"/>
              <a:t>this</a:t>
            </a:r>
            <a:r>
              <a:rPr lang="fr-FR" dirty="0"/>
              <a:t> situation?   But not </a:t>
            </a:r>
            <a:r>
              <a:rPr lang="fr-FR" dirty="0" err="1"/>
              <a:t>so</a:t>
            </a:r>
            <a:r>
              <a:rPr lang="fr-FR" dirty="0"/>
              <a:t> fast….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8BAE4-CAE6-8A46-91CC-63AAA3307760}" type="slidenum">
              <a:rPr lang="fr-FR" altLang="en-US" smtClean="0"/>
              <a:pPr>
                <a:defRPr/>
              </a:pPr>
              <a:t>40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33270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41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00995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AdvTT5843c571"/>
              </a:rPr>
              <a:t>Le diagnostic de l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embolie pulmonaire reste difficile : les signes cliniques ne sont ni suffisamment sensibles ni suffisamment </a:t>
            </a:r>
            <a:r>
              <a:rPr lang="fr-FR" sz="1800" dirty="0" err="1">
                <a:effectLst/>
                <a:latin typeface="AdvTT5843c571"/>
              </a:rPr>
              <a:t>spécifiques</a:t>
            </a:r>
            <a:r>
              <a:rPr lang="fr-FR" sz="1800" dirty="0">
                <a:effectLst/>
                <a:latin typeface="AdvTT5843c571"/>
              </a:rPr>
              <a:t> pour autoriser le clinicien à affirmer ou à </a:t>
            </a:r>
            <a:r>
              <a:rPr lang="fr-FR" sz="1800" dirty="0" err="1">
                <a:effectLst/>
                <a:latin typeface="AdvTT5843c571"/>
              </a:rPr>
              <a:t>éliminer</a:t>
            </a:r>
            <a:r>
              <a:rPr lang="fr-FR" sz="1800" dirty="0">
                <a:effectLst/>
                <a:latin typeface="AdvTT5843c571"/>
              </a:rPr>
              <a:t> le diagnostic sur la seule foi de son interrogatoire et de son examen.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Les signes cliniques et </a:t>
            </a:r>
            <a:r>
              <a:rPr lang="fr-FR" sz="1800" dirty="0" err="1">
                <a:effectLst/>
                <a:latin typeface="StoneSerif"/>
              </a:rPr>
              <a:t>symptômes</a:t>
            </a:r>
            <a:r>
              <a:rPr lang="fr-FR" sz="1800" dirty="0">
                <a:effectLst/>
                <a:latin typeface="StoneSerif"/>
              </a:rPr>
              <a:t> de l’embolie </a:t>
            </a:r>
            <a:r>
              <a:rPr lang="fr-FR" sz="1800" dirty="0" err="1">
                <a:effectLst/>
                <a:latin typeface="StoneSerif"/>
              </a:rPr>
              <a:t>pulmo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naire</a:t>
            </a:r>
            <a:r>
              <a:rPr lang="fr-FR" sz="1800" dirty="0">
                <a:effectLst/>
                <a:latin typeface="StoneSerif"/>
              </a:rPr>
              <a:t> (EP) sont communs et peu </a:t>
            </a:r>
            <a:r>
              <a:rPr lang="fr-FR" sz="1800" dirty="0" err="1">
                <a:effectLst/>
                <a:latin typeface="StoneSerif"/>
              </a:rPr>
              <a:t>spécifiques</a:t>
            </a:r>
            <a:r>
              <a:rPr lang="fr-FR" sz="1800" dirty="0">
                <a:effectLst/>
                <a:latin typeface="StoneSerif"/>
              </a:rPr>
              <a:t>, si bien que l’EP fait partie du diagnostic </a:t>
            </a:r>
            <a:r>
              <a:rPr lang="fr-FR" sz="1800" dirty="0" err="1">
                <a:effectLst/>
                <a:latin typeface="StoneSerif"/>
              </a:rPr>
              <a:t>différentiel</a:t>
            </a:r>
            <a:r>
              <a:rPr lang="fr-FR" sz="1800" dirty="0">
                <a:effectLst/>
                <a:latin typeface="StoneSerif"/>
              </a:rPr>
              <a:t> de nombreuses affections cardiopulmonaires chez les patients admis aux urgences </a:t>
            </a:r>
            <a:r>
              <a:rPr lang="fr-FR" sz="1800" dirty="0">
                <a:solidFill>
                  <a:srgbClr val="004CFF"/>
                </a:solidFill>
                <a:effectLst/>
                <a:latin typeface="StoneSerif"/>
              </a:rPr>
              <a:t>[1] </a:t>
            </a:r>
            <a:r>
              <a:rPr lang="fr-FR" sz="1800" dirty="0">
                <a:effectLst/>
                <a:latin typeface="StoneSerif"/>
              </a:rPr>
              <a:t>. Aucun facteur de risque, signe clinique ni </a:t>
            </a:r>
            <a:r>
              <a:rPr lang="fr-FR" sz="1800" dirty="0" err="1">
                <a:effectLst/>
                <a:latin typeface="StoneSerif"/>
              </a:rPr>
              <a:t>symptôme</a:t>
            </a:r>
            <a:r>
              <a:rPr lang="fr-FR" sz="1800" dirty="0">
                <a:effectLst/>
                <a:latin typeface="StoneSerif"/>
              </a:rPr>
              <a:t> ne permet, par sa </a:t>
            </a:r>
            <a:r>
              <a:rPr lang="fr-FR" sz="1800" dirty="0" err="1">
                <a:effectLst/>
                <a:latin typeface="StoneSerif"/>
              </a:rPr>
              <a:t>présence</a:t>
            </a:r>
            <a:r>
              <a:rPr lang="fr-FR" sz="1800" dirty="0">
                <a:effectLst/>
                <a:latin typeface="StoneSerif"/>
              </a:rPr>
              <a:t> ou son absence, de poser ou d’exclure le </a:t>
            </a:r>
            <a:r>
              <a:rPr lang="fr-FR" sz="1800" dirty="0" err="1">
                <a:effectLst/>
                <a:latin typeface="StoneSerif"/>
              </a:rPr>
              <a:t>diagnos</a:t>
            </a:r>
            <a:r>
              <a:rPr lang="fr-FR" sz="1800" dirty="0">
                <a:effectLst/>
                <a:latin typeface="StoneSerif"/>
              </a:rPr>
              <a:t>- tic d’EP. Le recours aux examens </a:t>
            </a:r>
            <a:r>
              <a:rPr lang="fr-FR" sz="1800" dirty="0" err="1">
                <a:effectLst/>
                <a:latin typeface="StoneSerif"/>
              </a:rPr>
              <a:t>complémentaires</a:t>
            </a:r>
            <a:r>
              <a:rPr lang="fr-FR" sz="1800" dirty="0">
                <a:effectLst/>
                <a:latin typeface="StoneSerif"/>
              </a:rPr>
              <a:t> s’</a:t>
            </a:r>
            <a:r>
              <a:rPr lang="fr-FR" sz="1800" dirty="0" err="1">
                <a:effectLst/>
                <a:latin typeface="StoneSerif"/>
              </a:rPr>
              <a:t>avère</a:t>
            </a:r>
            <a:r>
              <a:rPr lang="fr-FR" sz="1800" dirty="0">
                <a:effectLst/>
                <a:latin typeface="StoneSerif"/>
              </a:rPr>
              <a:t> donc quasi indispensable </a:t>
            </a:r>
            <a:r>
              <a:rPr lang="fr-FR" sz="1800" dirty="0" err="1">
                <a:effectLst/>
                <a:latin typeface="StoneSerif"/>
              </a:rPr>
              <a:t>dès</a:t>
            </a:r>
            <a:r>
              <a:rPr lang="fr-FR" sz="1800" dirty="0">
                <a:effectLst/>
                <a:latin typeface="StoneSerif"/>
              </a:rPr>
              <a:t> lors que le </a:t>
            </a:r>
            <a:r>
              <a:rPr lang="fr-FR" sz="1800" dirty="0" err="1">
                <a:effectLst/>
                <a:latin typeface="StoneSerif"/>
              </a:rPr>
              <a:t>médecin</a:t>
            </a:r>
            <a:r>
              <a:rPr lang="fr-FR" sz="1800" dirty="0">
                <a:effectLst/>
                <a:latin typeface="StoneSerif"/>
              </a:rPr>
              <a:t> suspecte cette hypo- </a:t>
            </a:r>
            <a:r>
              <a:rPr lang="fr-FR" sz="1800" dirty="0" err="1">
                <a:effectLst/>
                <a:latin typeface="StoneSerif"/>
              </a:rPr>
              <a:t>thèse</a:t>
            </a:r>
            <a:r>
              <a:rPr lang="fr-FR" sz="1800" dirty="0">
                <a:effectLst/>
                <a:latin typeface="StoneSerif"/>
              </a:rPr>
              <a:t> </a:t>
            </a:r>
            <a:endParaRPr 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C’est un diagnostic difficile qui repose sur une stratégie diagnostique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52050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AdvTT5843c571"/>
              </a:rPr>
              <a:t>Le diagnostic de l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embolie pulmonaire reste difficile : les signes cliniques ne sont ni suffisamment sensibles ni suffisamment </a:t>
            </a:r>
            <a:r>
              <a:rPr lang="fr-FR" sz="1800" dirty="0" err="1">
                <a:effectLst/>
                <a:latin typeface="AdvTT5843c571"/>
              </a:rPr>
              <a:t>spécifiques</a:t>
            </a:r>
            <a:r>
              <a:rPr lang="fr-FR" sz="1800" dirty="0">
                <a:effectLst/>
                <a:latin typeface="AdvTT5843c571"/>
              </a:rPr>
              <a:t> pour autoriser le clinicien à affirmer ou à </a:t>
            </a:r>
            <a:r>
              <a:rPr lang="fr-FR" sz="1800" dirty="0" err="1">
                <a:effectLst/>
                <a:latin typeface="AdvTT5843c571"/>
              </a:rPr>
              <a:t>éliminer</a:t>
            </a:r>
            <a:r>
              <a:rPr lang="fr-FR" sz="1800" dirty="0">
                <a:effectLst/>
                <a:latin typeface="AdvTT5843c571"/>
              </a:rPr>
              <a:t> le diagnostic sur la seule foi de son interrogatoire et de son examen.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AdvTT5843c57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L’estimation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clinique est la </a:t>
            </a:r>
            <a:r>
              <a:rPr lang="fr-FR" sz="1800" dirty="0" err="1">
                <a:effectLst/>
                <a:latin typeface="StoneSerif"/>
              </a:rPr>
              <a:t>cle</a:t>
            </a:r>
            <a:r>
              <a:rPr lang="fr-FR" sz="1800" dirty="0">
                <a:effectLst/>
                <a:latin typeface="StoneSerif"/>
              </a:rPr>
              <a:t>́ de </a:t>
            </a:r>
            <a:r>
              <a:rPr lang="fr-FR" sz="1800" dirty="0" err="1">
                <a:effectLst/>
                <a:latin typeface="StoneSerif"/>
              </a:rPr>
              <a:t>voûte</a:t>
            </a:r>
            <a:r>
              <a:rPr lang="fr-FR" sz="1800" dirty="0">
                <a:effectLst/>
                <a:latin typeface="StoneSerif"/>
              </a:rPr>
              <a:t> de cette </a:t>
            </a:r>
            <a:r>
              <a:rPr lang="fr-FR" sz="1800" dirty="0" err="1">
                <a:effectLst/>
                <a:latin typeface="StoneSerif"/>
              </a:rPr>
              <a:t>démarche</a:t>
            </a:r>
            <a:r>
              <a:rPr lang="fr-FR" sz="1800" dirty="0">
                <a:effectLst/>
                <a:latin typeface="StoneSerif"/>
              </a:rPr>
              <a:t> diagnostique ; </a:t>
            </a:r>
            <a:r>
              <a:rPr lang="fr-FR" sz="1800" dirty="0" err="1">
                <a:effectLst/>
                <a:latin typeface="StoneSerif"/>
              </a:rPr>
              <a:t>néanmoins</a:t>
            </a:r>
            <a:r>
              <a:rPr lang="fr-FR" sz="1800" dirty="0">
                <a:effectLst/>
                <a:latin typeface="StoneSerif"/>
              </a:rPr>
              <a:t>, son utilisation en pratique quotidienne est fluctuante en </a:t>
            </a:r>
            <a:r>
              <a:rPr lang="fr-FR" sz="1800" dirty="0" err="1">
                <a:effectLst/>
                <a:latin typeface="StoneSerif"/>
              </a:rPr>
              <a:t>fonc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tion</a:t>
            </a:r>
            <a:r>
              <a:rPr lang="fr-FR" sz="1800" dirty="0">
                <a:effectLst/>
                <a:latin typeface="StoneSerif"/>
              </a:rPr>
              <a:t> des </a:t>
            </a:r>
            <a:r>
              <a:rPr lang="fr-FR" sz="1800" dirty="0" err="1">
                <a:effectLst/>
                <a:latin typeface="StoneSerif"/>
              </a:rPr>
              <a:t>équipes</a:t>
            </a:r>
            <a:r>
              <a:rPr lang="fr-FR" sz="1800" dirty="0">
                <a:effectLst/>
                <a:latin typeface="StoneSerif"/>
              </a:rPr>
              <a:t> et des cliniciens. </a:t>
            </a:r>
            <a:endParaRPr lang="fr-FR" sz="2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AdvTT5843c57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L’</a:t>
            </a:r>
            <a:r>
              <a:rPr lang="fr-FR" sz="1800" dirty="0" err="1">
                <a:effectLst/>
                <a:latin typeface="StoneSerif"/>
              </a:rPr>
              <a:t>évaluation</a:t>
            </a:r>
            <a:r>
              <a:rPr lang="fr-FR" sz="1800" dirty="0">
                <a:effectLst/>
                <a:latin typeface="StoneSerif"/>
              </a:rPr>
              <a:t> clinique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</a:t>
            </a:r>
            <a:r>
              <a:rPr lang="fr-FR" sz="1800" dirty="0" err="1">
                <a:effectLst/>
                <a:latin typeface="StoneSerif"/>
              </a:rPr>
              <a:t>prétest</a:t>
            </a:r>
            <a:r>
              <a:rPr lang="fr-FR" sz="1800" dirty="0">
                <a:effectLst/>
                <a:latin typeface="StoneSerif"/>
              </a:rPr>
              <a:t> peut se faire soit de fac ̧on implicite par une analyse globale des signes, </a:t>
            </a:r>
            <a:r>
              <a:rPr lang="fr-FR" sz="1800" dirty="0" err="1">
                <a:effectLst/>
                <a:latin typeface="StoneSerif"/>
              </a:rPr>
              <a:t>symp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tômes</a:t>
            </a:r>
            <a:r>
              <a:rPr lang="fr-FR" sz="1800" dirty="0">
                <a:effectLst/>
                <a:latin typeface="StoneSerif"/>
              </a:rPr>
              <a:t> du patient et des </a:t>
            </a:r>
            <a:r>
              <a:rPr lang="fr-FR" sz="1800" dirty="0" err="1">
                <a:effectLst/>
                <a:latin typeface="StoneSerif"/>
              </a:rPr>
              <a:t>éventuels</a:t>
            </a:r>
            <a:r>
              <a:rPr lang="fr-FR" sz="1800" dirty="0">
                <a:effectLst/>
                <a:latin typeface="StoneSerif"/>
              </a:rPr>
              <a:t> examens courants </a:t>
            </a:r>
            <a:r>
              <a:rPr lang="fr-FR" sz="1800" dirty="0" err="1">
                <a:effectLst/>
                <a:latin typeface="StoneSerif"/>
              </a:rPr>
              <a:t>réalisés</a:t>
            </a:r>
            <a:r>
              <a:rPr lang="fr-FR" sz="1800" dirty="0">
                <a:effectLst/>
                <a:latin typeface="StoneSerif"/>
              </a:rPr>
              <a:t> en s’appuyant sur l’</a:t>
            </a:r>
            <a:r>
              <a:rPr lang="fr-FR" sz="1800" dirty="0" err="1">
                <a:effectLst/>
                <a:latin typeface="StoneSerif"/>
              </a:rPr>
              <a:t>expérience</a:t>
            </a:r>
            <a:r>
              <a:rPr lang="fr-FR" sz="1800" dirty="0">
                <a:effectLst/>
                <a:latin typeface="StoneSerif"/>
              </a:rPr>
              <a:t> du clinicien, soit de fac ̧on explicite à l’aide d’un score. Elle permet de classer les patients en deux (non probable versus probable) ou, plus souvent, en trois </a:t>
            </a:r>
            <a:r>
              <a:rPr lang="fr-FR" sz="1800" dirty="0" err="1">
                <a:effectLst/>
                <a:latin typeface="StoneSerif"/>
              </a:rPr>
              <a:t>catégo</a:t>
            </a:r>
            <a:r>
              <a:rPr lang="fr-FR" sz="1800" dirty="0">
                <a:effectLst/>
                <a:latin typeface="StoneSerif"/>
              </a:rPr>
              <a:t>- ries (faible, </a:t>
            </a:r>
            <a:r>
              <a:rPr lang="fr-FR" sz="1800" dirty="0" err="1">
                <a:effectLst/>
                <a:latin typeface="StoneSerif"/>
              </a:rPr>
              <a:t>intermédiaire</a:t>
            </a:r>
            <a:r>
              <a:rPr lang="fr-FR" sz="1800" dirty="0">
                <a:effectLst/>
                <a:latin typeface="StoneSerif"/>
              </a:rPr>
              <a:t>, forte). Les scores le mieux </a:t>
            </a:r>
            <a:r>
              <a:rPr lang="fr-FR" sz="1800" dirty="0" err="1">
                <a:effectLst/>
                <a:latin typeface="StoneSerif"/>
              </a:rPr>
              <a:t>validés</a:t>
            </a:r>
            <a:r>
              <a:rPr lang="fr-FR" sz="1800" dirty="0">
                <a:effectLst/>
                <a:latin typeface="StoneSerif"/>
              </a:rPr>
              <a:t> et les plus </a:t>
            </a:r>
            <a:r>
              <a:rPr lang="fr-FR" sz="1800" dirty="0" err="1">
                <a:effectLst/>
                <a:latin typeface="StoneSerif"/>
              </a:rPr>
              <a:t>utilisés</a:t>
            </a:r>
            <a:r>
              <a:rPr lang="fr-FR" sz="1800" dirty="0">
                <a:effectLst/>
                <a:latin typeface="StoneSerif"/>
              </a:rPr>
              <a:t> sont le score de Wells et le score </a:t>
            </a:r>
            <a:r>
              <a:rPr lang="fr-FR" sz="1800" dirty="0" err="1">
                <a:effectLst/>
                <a:latin typeface="StoneSerif"/>
              </a:rPr>
              <a:t>révise</a:t>
            </a:r>
            <a:r>
              <a:rPr lang="fr-FR" sz="1800" dirty="0">
                <a:effectLst/>
                <a:latin typeface="StoneSerif"/>
              </a:rPr>
              <a:t>́ de </a:t>
            </a:r>
            <a:r>
              <a:rPr lang="fr-FR" sz="1800" dirty="0" err="1">
                <a:effectLst/>
                <a:latin typeface="StoneSerif"/>
              </a:rPr>
              <a:t>Genève</a:t>
            </a:r>
            <a:r>
              <a:rPr lang="fr-FR" sz="1800" dirty="0">
                <a:effectLst/>
                <a:latin typeface="StoneSerif"/>
              </a:rPr>
              <a:t>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3 étapes : </a:t>
            </a:r>
          </a:p>
          <a:p>
            <a:pPr>
              <a:defRPr/>
            </a:pPr>
            <a:r>
              <a:rPr lang="fr-FR" dirty="0"/>
              <a:t>Une première étape clinique avec évaluation clinique de la probabilité d’embolie pulmonaire</a:t>
            </a:r>
          </a:p>
          <a:p>
            <a:pPr>
              <a:defRPr/>
            </a:pPr>
            <a:r>
              <a:rPr lang="fr-FR" dirty="0"/>
              <a:t>2ème étape biologique avec le dosage des </a:t>
            </a:r>
            <a:r>
              <a:rPr lang="fr-FR" dirty="0" err="1"/>
              <a:t>ddimères</a:t>
            </a:r>
            <a:endParaRPr lang="fr-FR" dirty="0"/>
          </a:p>
          <a:p>
            <a:pPr>
              <a:defRPr/>
            </a:pP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étape avec la </a:t>
            </a:r>
            <a:r>
              <a:rPr lang="fr-FR" dirty="0" err="1"/>
              <a:t>realisation</a:t>
            </a:r>
            <a:r>
              <a:rPr lang="fr-FR" dirty="0"/>
              <a:t> de l’imagerie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6690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AdvTT5843c571"/>
              </a:rPr>
              <a:t>Le diagnostic de l</a:t>
            </a:r>
            <a:r>
              <a:rPr lang="fr-FR" sz="1800" dirty="0">
                <a:effectLst/>
                <a:latin typeface="AdvTT5843c571+20"/>
              </a:rPr>
              <a:t>’</a:t>
            </a:r>
            <a:r>
              <a:rPr lang="fr-FR" sz="1800" dirty="0">
                <a:effectLst/>
                <a:latin typeface="AdvTT5843c571"/>
              </a:rPr>
              <a:t>embolie pulmonaire reste difficile : les signes cliniques ne sont ni suffisamment sensibles ni suffisamment </a:t>
            </a:r>
            <a:r>
              <a:rPr lang="fr-FR" sz="1800" dirty="0" err="1">
                <a:effectLst/>
                <a:latin typeface="AdvTT5843c571"/>
              </a:rPr>
              <a:t>spécifiques</a:t>
            </a:r>
            <a:r>
              <a:rPr lang="fr-FR" sz="1800" dirty="0">
                <a:effectLst/>
                <a:latin typeface="AdvTT5843c571"/>
              </a:rPr>
              <a:t> pour autoriser le clinicien à affirmer ou à </a:t>
            </a:r>
            <a:r>
              <a:rPr lang="fr-FR" sz="1800" dirty="0" err="1">
                <a:effectLst/>
                <a:latin typeface="AdvTT5843c571"/>
              </a:rPr>
              <a:t>éliminer</a:t>
            </a:r>
            <a:r>
              <a:rPr lang="fr-FR" sz="1800" dirty="0">
                <a:effectLst/>
                <a:latin typeface="AdvTT5843c571"/>
              </a:rPr>
              <a:t> le diagnostic sur la seule foi de son interrogatoire et de son examen.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AdvTT5843c57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L’estimation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clinique est la </a:t>
            </a:r>
            <a:r>
              <a:rPr lang="fr-FR" sz="1800" dirty="0" err="1">
                <a:effectLst/>
                <a:latin typeface="StoneSerif"/>
              </a:rPr>
              <a:t>cle</a:t>
            </a:r>
            <a:r>
              <a:rPr lang="fr-FR" sz="1800" dirty="0">
                <a:effectLst/>
                <a:latin typeface="StoneSerif"/>
              </a:rPr>
              <a:t>́ de </a:t>
            </a:r>
            <a:r>
              <a:rPr lang="fr-FR" sz="1800" dirty="0" err="1">
                <a:effectLst/>
                <a:latin typeface="StoneSerif"/>
              </a:rPr>
              <a:t>voûte</a:t>
            </a:r>
            <a:r>
              <a:rPr lang="fr-FR" sz="1800" dirty="0">
                <a:effectLst/>
                <a:latin typeface="StoneSerif"/>
              </a:rPr>
              <a:t> de cette </a:t>
            </a:r>
            <a:r>
              <a:rPr lang="fr-FR" sz="1800" dirty="0" err="1">
                <a:effectLst/>
                <a:latin typeface="StoneSerif"/>
              </a:rPr>
              <a:t>démarche</a:t>
            </a:r>
            <a:r>
              <a:rPr lang="fr-FR" sz="1800" dirty="0">
                <a:effectLst/>
                <a:latin typeface="StoneSerif"/>
              </a:rPr>
              <a:t> diagnostique ; </a:t>
            </a:r>
            <a:r>
              <a:rPr lang="fr-FR" sz="1800" dirty="0" err="1">
                <a:effectLst/>
                <a:latin typeface="StoneSerif"/>
              </a:rPr>
              <a:t>néanmoins</a:t>
            </a:r>
            <a:r>
              <a:rPr lang="fr-FR" sz="1800" dirty="0">
                <a:effectLst/>
                <a:latin typeface="StoneSerif"/>
              </a:rPr>
              <a:t>, son utilisation en pratique quotidienne est fluctuante en </a:t>
            </a:r>
            <a:r>
              <a:rPr lang="fr-FR" sz="1800" dirty="0" err="1">
                <a:effectLst/>
                <a:latin typeface="StoneSerif"/>
              </a:rPr>
              <a:t>fonc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tion</a:t>
            </a:r>
            <a:r>
              <a:rPr lang="fr-FR" sz="1800" dirty="0">
                <a:effectLst/>
                <a:latin typeface="StoneSerif"/>
              </a:rPr>
              <a:t> des </a:t>
            </a:r>
            <a:r>
              <a:rPr lang="fr-FR" sz="1800" dirty="0" err="1">
                <a:effectLst/>
                <a:latin typeface="StoneSerif"/>
              </a:rPr>
              <a:t>équipes</a:t>
            </a:r>
            <a:r>
              <a:rPr lang="fr-FR" sz="1800" dirty="0">
                <a:effectLst/>
                <a:latin typeface="StoneSerif"/>
              </a:rPr>
              <a:t> et des cliniciens. </a:t>
            </a:r>
            <a:endParaRPr lang="fr-FR" sz="2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AdvTT5843c57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L’</a:t>
            </a:r>
            <a:r>
              <a:rPr lang="fr-FR" sz="1800" dirty="0" err="1">
                <a:effectLst/>
                <a:latin typeface="StoneSerif"/>
              </a:rPr>
              <a:t>évaluation</a:t>
            </a:r>
            <a:r>
              <a:rPr lang="fr-FR" sz="1800" dirty="0">
                <a:effectLst/>
                <a:latin typeface="StoneSerif"/>
              </a:rPr>
              <a:t> clinique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</a:t>
            </a:r>
            <a:r>
              <a:rPr lang="fr-FR" sz="1800" dirty="0" err="1">
                <a:effectLst/>
                <a:latin typeface="StoneSerif"/>
              </a:rPr>
              <a:t>prétest</a:t>
            </a:r>
            <a:r>
              <a:rPr lang="fr-FR" sz="1800" dirty="0">
                <a:effectLst/>
                <a:latin typeface="StoneSerif"/>
              </a:rPr>
              <a:t> peut se faire soit de fac ̧on implicite par une analyse globale des signes, </a:t>
            </a:r>
            <a:r>
              <a:rPr lang="fr-FR" sz="1800" dirty="0" err="1">
                <a:effectLst/>
                <a:latin typeface="StoneSerif"/>
              </a:rPr>
              <a:t>symp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tômes</a:t>
            </a:r>
            <a:r>
              <a:rPr lang="fr-FR" sz="1800" dirty="0">
                <a:effectLst/>
                <a:latin typeface="StoneSerif"/>
              </a:rPr>
              <a:t> du patient et des </a:t>
            </a:r>
            <a:r>
              <a:rPr lang="fr-FR" sz="1800" dirty="0" err="1">
                <a:effectLst/>
                <a:latin typeface="StoneSerif"/>
              </a:rPr>
              <a:t>éventuels</a:t>
            </a:r>
            <a:r>
              <a:rPr lang="fr-FR" sz="1800" dirty="0">
                <a:effectLst/>
                <a:latin typeface="StoneSerif"/>
              </a:rPr>
              <a:t> examens courants </a:t>
            </a:r>
            <a:r>
              <a:rPr lang="fr-FR" sz="1800" dirty="0" err="1">
                <a:effectLst/>
                <a:latin typeface="StoneSerif"/>
              </a:rPr>
              <a:t>réalisés</a:t>
            </a:r>
            <a:r>
              <a:rPr lang="fr-FR" sz="1800" dirty="0">
                <a:effectLst/>
                <a:latin typeface="StoneSerif"/>
              </a:rPr>
              <a:t> en s’appuyant sur l’</a:t>
            </a:r>
            <a:r>
              <a:rPr lang="fr-FR" sz="1800" dirty="0" err="1">
                <a:effectLst/>
                <a:latin typeface="StoneSerif"/>
              </a:rPr>
              <a:t>expérience</a:t>
            </a:r>
            <a:r>
              <a:rPr lang="fr-FR" sz="1800" dirty="0">
                <a:effectLst/>
                <a:latin typeface="StoneSerif"/>
              </a:rPr>
              <a:t> du clinicien, soit de fac ̧on explicite à l’aide d’un score. Elle permet de classer les patients en deux (non probable versus probable) ou, plus souvent, en trois </a:t>
            </a:r>
            <a:r>
              <a:rPr lang="fr-FR" sz="1800" dirty="0" err="1">
                <a:effectLst/>
                <a:latin typeface="StoneSerif"/>
              </a:rPr>
              <a:t>catégo</a:t>
            </a:r>
            <a:r>
              <a:rPr lang="fr-FR" sz="1800" dirty="0">
                <a:effectLst/>
                <a:latin typeface="StoneSerif"/>
              </a:rPr>
              <a:t>- ries (faible, </a:t>
            </a:r>
            <a:r>
              <a:rPr lang="fr-FR" sz="1800" dirty="0" err="1">
                <a:effectLst/>
                <a:latin typeface="StoneSerif"/>
              </a:rPr>
              <a:t>intermédiaire</a:t>
            </a:r>
            <a:r>
              <a:rPr lang="fr-FR" sz="1800" dirty="0">
                <a:effectLst/>
                <a:latin typeface="StoneSerif"/>
              </a:rPr>
              <a:t>, forte). Les scores le mieux </a:t>
            </a:r>
            <a:r>
              <a:rPr lang="fr-FR" sz="1800" dirty="0" err="1">
                <a:effectLst/>
                <a:latin typeface="StoneSerif"/>
              </a:rPr>
              <a:t>validés</a:t>
            </a:r>
            <a:r>
              <a:rPr lang="fr-FR" sz="1800" dirty="0">
                <a:effectLst/>
                <a:latin typeface="StoneSerif"/>
              </a:rPr>
              <a:t> et les plus </a:t>
            </a:r>
            <a:r>
              <a:rPr lang="fr-FR" sz="1800" dirty="0" err="1">
                <a:effectLst/>
                <a:latin typeface="StoneSerif"/>
              </a:rPr>
              <a:t>utilisés</a:t>
            </a:r>
            <a:r>
              <a:rPr lang="fr-FR" sz="1800" dirty="0">
                <a:effectLst/>
                <a:latin typeface="StoneSerif"/>
              </a:rPr>
              <a:t> sont le score de Wells et le score </a:t>
            </a:r>
            <a:r>
              <a:rPr lang="fr-FR" sz="1800" dirty="0" err="1">
                <a:effectLst/>
                <a:latin typeface="StoneSerif"/>
              </a:rPr>
              <a:t>révise</a:t>
            </a:r>
            <a:r>
              <a:rPr lang="fr-FR" sz="1800" dirty="0">
                <a:effectLst/>
                <a:latin typeface="StoneSerif"/>
              </a:rPr>
              <a:t>́ de </a:t>
            </a:r>
            <a:r>
              <a:rPr lang="fr-FR" sz="1800" dirty="0" err="1">
                <a:effectLst/>
                <a:latin typeface="StoneSerif"/>
              </a:rPr>
              <a:t>Genève</a:t>
            </a:r>
            <a:r>
              <a:rPr lang="fr-FR" sz="1800" dirty="0">
                <a:effectLst/>
                <a:latin typeface="StoneSerif"/>
              </a:rPr>
              <a:t> 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37752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+mn-lt"/>
              </a:rPr>
              <a:t>Le clinicien après avoir interrogé et examiné le patient va évaluer la probabilité clinique d’embolie pulmonaire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+mn-lt"/>
              </a:rPr>
              <a:t>Le score de </a:t>
            </a:r>
            <a:r>
              <a:rPr lang="fr-FR" sz="1200" dirty="0" err="1">
                <a:effectLst/>
                <a:latin typeface="+mn-lt"/>
              </a:rPr>
              <a:t>wells</a:t>
            </a:r>
            <a:r>
              <a:rPr lang="fr-FR" sz="1200" dirty="0">
                <a:effectLst/>
                <a:latin typeface="+mn-lt"/>
              </a:rPr>
              <a:t> qui contient un </a:t>
            </a:r>
            <a:r>
              <a:rPr lang="fr-FR" sz="1200" dirty="0" err="1">
                <a:effectLst/>
                <a:latin typeface="+mn-lt"/>
              </a:rPr>
              <a:t>élement</a:t>
            </a:r>
            <a:r>
              <a:rPr lang="fr-FR" sz="1200" dirty="0">
                <a:effectLst/>
                <a:latin typeface="+mn-lt"/>
              </a:rPr>
              <a:t> subjectif d’</a:t>
            </a:r>
            <a:r>
              <a:rPr lang="fr-FR" sz="1200" dirty="0" err="1">
                <a:effectLst/>
                <a:latin typeface="+mn-lt"/>
              </a:rPr>
              <a:t>évluation</a:t>
            </a:r>
            <a:r>
              <a:rPr lang="fr-FR" sz="1200" dirty="0">
                <a:effectLst/>
                <a:latin typeface="+mn-lt"/>
              </a:rPr>
              <a:t> et le score de </a:t>
            </a:r>
            <a:r>
              <a:rPr lang="fr-FR" sz="1200" dirty="0" err="1">
                <a:effectLst/>
                <a:latin typeface="+mn-lt"/>
              </a:rPr>
              <a:t>geneve</a:t>
            </a:r>
            <a:r>
              <a:rPr lang="fr-FR" sz="1200" dirty="0">
                <a:effectLst/>
                <a:latin typeface="+mn-lt"/>
              </a:rPr>
              <a:t> </a:t>
            </a:r>
            <a:r>
              <a:rPr lang="fr-FR" sz="1200" dirty="0" err="1">
                <a:effectLst/>
                <a:latin typeface="+mn-lt"/>
              </a:rPr>
              <a:t>révsisé</a:t>
            </a:r>
            <a:r>
              <a:rPr lang="fr-FR" sz="1200" dirty="0">
                <a:effectLst/>
                <a:latin typeface="+mn-lt"/>
              </a:rPr>
              <a:t> entièrement standardisé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StoneSerif"/>
              </a:rPr>
              <a:t>L’</a:t>
            </a:r>
            <a:r>
              <a:rPr lang="fr-FR" sz="1800" dirty="0" err="1">
                <a:effectLst/>
                <a:latin typeface="StoneSerif"/>
              </a:rPr>
              <a:t>évaluation</a:t>
            </a:r>
            <a:r>
              <a:rPr lang="fr-FR" sz="1800" dirty="0">
                <a:effectLst/>
                <a:latin typeface="StoneSerif"/>
              </a:rPr>
              <a:t> clinique de la </a:t>
            </a:r>
            <a:r>
              <a:rPr lang="fr-FR" sz="1800" dirty="0" err="1">
                <a:effectLst/>
                <a:latin typeface="StoneSerif"/>
              </a:rPr>
              <a:t>probabilite</a:t>
            </a:r>
            <a:r>
              <a:rPr lang="fr-FR" sz="1800" dirty="0">
                <a:effectLst/>
                <a:latin typeface="StoneSerif"/>
              </a:rPr>
              <a:t>́ </a:t>
            </a:r>
            <a:r>
              <a:rPr lang="fr-FR" sz="1800" dirty="0" err="1">
                <a:effectLst/>
                <a:latin typeface="StoneSerif"/>
              </a:rPr>
              <a:t>prétest</a:t>
            </a:r>
            <a:r>
              <a:rPr lang="fr-FR" sz="1800" dirty="0">
                <a:effectLst/>
                <a:latin typeface="StoneSerif"/>
              </a:rPr>
              <a:t> peut se faire soit de fac ̧on implicite par une analyse globale des signes, </a:t>
            </a:r>
            <a:r>
              <a:rPr lang="fr-FR" sz="1800" dirty="0" err="1">
                <a:effectLst/>
                <a:latin typeface="StoneSerif"/>
              </a:rPr>
              <a:t>symp</a:t>
            </a:r>
            <a:r>
              <a:rPr lang="fr-FR" sz="1800" dirty="0">
                <a:effectLst/>
                <a:latin typeface="StoneSerif"/>
              </a:rPr>
              <a:t>- </a:t>
            </a:r>
            <a:r>
              <a:rPr lang="fr-FR" sz="1800" dirty="0" err="1">
                <a:effectLst/>
                <a:latin typeface="StoneSerif"/>
              </a:rPr>
              <a:t>tômes</a:t>
            </a:r>
            <a:r>
              <a:rPr lang="fr-FR" sz="1800" dirty="0">
                <a:effectLst/>
                <a:latin typeface="StoneSerif"/>
              </a:rPr>
              <a:t> du patient et des </a:t>
            </a:r>
            <a:r>
              <a:rPr lang="fr-FR" sz="1800" dirty="0" err="1">
                <a:effectLst/>
                <a:latin typeface="StoneSerif"/>
              </a:rPr>
              <a:t>éventuels</a:t>
            </a:r>
            <a:r>
              <a:rPr lang="fr-FR" sz="1800" dirty="0">
                <a:effectLst/>
                <a:latin typeface="StoneSerif"/>
              </a:rPr>
              <a:t> examens courants </a:t>
            </a:r>
            <a:r>
              <a:rPr lang="fr-FR" sz="1800" dirty="0" err="1">
                <a:effectLst/>
                <a:latin typeface="StoneSerif"/>
              </a:rPr>
              <a:t>réalisés</a:t>
            </a:r>
            <a:r>
              <a:rPr lang="fr-FR" sz="1800" dirty="0">
                <a:effectLst/>
                <a:latin typeface="StoneSerif"/>
              </a:rPr>
              <a:t> en s’appuyant sur l’</a:t>
            </a:r>
            <a:r>
              <a:rPr lang="fr-FR" sz="1800" dirty="0" err="1">
                <a:effectLst/>
                <a:latin typeface="StoneSerif"/>
              </a:rPr>
              <a:t>expérience</a:t>
            </a:r>
            <a:r>
              <a:rPr lang="fr-FR" sz="1800" dirty="0">
                <a:effectLst/>
                <a:latin typeface="StoneSerif"/>
              </a:rPr>
              <a:t> du clinicien, soit de fac ̧on explicite à l’aide d’un score. Elle permet de classer les patients en deux (non probable versus probable) ou, plus souvent, en trois </a:t>
            </a:r>
            <a:r>
              <a:rPr lang="fr-FR" sz="1800" dirty="0" err="1">
                <a:effectLst/>
                <a:latin typeface="StoneSerif"/>
              </a:rPr>
              <a:t>catégo</a:t>
            </a:r>
            <a:r>
              <a:rPr lang="fr-FR" sz="1800" dirty="0">
                <a:effectLst/>
                <a:latin typeface="StoneSerif"/>
              </a:rPr>
              <a:t>- ries (faible, </a:t>
            </a:r>
            <a:r>
              <a:rPr lang="fr-FR" sz="1800" dirty="0" err="1">
                <a:effectLst/>
                <a:latin typeface="StoneSerif"/>
              </a:rPr>
              <a:t>intermédiaire</a:t>
            </a:r>
            <a:r>
              <a:rPr lang="fr-FR" sz="1800" dirty="0">
                <a:effectLst/>
                <a:latin typeface="StoneSerif"/>
              </a:rPr>
              <a:t>, forte). Les scores le mieux </a:t>
            </a:r>
            <a:r>
              <a:rPr lang="fr-FR" sz="1800" dirty="0" err="1">
                <a:effectLst/>
                <a:latin typeface="StoneSerif"/>
              </a:rPr>
              <a:t>validés</a:t>
            </a:r>
            <a:r>
              <a:rPr lang="fr-FR" sz="1800" dirty="0">
                <a:effectLst/>
                <a:latin typeface="StoneSerif"/>
              </a:rPr>
              <a:t> et les plus </a:t>
            </a:r>
            <a:r>
              <a:rPr lang="fr-FR" sz="1800" dirty="0" err="1">
                <a:effectLst/>
                <a:latin typeface="StoneSerif"/>
              </a:rPr>
              <a:t>utilisés</a:t>
            </a:r>
            <a:r>
              <a:rPr lang="fr-FR" sz="1800" dirty="0">
                <a:effectLst/>
                <a:latin typeface="StoneSerif"/>
              </a:rPr>
              <a:t> sont le score de Wells et le score </a:t>
            </a:r>
            <a:r>
              <a:rPr lang="fr-FR" sz="1800" dirty="0" err="1">
                <a:effectLst/>
                <a:latin typeface="StoneSerif"/>
              </a:rPr>
              <a:t>révise</a:t>
            </a:r>
            <a:r>
              <a:rPr lang="fr-FR" sz="1800" dirty="0">
                <a:effectLst/>
                <a:latin typeface="StoneSerif"/>
              </a:rPr>
              <a:t>́ de </a:t>
            </a:r>
            <a:r>
              <a:rPr lang="fr-FR" sz="1800" dirty="0" err="1">
                <a:effectLst/>
                <a:latin typeface="StoneSerif"/>
              </a:rPr>
              <a:t>Genève</a:t>
            </a:r>
            <a:r>
              <a:rPr lang="fr-FR" sz="1800" dirty="0">
                <a:effectLst/>
                <a:latin typeface="StoneSerif"/>
              </a:rPr>
              <a:t>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L’approche probabilité clinique implicite Kline en 2014, je pense que ce patient a une faible probabilité d’embolie pulmonaire, moins de 5% de prévalence retrouvé dans cette catégorie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93242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4BC37607-B9DE-494F-A398-AE7D6E03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685FA4-AACD-C943-8971-5B16A5CA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Les scores = pas de supériorité par rapport au jugement clinique implicite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 : score parfait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0.5 : score inutile</a:t>
            </a: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1C959CD-6368-2348-94B5-08A1AA746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22E2C05-C558-F14F-B100-4CF887B224C2}" type="slidenum">
              <a:rPr lang="fr-FR" altLang="fr-FR" sz="1200"/>
              <a:pPr/>
              <a:t>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5690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54931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C0968A-9777-C74B-B380-BDBB1D312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F19807-4E3B-B448-9D19-09E38A7AB8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5ED7C-7D1B-714D-A6B4-63FE33BDD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9F851-CE67-B546-B2A2-061602F979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555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1131590"/>
            <a:ext cx="1943100" cy="3440410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1131590"/>
            <a:ext cx="5676900" cy="3440410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7D6C9-910F-4647-A593-C1CBA4AC11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FDB915-65F2-0B4F-86A0-1102F2114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6C3BF7-22B7-364A-A259-C883692D6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54056-56DA-3542-BFAD-9DE90C5D7EF1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6D510E9-8EBE-3C4E-BCF0-C8A0A5B00D86}"/>
              </a:ext>
            </a:extLst>
          </p:cNvPr>
          <p:cNvSpPr txBox="1">
            <a:spLocks/>
          </p:cNvSpPr>
          <p:nvPr userDrawn="1"/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fr-FR" kern="0"/>
              <a:t>Modifiez le style du titre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93408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29640" y="150274"/>
            <a:ext cx="8684721" cy="59326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 i="0">
                <a:latin typeface="HK Grotesk ExtraBold" pitchFamily="2" charset="77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17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203598"/>
            <a:ext cx="7772400" cy="3368402"/>
          </a:xfrm>
        </p:spPr>
        <p:txBody>
          <a:bodyPr/>
          <a:lstStyle>
            <a:lvl1pPr marL="342900" indent="-342900">
              <a:buFont typeface="Wingdings" pitchFamily="2" charset="2"/>
              <a:buChar char="ü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E33A87-DE00-0E4C-9D0E-FA503C028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BDC35F-0F86-754F-BBE8-54E675E0B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4918DD-F92A-AD42-9624-8410D6CEE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4CF31-AC93-AA4B-B6CD-149055A6F51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157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060972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321982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A45B1-09E8-6349-9DB0-EF46AEE73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B3BE2-7E11-DD4F-A7C1-6D1F0DF09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FB0779-8EF4-A74A-92F7-DF0A52102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EEE59-9C49-614F-8E3E-2E3D464C3A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045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167036"/>
            <a:ext cx="3810000" cy="3404964"/>
          </a:xfrm>
        </p:spPr>
        <p:txBody>
          <a:bodyPr/>
          <a:lstStyle>
            <a:lvl1pPr marL="342900" indent="-342900">
              <a:buFont typeface="Wingdings" pitchFamily="2" charset="2"/>
              <a:buChar char="ü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67036"/>
            <a:ext cx="3810000" cy="3404964"/>
          </a:xfrm>
        </p:spPr>
        <p:txBody>
          <a:bodyPr/>
          <a:lstStyle>
            <a:lvl1pPr marL="342900" indent="-342900">
              <a:buFont typeface="Wingdings" pitchFamily="2" charset="2"/>
              <a:buChar char="ü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CCAF5-1E12-0142-9205-23F46289E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D9B15F-6F68-1642-B4C7-19472897F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506454-9AE5-0B44-A075-2D43CBBDF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6EE1A-2FD4-2A4F-B1F8-CA73507E1C3A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212CB61-63A8-5B41-96B0-E706364C6F52}"/>
              </a:ext>
            </a:extLst>
          </p:cNvPr>
          <p:cNvSpPr txBox="1">
            <a:spLocks/>
          </p:cNvSpPr>
          <p:nvPr userDrawn="1"/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fr-FR" kern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9713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419622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AC6CAA-60C8-6346-B0B1-0FF3D5E21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66779E-7832-0D48-9C15-F343D12A3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B3DC75-A37F-784C-A6D5-44CD14D101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6AD51-BCCA-144C-875E-BE9C5C6C7D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154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338A59-4C9C-8442-8A83-E46C0C241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B89EBE-37FC-984E-8015-3EAEF2C9E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5192B7-4970-9441-AC41-518AF8404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3B034-51EF-6543-A67F-E2149F24D741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CBAAA3A-C280-5A4E-BB9B-1922A001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6273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141860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144414"/>
            <a:ext cx="5111750" cy="3450210"/>
          </a:xfrm>
        </p:spPr>
        <p:txBody>
          <a:bodyPr/>
          <a:lstStyle>
            <a:lvl1pPr marL="342900" indent="-342900">
              <a:buFont typeface="Wingdings" pitchFamily="2" charset="2"/>
              <a:buChar char="ü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2102522"/>
            <a:ext cx="3008313" cy="24921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04446-B053-BE4E-AFC2-B60AE42B8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DA196-2888-E140-ABAF-A48AB5018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C1F70-685A-EB4E-9D66-EF86817FF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F7CA2-038D-3A49-B19F-A905D964A07B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6C32FD-0010-0E4B-9CA4-A64DAAFA9EB2}"/>
              </a:ext>
            </a:extLst>
          </p:cNvPr>
          <p:cNvSpPr txBox="1">
            <a:spLocks/>
          </p:cNvSpPr>
          <p:nvPr userDrawn="1"/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fr-FR" kern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4197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5800" y="1203598"/>
            <a:ext cx="7772400" cy="34484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67036" y="4731990"/>
            <a:ext cx="6609928" cy="342900"/>
          </a:xfrm>
        </p:spPr>
        <p:txBody>
          <a:bodyPr/>
          <a:lstStyle>
            <a:lvl1pPr marL="0" indent="0">
              <a:buNone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90C003A-1564-A84A-BBD6-DCFA8EA2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3357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1131590"/>
            <a:ext cx="7772400" cy="344041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0AC45-3B55-5A4C-A265-CCE0E0609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24D610-E6A8-F542-AD3C-66C655148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567A-B7DA-9C4D-8B6F-39F3BEF3A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34CAE-5E0F-344F-8C95-FAB32CA758EE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3480680-0302-1A4E-AD5E-D9DB258C1489}"/>
              </a:ext>
            </a:extLst>
          </p:cNvPr>
          <p:cNvSpPr txBox="1">
            <a:spLocks/>
          </p:cNvSpPr>
          <p:nvPr userDrawn="1"/>
        </p:nvSpPr>
        <p:spPr>
          <a:xfrm>
            <a:off x="685800" y="195486"/>
            <a:ext cx="77724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fr-FR" kern="0"/>
              <a:t>Modifiez le style du titre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70259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11836B56-B454-FB4F-B38F-FF7BCA3B6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03598"/>
            <a:ext cx="7772400" cy="336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EE3036-7A08-1747-9361-9F1B6B1C2E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+mn-ea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4A1C20-5E7D-6C4B-89B6-A79CCA96F2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  <a:ea typeface="+mn-ea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B9F6399-FDCD-C741-B5A8-0BE8DBF6E6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B4D0763B-F4B9-F04D-82B1-9779E46355BB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E4285-70B3-014D-BC22-EAEEBD01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D15BBF-8804-C646-8D81-2C344B4F2F24}"/>
              </a:ext>
            </a:extLst>
          </p:cNvPr>
          <p:cNvSpPr txBox="1"/>
          <p:nvPr userDrawn="1"/>
        </p:nvSpPr>
        <p:spPr>
          <a:xfrm>
            <a:off x="4660764" y="4906204"/>
            <a:ext cx="448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Dr. Roussel – CHU Rouen – 2026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50" r:id="rId8"/>
    <p:sldLayoutId id="2147484048" r:id="rId9"/>
    <p:sldLayoutId id="2147484049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j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j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j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j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hyperlink" Target="https://pred-model.shinyapps.io/App_IPD_PE" TargetMode="Externa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A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10574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DFD6825D-C714-0846-B18C-4BDB8BB4D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495" y="28060"/>
            <a:ext cx="7086251" cy="1607586"/>
          </a:xfrm>
          <a:solidFill>
            <a:srgbClr val="002060">
              <a:alpha val="80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84595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Nouvelles stratégies diagnostiques 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de l’embolie pulmonaire </a:t>
            </a:r>
            <a:endParaRPr lang="fr-FR" sz="2800" kern="0" dirty="0">
              <a:solidFill>
                <a:schemeClr val="bg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3D56AB-6719-7648-81AD-B2D894559686}"/>
              </a:ext>
            </a:extLst>
          </p:cNvPr>
          <p:cNvSpPr txBox="1">
            <a:spLocks/>
          </p:cNvSpPr>
          <p:nvPr/>
        </p:nvSpPr>
        <p:spPr>
          <a:xfrm>
            <a:off x="0" y="4222559"/>
            <a:ext cx="9144000" cy="951047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sz="28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</a:rPr>
              <a:t>Dr Mélanie ROUSSEL – CHU Rouen</a:t>
            </a:r>
          </a:p>
          <a:p>
            <a:r>
              <a:rPr lang="fr-FR" sz="2000" dirty="0">
                <a:solidFill>
                  <a:schemeClr val="bg1"/>
                </a:solidFill>
              </a:rPr>
              <a:t>Sélestat – 05 mai 2026 </a:t>
            </a:r>
          </a:p>
        </p:txBody>
      </p:sp>
    </p:spTree>
    <p:extLst>
      <p:ext uri="{BB962C8B-B14F-4D97-AF65-F5344CB8AC3E}">
        <p14:creationId xmlns:p14="http://schemas.microsoft.com/office/powerpoint/2010/main" val="62490147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LA PROBLEMATIQUE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4E5A33-5C9F-0227-475F-F615EB388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10" y="1800521"/>
            <a:ext cx="4940443" cy="2787774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4F845E-C83F-202F-3048-2E7048ED8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136" y="2349913"/>
            <a:ext cx="3491717" cy="1688990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AF5A83-0B0C-CE0B-B4EB-EE6703A20605}"/>
              </a:ext>
            </a:extLst>
          </p:cNvPr>
          <p:cNvSpPr txBox="1"/>
          <p:nvPr/>
        </p:nvSpPr>
        <p:spPr>
          <a:xfrm>
            <a:off x="6451597" y="4089220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D’après Douillet D et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Penaloza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A, EMC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DE5AE-F05A-C379-50D3-43BA2ABF5A1C}"/>
              </a:ext>
            </a:extLst>
          </p:cNvPr>
          <p:cNvSpPr/>
          <p:nvPr/>
        </p:nvSpPr>
        <p:spPr bwMode="auto">
          <a:xfrm>
            <a:off x="1979712" y="808059"/>
            <a:ext cx="6102574" cy="598822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Chute de la prévalence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FC70276-57FE-F7B9-D6F8-89D3752DC577}"/>
              </a:ext>
            </a:extLst>
          </p:cNvPr>
          <p:cNvSpPr/>
          <p:nvPr/>
        </p:nvSpPr>
        <p:spPr bwMode="auto">
          <a:xfrm>
            <a:off x="1094384" y="611738"/>
            <a:ext cx="985851" cy="997926"/>
          </a:xfrm>
          <a:prstGeom prst="ellipse">
            <a:avLst/>
          </a:prstGeom>
          <a:solidFill>
            <a:srgbClr val="1735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BD761EC-A2EB-0C51-02BF-923561BD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32" y="808059"/>
            <a:ext cx="598756" cy="5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37279"/>
      </p:ext>
    </p:extLst>
  </p:cSld>
  <p:clrMapOvr>
    <a:masterClrMapping/>
  </p:clrMapOvr>
  <p:transition spd="slow" advTm="1765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-30106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LA PROBLEMATIQUE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2E1A212-84EA-3445-931D-173FBBF56810}"/>
              </a:ext>
            </a:extLst>
          </p:cNvPr>
          <p:cNvGrpSpPr/>
          <p:nvPr/>
        </p:nvGrpSpPr>
        <p:grpSpPr>
          <a:xfrm>
            <a:off x="828700" y="673978"/>
            <a:ext cx="7486600" cy="3953902"/>
            <a:chOff x="685800" y="700975"/>
            <a:chExt cx="7772400" cy="422167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CAAA2DE-57CB-9458-A121-248B8B78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700975"/>
              <a:ext cx="7772400" cy="4221672"/>
            </a:xfrm>
            <a:prstGeom prst="rect">
              <a:avLst/>
            </a:prstGeom>
            <a:ln w="38100">
              <a:solidFill>
                <a:srgbClr val="14346F">
                  <a:alpha val="90000"/>
                </a:srgbClr>
              </a:solidFill>
            </a:ln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BC7990F-097A-BB48-27DD-5105BD20AF77}"/>
                </a:ext>
              </a:extLst>
            </p:cNvPr>
            <p:cNvCxnSpPr/>
            <p:nvPr/>
          </p:nvCxnSpPr>
          <p:spPr>
            <a:xfrm flipV="1">
              <a:off x="1915218" y="1661854"/>
              <a:ext cx="6264696" cy="1512168"/>
            </a:xfrm>
            <a:prstGeom prst="line">
              <a:avLst/>
            </a:prstGeom>
            <a:ln w="5715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CAF5A83-0B0C-CE0B-B4EB-EE6703A20605}"/>
              </a:ext>
            </a:extLst>
          </p:cNvPr>
          <p:cNvSpPr txBox="1"/>
          <p:nvPr/>
        </p:nvSpPr>
        <p:spPr>
          <a:xfrm>
            <a:off x="6011044" y="4655527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Roussel et al., Ann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Intern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Med, 2023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333513"/>
      </p:ext>
    </p:extLst>
  </p:cSld>
  <p:clrMapOvr>
    <a:masterClrMapping/>
  </p:clrMapOvr>
  <p:transition spd="slow" advTm="1765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-15053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LA PROBLEMATIQUE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AF5A83-0B0C-CE0B-B4EB-EE6703A20605}"/>
              </a:ext>
            </a:extLst>
          </p:cNvPr>
          <p:cNvSpPr txBox="1"/>
          <p:nvPr/>
        </p:nvSpPr>
        <p:spPr>
          <a:xfrm>
            <a:off x="6500499" y="4011750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Roussel et al., Ann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Intern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Med, 2023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8AE822-5254-1330-50A3-BD9F8E0F9E8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9245" y="1142818"/>
            <a:ext cx="3960000" cy="2868932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583E9C-2E27-A044-4049-E31097A27E85}"/>
              </a:ext>
            </a:extLst>
          </p:cNvPr>
          <p:cNvSpPr txBox="1">
            <a:spLocks noChangeAspect="1"/>
          </p:cNvSpPr>
          <p:nvPr/>
        </p:nvSpPr>
        <p:spPr>
          <a:xfrm>
            <a:off x="4844756" y="1131750"/>
            <a:ext cx="3960000" cy="2880000"/>
          </a:xfrm>
          <a:prstGeom prst="rect">
            <a:avLst/>
          </a:prstGeom>
          <a:solidFill>
            <a:schemeClr val="bg1">
              <a:alpha val="68000"/>
            </a:schemeClr>
          </a:solidFill>
          <a:ln w="38100">
            <a:solidFill>
              <a:srgbClr val="14346F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tx2"/>
                </a:solidFill>
              </a:rPr>
              <a:t>+ d’EP faible risque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tx2"/>
                </a:solidFill>
              </a:rPr>
              <a:t>+ d’EP sous-segmentaire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tx2"/>
                </a:solidFill>
              </a:rPr>
              <a:t>+ d’EP ambulatoires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tx2"/>
                </a:solidFill>
              </a:rPr>
              <a:t>- d’EP en réa</a:t>
            </a:r>
          </a:p>
        </p:txBody>
      </p:sp>
    </p:spTree>
    <p:extLst>
      <p:ext uri="{BB962C8B-B14F-4D97-AF65-F5344CB8AC3E}">
        <p14:creationId xmlns:p14="http://schemas.microsoft.com/office/powerpoint/2010/main" val="2533089014"/>
      </p:ext>
    </p:extLst>
  </p:cSld>
  <p:clrMapOvr>
    <a:masterClrMapping/>
  </p:clrMapOvr>
  <p:transition spd="slow" advTm="17653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-320338"/>
            <a:ext cx="9144000" cy="54638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LA PROBLEMATIQUE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79D5AC-AAF8-286B-EA34-1C61798502AE}"/>
              </a:ext>
            </a:extLst>
          </p:cNvPr>
          <p:cNvSpPr txBox="1"/>
          <p:nvPr/>
        </p:nvSpPr>
        <p:spPr>
          <a:xfrm>
            <a:off x="278650" y="843558"/>
            <a:ext cx="8586700" cy="523220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Surconsommation – Surdiagnostic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4E6B385-4D8D-AC1E-325B-1F3B6964A226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 flipH="1">
            <a:off x="1898830" y="1366778"/>
            <a:ext cx="2673170" cy="14209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434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691C034-A84D-D5F3-FDE3-2598ED97FC5D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 bwMode="auto">
          <a:xfrm>
            <a:off x="4572000" y="1366778"/>
            <a:ext cx="2434707" cy="14209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434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F643A-CFAE-C9E5-45B6-EE6EFECA33F6}"/>
              </a:ext>
            </a:extLst>
          </p:cNvPr>
          <p:cNvSpPr/>
          <p:nvPr/>
        </p:nvSpPr>
        <p:spPr bwMode="auto">
          <a:xfrm>
            <a:off x="278650" y="2787774"/>
            <a:ext cx="3717286" cy="1656184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+mj-lt"/>
              </a:rPr>
              <a:t>Limiter 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initiations de démarche diagnostique</a:t>
            </a:r>
          </a:p>
          <a:p>
            <a:pPr algn="ctr"/>
            <a:endParaRPr lang="fr-FR" sz="1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+mj-lt"/>
              </a:rPr>
              <a:t>Optimiser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« critères de suspicion clinique »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53F5EC-C5C9-8814-2FAA-93CA5694FDA9}"/>
              </a:ext>
            </a:extLst>
          </p:cNvPr>
          <p:cNvSpPr/>
          <p:nvPr/>
        </p:nvSpPr>
        <p:spPr bwMode="auto">
          <a:xfrm>
            <a:off x="5148064" y="2787774"/>
            <a:ext cx="3717286" cy="1656184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+mj-lt"/>
              </a:rPr>
              <a:t>Limiter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recours à l’irradiation </a:t>
            </a:r>
          </a:p>
          <a:p>
            <a:pPr algn="ctr"/>
            <a:endParaRPr lang="fr-FR" sz="18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+mj-lt"/>
              </a:rPr>
              <a:t>Optimiser 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l’utilisation des D-dimères</a:t>
            </a:r>
          </a:p>
        </p:txBody>
      </p:sp>
    </p:spTree>
    <p:extLst>
      <p:ext uri="{BB962C8B-B14F-4D97-AF65-F5344CB8AC3E}">
        <p14:creationId xmlns:p14="http://schemas.microsoft.com/office/powerpoint/2010/main" val="2599576249"/>
      </p:ext>
    </p:extLst>
  </p:cSld>
  <p:clrMapOvr>
    <a:masterClrMapping/>
  </p:clrMapOvr>
  <p:transition spd="slow" advTm="1765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7942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CRITERES DE SUSPICION CLINIQUE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EE6E4-AFCF-1487-BC3D-7A66D13E1B16}"/>
              </a:ext>
            </a:extLst>
          </p:cNvPr>
          <p:cNvSpPr/>
          <p:nvPr/>
        </p:nvSpPr>
        <p:spPr bwMode="auto">
          <a:xfrm>
            <a:off x="1871699" y="771550"/>
            <a:ext cx="5400600" cy="1224136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PERC </a:t>
            </a:r>
          </a:p>
          <a:p>
            <a:pPr algn="ctr"/>
            <a:r>
              <a:rPr lang="fr-FR" i="1" dirty="0" err="1">
                <a:solidFill>
                  <a:schemeClr val="bg1"/>
                </a:solidFill>
                <a:latin typeface="+mj-lt"/>
              </a:rPr>
              <a:t>Pulmonary</a:t>
            </a:r>
            <a:r>
              <a:rPr lang="fr-FR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+mj-lt"/>
              </a:rPr>
              <a:t>Embolism</a:t>
            </a:r>
            <a:r>
              <a:rPr lang="fr-FR" i="1" dirty="0">
                <a:solidFill>
                  <a:schemeClr val="bg1"/>
                </a:solidFill>
                <a:latin typeface="+mj-lt"/>
              </a:rPr>
              <a:t> Rule out </a:t>
            </a:r>
            <a:r>
              <a:rPr lang="fr-FR" i="1" dirty="0" err="1">
                <a:solidFill>
                  <a:schemeClr val="bg1"/>
                </a:solidFill>
                <a:latin typeface="+mj-lt"/>
              </a:rPr>
              <a:t>Criteria</a:t>
            </a:r>
            <a:endParaRPr lang="fr-FR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Tableau 11">
            <a:extLst>
              <a:ext uri="{FF2B5EF4-FFF2-40B4-BE49-F238E27FC236}">
                <a16:creationId xmlns:a16="http://schemas.microsoft.com/office/drawing/2014/main" id="{E53FFFD8-B769-EB88-9E6B-B8B0420E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291194"/>
              </p:ext>
            </p:extLst>
          </p:nvPr>
        </p:nvGraphicFramePr>
        <p:xfrm>
          <a:off x="3076875" y="2244016"/>
          <a:ext cx="2990249" cy="25875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90249">
                  <a:extLst>
                    <a:ext uri="{9D8B030D-6E8A-4147-A177-3AD203B41FA5}">
                      <a16:colId xmlns:a16="http://schemas.microsoft.com/office/drawing/2014/main" val="22943856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fr-FR" sz="1400" b="0" dirty="0"/>
                        <a:t>Age &lt; 50 ans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274568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r>
                        <a:rPr lang="fr-FR" sz="1400" dirty="0"/>
                        <a:t>FC &lt; 100/min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4392252"/>
                  </a:ext>
                </a:extLst>
              </a:tr>
              <a:tr h="254496">
                <a:tc>
                  <a:txBody>
                    <a:bodyPr/>
                    <a:lstStyle/>
                    <a:p>
                      <a:r>
                        <a:rPr lang="fr-FR" sz="1400" dirty="0"/>
                        <a:t>Saturation O2 &gt; 94 %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252244"/>
                  </a:ext>
                </a:extLst>
              </a:tr>
              <a:tr h="309736">
                <a:tc>
                  <a:txBody>
                    <a:bodyPr/>
                    <a:lstStyle/>
                    <a:p>
                      <a:r>
                        <a:rPr lang="fr-FR" sz="1400" dirty="0"/>
                        <a:t>Pas d’</a:t>
                      </a:r>
                      <a:r>
                        <a:rPr lang="fr-FR" sz="1400" dirty="0" err="1"/>
                        <a:t>oestrogène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21113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FR" sz="1400" dirty="0"/>
                        <a:t>Pas de chirurgie récente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127063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r>
                        <a:rPr lang="fr-FR" sz="1400" dirty="0"/>
                        <a:t>Pas hémoptysie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2506"/>
                  </a:ext>
                </a:extLst>
              </a:tr>
              <a:tr h="376900">
                <a:tc>
                  <a:txBody>
                    <a:bodyPr/>
                    <a:lstStyle/>
                    <a:p>
                      <a:r>
                        <a:rPr lang="fr-FR" sz="1400" dirty="0"/>
                        <a:t>Pas de signe de TVP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106418"/>
                  </a:ext>
                </a:extLst>
              </a:tr>
              <a:tr h="376900">
                <a:tc>
                  <a:txBody>
                    <a:bodyPr/>
                    <a:lstStyle/>
                    <a:p>
                      <a:r>
                        <a:rPr lang="fr-FR" sz="1400" dirty="0"/>
                        <a:t>Pas d’ATCD MTEV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53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82326"/>
      </p:ext>
    </p:extLst>
  </p:cSld>
  <p:clrMapOvr>
    <a:masterClrMapping/>
  </p:clrMapOvr>
  <p:transition spd="slow" advTm="17653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CRITERES DE SUSPICION CLINIQUE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EE6E4-AFCF-1487-BC3D-7A66D13E1B16}"/>
              </a:ext>
            </a:extLst>
          </p:cNvPr>
          <p:cNvSpPr/>
          <p:nvPr/>
        </p:nvSpPr>
        <p:spPr bwMode="auto">
          <a:xfrm>
            <a:off x="266541" y="2146335"/>
            <a:ext cx="2527743" cy="1404156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Probabilité clinique implicite faible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+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PERC négatif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B360767-7EBD-6D40-9475-B5815AC2CF49}"/>
              </a:ext>
            </a:extLst>
          </p:cNvPr>
          <p:cNvGrpSpPr/>
          <p:nvPr/>
        </p:nvGrpSpPr>
        <p:grpSpPr>
          <a:xfrm>
            <a:off x="3243723" y="708286"/>
            <a:ext cx="5792773" cy="3978955"/>
            <a:chOff x="3243595" y="683453"/>
            <a:chExt cx="5792773" cy="397895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8668B87-D626-9429-3F70-037906C8FEDB}"/>
                </a:ext>
              </a:extLst>
            </p:cNvPr>
            <p:cNvSpPr txBox="1"/>
            <p:nvPr/>
          </p:nvSpPr>
          <p:spPr>
            <a:xfrm>
              <a:off x="5241922" y="4416187"/>
              <a:ext cx="23715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i="1" dirty="0">
                  <a:solidFill>
                    <a:srgbClr val="002060"/>
                  </a:solidFill>
                  <a:latin typeface="+mj-lt"/>
                </a:rPr>
                <a:t>Freund et al., JAMA , 2018</a:t>
              </a:r>
              <a:endParaRPr lang="fr-FR" sz="1200" i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7F42E5D-381E-EA0F-2334-DB6EF50E6E9F}"/>
                </a:ext>
              </a:extLst>
            </p:cNvPr>
            <p:cNvSpPr txBox="1"/>
            <p:nvPr/>
          </p:nvSpPr>
          <p:spPr>
            <a:xfrm>
              <a:off x="5394028" y="1914804"/>
              <a:ext cx="23715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i="1" dirty="0" err="1">
                  <a:solidFill>
                    <a:srgbClr val="002060"/>
                  </a:solidFill>
                  <a:latin typeface="+mj-lt"/>
                </a:rPr>
                <a:t>Penaloza</a:t>
              </a:r>
              <a:r>
                <a:rPr lang="fr-FR" sz="1000" i="1" dirty="0">
                  <a:solidFill>
                    <a:srgbClr val="002060"/>
                  </a:solidFill>
                  <a:latin typeface="+mj-lt"/>
                </a:rPr>
                <a:t> et al., Lancet </a:t>
              </a:r>
              <a:r>
                <a:rPr lang="fr-FR" sz="1000" i="1" dirty="0" err="1">
                  <a:solidFill>
                    <a:srgbClr val="002060"/>
                  </a:solidFill>
                  <a:latin typeface="+mj-lt"/>
                </a:rPr>
                <a:t>Haematol</a:t>
              </a:r>
              <a:r>
                <a:rPr lang="fr-FR" sz="1000" i="1" dirty="0">
                  <a:solidFill>
                    <a:srgbClr val="002060"/>
                  </a:solidFill>
                  <a:latin typeface="+mj-lt"/>
                </a:rPr>
                <a:t> , 2017</a:t>
              </a:r>
              <a:endParaRPr lang="fr-FR" sz="1200" i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BE79A6-261D-3F3A-1C0C-FC25C32F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5700" y="2565406"/>
              <a:ext cx="4217759" cy="1832025"/>
            </a:xfrm>
            <a:prstGeom prst="rect">
              <a:avLst/>
            </a:prstGeom>
            <a:ln w="38100">
              <a:solidFill>
                <a:srgbClr val="14346F">
                  <a:alpha val="90000"/>
                </a:srgbClr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D7B9BA-49A0-1F35-A87F-DA6153C33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595" y="683453"/>
              <a:ext cx="4521970" cy="1194229"/>
            </a:xfrm>
            <a:prstGeom prst="rect">
              <a:avLst/>
            </a:prstGeom>
            <a:ln w="38100">
              <a:solidFill>
                <a:srgbClr val="14346F">
                  <a:alpha val="90000"/>
                </a:srgbClr>
              </a:solidFill>
            </a:ln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3FD2F44-F923-FB92-CBA8-BFA89ADBA9EC}"/>
                </a:ext>
              </a:extLst>
            </p:cNvPr>
            <p:cNvSpPr/>
            <p:nvPr/>
          </p:nvSpPr>
          <p:spPr bwMode="auto">
            <a:xfrm>
              <a:off x="7884368" y="683453"/>
              <a:ext cx="1152000" cy="1152000"/>
            </a:xfrm>
            <a:prstGeom prst="ellipse">
              <a:avLst/>
            </a:prstGeom>
            <a:solidFill>
              <a:srgbClr val="002060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+mj-lt"/>
                </a:rPr>
                <a:t>FN 1,2 %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20181D0-7A6D-9046-ACDA-C9986FFEF126}"/>
                </a:ext>
              </a:extLst>
            </p:cNvPr>
            <p:cNvSpPr/>
            <p:nvPr/>
          </p:nvSpPr>
          <p:spPr bwMode="auto">
            <a:xfrm>
              <a:off x="7883825" y="2905418"/>
              <a:ext cx="1152000" cy="1152000"/>
            </a:xfrm>
            <a:prstGeom prst="ellipse">
              <a:avLst/>
            </a:prstGeom>
            <a:solidFill>
              <a:srgbClr val="002060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+mj-lt"/>
                </a:rPr>
                <a:t>FN 0,1 %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439550"/>
      </p:ext>
    </p:extLst>
  </p:cSld>
  <p:clrMapOvr>
    <a:masterClrMapping/>
  </p:clrMapOvr>
  <p:transition spd="slow" advTm="17653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-8598" y="123478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CRITERES DE SUSPICION CLINIQUE</a:t>
            </a:r>
          </a:p>
        </p:txBody>
      </p:sp>
      <p:sp>
        <p:nvSpPr>
          <p:cNvPr id="3" name="Rectangle à coins arrondis 3">
            <a:extLst>
              <a:ext uri="{FF2B5EF4-FFF2-40B4-BE49-F238E27FC236}">
                <a16:creationId xmlns:a16="http://schemas.microsoft.com/office/drawing/2014/main" id="{78838157-3310-05DD-F1A6-C286DEC8E002}"/>
              </a:ext>
            </a:extLst>
          </p:cNvPr>
          <p:cNvSpPr/>
          <p:nvPr/>
        </p:nvSpPr>
        <p:spPr>
          <a:xfrm>
            <a:off x="497403" y="1349059"/>
            <a:ext cx="8144643" cy="928688"/>
          </a:xfrm>
          <a:prstGeom prst="roundRect">
            <a:avLst>
              <a:gd name="adj" fmla="val 0"/>
            </a:avLst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La règle PERC marche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31C0E91-0ED8-0E42-B60C-674CE21112EF}"/>
              </a:ext>
            </a:extLst>
          </p:cNvPr>
          <p:cNvGrpSpPr/>
          <p:nvPr/>
        </p:nvGrpSpPr>
        <p:grpSpPr>
          <a:xfrm>
            <a:off x="514607" y="3108429"/>
            <a:ext cx="8110234" cy="1079500"/>
            <a:chOff x="531813" y="2932112"/>
            <a:chExt cx="8110234" cy="1079500"/>
          </a:xfrm>
          <a:noFill/>
        </p:grpSpPr>
        <p:sp>
          <p:nvSpPr>
            <p:cNvPr id="12" name="Rectangle à coins arrondis 5">
              <a:extLst>
                <a:ext uri="{FF2B5EF4-FFF2-40B4-BE49-F238E27FC236}">
                  <a16:creationId xmlns:a16="http://schemas.microsoft.com/office/drawing/2014/main" id="{936ECFBB-0FDD-BE29-C9F6-BD75E80000DE}"/>
                </a:ext>
              </a:extLst>
            </p:cNvPr>
            <p:cNvSpPr/>
            <p:nvPr/>
          </p:nvSpPr>
          <p:spPr>
            <a:xfrm>
              <a:off x="531813" y="2932112"/>
              <a:ext cx="1882775" cy="10795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14346F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dirty="0">
                  <a:solidFill>
                    <a:schemeClr val="tx2"/>
                  </a:solidFill>
                </a:rPr>
                <a:t>Suspicion EP</a:t>
              </a:r>
            </a:p>
          </p:txBody>
        </p:sp>
        <p:sp>
          <p:nvSpPr>
            <p:cNvPr id="13" name="Rectangle à coins arrondis 6">
              <a:extLst>
                <a:ext uri="{FF2B5EF4-FFF2-40B4-BE49-F238E27FC236}">
                  <a16:creationId xmlns:a16="http://schemas.microsoft.com/office/drawing/2014/main" id="{1D8F1FEE-769F-FD7E-05E3-2501CE2F64A3}"/>
                </a:ext>
              </a:extLst>
            </p:cNvPr>
            <p:cNvSpPr/>
            <p:nvPr/>
          </p:nvSpPr>
          <p:spPr>
            <a:xfrm>
              <a:off x="2820670" y="2932112"/>
              <a:ext cx="1882775" cy="10795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14346F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dirty="0" err="1">
                  <a:solidFill>
                    <a:schemeClr val="tx2"/>
                  </a:solidFill>
                </a:rPr>
                <a:t>Proba</a:t>
              </a:r>
              <a:r>
                <a:rPr lang="fr-FR" sz="2400" dirty="0">
                  <a:solidFill>
                    <a:schemeClr val="tx2"/>
                  </a:solidFill>
                </a:rPr>
                <a:t> faible</a:t>
              </a:r>
            </a:p>
          </p:txBody>
        </p:sp>
        <p:sp>
          <p:nvSpPr>
            <p:cNvPr id="14" name="Rectangle à coins arrondis 7">
              <a:extLst>
                <a:ext uri="{FF2B5EF4-FFF2-40B4-BE49-F238E27FC236}">
                  <a16:creationId xmlns:a16="http://schemas.microsoft.com/office/drawing/2014/main" id="{6A1B796B-5459-1A8D-F0C1-B48C49ED7F97}"/>
                </a:ext>
              </a:extLst>
            </p:cNvPr>
            <p:cNvSpPr/>
            <p:nvPr/>
          </p:nvSpPr>
          <p:spPr>
            <a:xfrm>
              <a:off x="5109527" y="2932112"/>
              <a:ext cx="1882775" cy="10795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14346F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dirty="0">
                  <a:solidFill>
                    <a:schemeClr val="tx2"/>
                  </a:solidFill>
                </a:rPr>
                <a:t>PERC à 0</a:t>
              </a:r>
            </a:p>
          </p:txBody>
        </p:sp>
        <p:sp>
          <p:nvSpPr>
            <p:cNvPr id="15" name="ZoneTexte 8">
              <a:extLst>
                <a:ext uri="{FF2B5EF4-FFF2-40B4-BE49-F238E27FC236}">
                  <a16:creationId xmlns:a16="http://schemas.microsoft.com/office/drawing/2014/main" id="{3693D406-14E7-91F6-7A13-ECD4E21CD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0773" y="3117919"/>
              <a:ext cx="493712" cy="707886"/>
            </a:xfrm>
            <a:prstGeom prst="rect">
              <a:avLst/>
            </a:prstGeom>
            <a:grpFill/>
            <a:ln w="38100"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4000" dirty="0">
                  <a:solidFill>
                    <a:schemeClr val="tx2"/>
                  </a:solidFill>
                  <a:latin typeface="+mn-lt"/>
                  <a:ea typeface="+mn-ea"/>
                </a:rPr>
                <a:t>+</a:t>
              </a:r>
            </a:p>
          </p:txBody>
        </p:sp>
        <p:sp>
          <p:nvSpPr>
            <p:cNvPr id="16" name="ZoneTexte 9">
              <a:extLst>
                <a:ext uri="{FF2B5EF4-FFF2-40B4-BE49-F238E27FC236}">
                  <a16:creationId xmlns:a16="http://schemas.microsoft.com/office/drawing/2014/main" id="{2035002C-F9A5-2C1C-1C90-14FE2B70E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9630" y="3117850"/>
              <a:ext cx="493712" cy="708025"/>
            </a:xfrm>
            <a:prstGeom prst="rect">
              <a:avLst/>
            </a:prstGeom>
            <a:grpFill/>
            <a:ln w="38100"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4000" dirty="0">
                  <a:solidFill>
                    <a:schemeClr val="tx2"/>
                  </a:solidFill>
                  <a:latin typeface="+mn-lt"/>
                  <a:ea typeface="+mn-ea"/>
                </a:rPr>
                <a:t>+</a:t>
              </a:r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FA1182B4-0C77-53A0-90F4-FC634A886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489" y="3117850"/>
              <a:ext cx="1693558" cy="70802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4000" dirty="0">
                  <a:solidFill>
                    <a:schemeClr val="tx2"/>
                  </a:solidFill>
                  <a:latin typeface="+mn-lt"/>
                  <a:ea typeface="+mn-ea"/>
                </a:rPr>
                <a:t>= 0 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73350"/>
      </p:ext>
    </p:extLst>
  </p:cSld>
  <p:clrMapOvr>
    <a:masterClrMapping/>
  </p:clrMapOvr>
  <p:transition spd="slow" advTm="17653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601140-4AFC-2F54-FA79-C30AEC17C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37" y="961140"/>
            <a:ext cx="8064896" cy="1571704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pic>
        <p:nvPicPr>
          <p:cNvPr id="1028" name="Picture 4" descr="JAMA – Service Commun de Documentation (SCD)">
            <a:extLst>
              <a:ext uri="{FF2B5EF4-FFF2-40B4-BE49-F238E27FC236}">
                <a16:creationId xmlns:a16="http://schemas.microsoft.com/office/drawing/2014/main" id="{72285F75-0A8B-A5FC-94C1-04F4547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28" y="980550"/>
            <a:ext cx="2544256" cy="9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83BC46-7C23-E4BD-C331-A7A581404FC9}"/>
              </a:ext>
            </a:extLst>
          </p:cNvPr>
          <p:cNvSpPr txBox="1"/>
          <p:nvPr/>
        </p:nvSpPr>
        <p:spPr>
          <a:xfrm>
            <a:off x="6286856" y="4542468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Righini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JAMA , 2014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à coins arrondis 3">
            <a:extLst>
              <a:ext uri="{FF2B5EF4-FFF2-40B4-BE49-F238E27FC236}">
                <a16:creationId xmlns:a16="http://schemas.microsoft.com/office/drawing/2014/main" id="{8FC5FA5A-347D-B64D-9754-1134071C1282}"/>
              </a:ext>
            </a:extLst>
          </p:cNvPr>
          <p:cNvSpPr/>
          <p:nvPr/>
        </p:nvSpPr>
        <p:spPr>
          <a:xfrm>
            <a:off x="531813" y="2970764"/>
            <a:ext cx="8144643" cy="1571704"/>
          </a:xfrm>
          <a:prstGeom prst="roundRect">
            <a:avLst>
              <a:gd name="adj" fmla="val 0"/>
            </a:avLst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Monter le seuil des D-dimères sans rater trop d’EP ?</a:t>
            </a:r>
          </a:p>
          <a:p>
            <a:pPr algn="ctr"/>
            <a:endParaRPr lang="fr-FR" dirty="0">
              <a:solidFill>
                <a:schemeClr val="bg1"/>
              </a:solidFill>
              <a:latin typeface="+mj-lt"/>
              <a:ea typeface="MS PGothic" panose="020B0600070205080204" pitchFamily="34" charset="-128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Test du seuil Age x 10  </a:t>
            </a:r>
          </a:p>
        </p:txBody>
      </p:sp>
    </p:spTree>
    <p:extLst>
      <p:ext uri="{BB962C8B-B14F-4D97-AF65-F5344CB8AC3E}">
        <p14:creationId xmlns:p14="http://schemas.microsoft.com/office/powerpoint/2010/main" val="1997057279"/>
      </p:ext>
    </p:extLst>
  </p:cSld>
  <p:clrMapOvr>
    <a:masterClrMapping/>
  </p:clrMapOvr>
  <p:transition spd="slow" advTm="17653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601140-4AFC-2F54-FA79-C30AEC17C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523220"/>
            <a:ext cx="3672408" cy="715687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pic>
        <p:nvPicPr>
          <p:cNvPr id="1028" name="Picture 4" descr="JAMA – Service Commun de Documentation (SCD)">
            <a:extLst>
              <a:ext uri="{FF2B5EF4-FFF2-40B4-BE49-F238E27FC236}">
                <a16:creationId xmlns:a16="http://schemas.microsoft.com/office/drawing/2014/main" id="{72285F75-0A8B-A5FC-94C1-04F4547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03194"/>
            <a:ext cx="936104" cy="3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83BC46-7C23-E4BD-C331-A7A581404FC9}"/>
              </a:ext>
            </a:extLst>
          </p:cNvPr>
          <p:cNvSpPr txBox="1"/>
          <p:nvPr/>
        </p:nvSpPr>
        <p:spPr>
          <a:xfrm>
            <a:off x="5913062" y="3952973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Righini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JAMA , 2014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6282F-061E-033D-F474-03C8609AD76B}"/>
              </a:ext>
            </a:extLst>
          </p:cNvPr>
          <p:cNvSpPr/>
          <p:nvPr/>
        </p:nvSpPr>
        <p:spPr bwMode="auto">
          <a:xfrm>
            <a:off x="4370157" y="681842"/>
            <a:ext cx="3278573" cy="385735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Taux d’erreur </a:t>
            </a:r>
            <a:r>
              <a:rPr lang="fr-FR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 0.3 % 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18853-0DBF-A804-B3E2-318AF738E767}"/>
              </a:ext>
            </a:extLst>
          </p:cNvPr>
          <p:cNvSpPr/>
          <p:nvPr/>
        </p:nvSpPr>
        <p:spPr bwMode="auto">
          <a:xfrm>
            <a:off x="1738115" y="4222229"/>
            <a:ext cx="5264084" cy="662228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Nouveau seuil de positivité D-Dimères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Age X 10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BC0E860-FBA4-6540-B0B8-47B8B2E74EC8}"/>
              </a:ext>
            </a:extLst>
          </p:cNvPr>
          <p:cNvGrpSpPr/>
          <p:nvPr/>
        </p:nvGrpSpPr>
        <p:grpSpPr>
          <a:xfrm>
            <a:off x="714028" y="1281981"/>
            <a:ext cx="7575010" cy="2651099"/>
            <a:chOff x="716248" y="1502645"/>
            <a:chExt cx="7575010" cy="265109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3DB47AF-76CA-6BFA-0779-93DD1AD1F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98" r="1699"/>
            <a:stretch/>
          </p:blipFill>
          <p:spPr>
            <a:xfrm>
              <a:off x="720687" y="1502645"/>
              <a:ext cx="7570571" cy="2651099"/>
            </a:xfrm>
            <a:prstGeom prst="rect">
              <a:avLst/>
            </a:prstGeom>
            <a:ln w="38100">
              <a:solidFill>
                <a:srgbClr val="14346F">
                  <a:alpha val="90000"/>
                </a:srgbClr>
              </a:solidFill>
            </a:ln>
          </p:spPr>
        </p:pic>
        <p:sp>
          <p:nvSpPr>
            <p:cNvPr id="11" name="Cadre 10">
              <a:extLst>
                <a:ext uri="{FF2B5EF4-FFF2-40B4-BE49-F238E27FC236}">
                  <a16:creationId xmlns:a16="http://schemas.microsoft.com/office/drawing/2014/main" id="{DC40CB07-1547-814B-93AD-04A83F7CDF16}"/>
                </a:ext>
              </a:extLst>
            </p:cNvPr>
            <p:cNvSpPr/>
            <p:nvPr/>
          </p:nvSpPr>
          <p:spPr bwMode="auto">
            <a:xfrm>
              <a:off x="716248" y="3831396"/>
              <a:ext cx="7570571" cy="274239"/>
            </a:xfrm>
            <a:prstGeom prst="frame">
              <a:avLst/>
            </a:prstGeom>
            <a:solidFill>
              <a:srgbClr val="9F2E21"/>
            </a:solidFill>
            <a:ln w="9525" cap="flat" cmpd="sng" algn="ctr">
              <a:solidFill>
                <a:srgbClr val="9F2E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52109"/>
      </p:ext>
    </p:extLst>
  </p:cSld>
  <p:clrMapOvr>
    <a:masterClrMapping/>
  </p:clrMapOvr>
  <p:transition spd="slow" advTm="17653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4CD36D-6F86-ECDD-AEB5-9AA793D56636}"/>
              </a:ext>
            </a:extLst>
          </p:cNvPr>
          <p:cNvSpPr txBox="1"/>
          <p:nvPr/>
        </p:nvSpPr>
        <p:spPr>
          <a:xfrm>
            <a:off x="0" y="750800"/>
            <a:ext cx="4572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Démarche YEARS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7A7270-6062-AEB4-0109-E589387711A6}"/>
              </a:ext>
            </a:extLst>
          </p:cNvPr>
          <p:cNvSpPr txBox="1"/>
          <p:nvPr/>
        </p:nvSpPr>
        <p:spPr>
          <a:xfrm>
            <a:off x="5044047" y="4453928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Van der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Hulle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Lancet , 2017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4EF3241-9D6C-027A-EA6A-C810A9EA8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" t="3272" r="1817" b="2303"/>
          <a:stretch/>
        </p:blipFill>
        <p:spPr>
          <a:xfrm>
            <a:off x="1763688" y="1501600"/>
            <a:ext cx="5616624" cy="2952328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010708020"/>
      </p:ext>
    </p:extLst>
  </p:cSld>
  <p:clrMapOvr>
    <a:masterClrMapping/>
  </p:clrMapOvr>
  <p:transition spd="slow" advTm="1765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/>
        </p:blipFill>
        <p:spPr>
          <a:xfrm>
            <a:off x="0" y="0"/>
            <a:ext cx="9144000" cy="5158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LES ENJEUX</a:t>
            </a:r>
          </a:p>
        </p:txBody>
      </p:sp>
    </p:spTree>
    <p:extLst>
      <p:ext uri="{BB962C8B-B14F-4D97-AF65-F5344CB8AC3E}">
        <p14:creationId xmlns:p14="http://schemas.microsoft.com/office/powerpoint/2010/main" val="177234135"/>
      </p:ext>
    </p:extLst>
  </p:cSld>
  <p:clrMapOvr>
    <a:masterClrMapping/>
  </p:clrMapOvr>
  <p:transition spd="slow" advTm="17653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7A7270-6062-AEB4-0109-E589387711A6}"/>
              </a:ext>
            </a:extLst>
          </p:cNvPr>
          <p:cNvSpPr txBox="1"/>
          <p:nvPr/>
        </p:nvSpPr>
        <p:spPr>
          <a:xfrm>
            <a:off x="6300192" y="4728747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Van der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Hulle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Lancet , 2017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0F090A-5FE7-1B38-099E-69E02F1B0DDC}"/>
              </a:ext>
            </a:extLst>
          </p:cNvPr>
          <p:cNvSpPr/>
          <p:nvPr/>
        </p:nvSpPr>
        <p:spPr>
          <a:xfrm>
            <a:off x="251520" y="1514529"/>
            <a:ext cx="8640960" cy="30342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à coins arrondis 4">
            <a:extLst>
              <a:ext uri="{FF2B5EF4-FFF2-40B4-BE49-F238E27FC236}">
                <a16:creationId xmlns:a16="http://schemas.microsoft.com/office/drawing/2014/main" id="{4A05D151-F343-2765-EB81-44C4A55F4108}"/>
              </a:ext>
            </a:extLst>
          </p:cNvPr>
          <p:cNvSpPr/>
          <p:nvPr/>
        </p:nvSpPr>
        <p:spPr>
          <a:xfrm>
            <a:off x="680243" y="1904618"/>
            <a:ext cx="3622675" cy="17176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14346F">
                <a:alpha val="9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2"/>
                </a:solidFill>
              </a:rPr>
              <a:t>EP diagnostic + probable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2"/>
                </a:solidFill>
              </a:rPr>
              <a:t>Hémoptysie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2"/>
                </a:solidFill>
              </a:rPr>
              <a:t>Signes de TVP</a:t>
            </a:r>
          </a:p>
        </p:txBody>
      </p:sp>
      <p:sp>
        <p:nvSpPr>
          <p:cNvPr id="5" name="Flèche droite 5">
            <a:extLst>
              <a:ext uri="{FF2B5EF4-FFF2-40B4-BE49-F238E27FC236}">
                <a16:creationId xmlns:a16="http://schemas.microsoft.com/office/drawing/2014/main" id="{B466FF62-6B40-E24E-8551-A87F662BEA6F}"/>
              </a:ext>
            </a:extLst>
          </p:cNvPr>
          <p:cNvSpPr/>
          <p:nvPr/>
        </p:nvSpPr>
        <p:spPr>
          <a:xfrm>
            <a:off x="4302918" y="2237705"/>
            <a:ext cx="1487488" cy="1039356"/>
          </a:xfrm>
          <a:prstGeom prst="rightArrow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fr-FR" sz="2800">
              <a:solidFill>
                <a:schemeClr val="bg1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0D5B30-D3BC-521F-29E1-5F755C109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534" y="2091767"/>
            <a:ext cx="1081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400" dirty="0">
                <a:solidFill>
                  <a:schemeClr val="tx2"/>
                </a:solidFill>
                <a:latin typeface="+mn-lt"/>
                <a:ea typeface="+mn-ea"/>
              </a:rPr>
              <a:t>NON</a:t>
            </a:r>
            <a:endParaRPr lang="fr-FR" altLang="fr-FR" sz="400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3A68BB-6104-68E8-AE18-998EAD733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768" y="2337291"/>
            <a:ext cx="2951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tx2"/>
                </a:solidFill>
                <a:latin typeface="+mn-lt"/>
                <a:ea typeface="+mn-ea"/>
              </a:rPr>
              <a:t>Seuil D-dimères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tx2"/>
                </a:solidFill>
                <a:latin typeface="+mn-lt"/>
                <a:ea typeface="+mn-ea"/>
              </a:rPr>
              <a:t>1000 et pas 500</a:t>
            </a:r>
          </a:p>
        </p:txBody>
      </p:sp>
      <p:sp>
        <p:nvSpPr>
          <p:cNvPr id="9" name="Rectangle à coins arrondis 3">
            <a:extLst>
              <a:ext uri="{FF2B5EF4-FFF2-40B4-BE49-F238E27FC236}">
                <a16:creationId xmlns:a16="http://schemas.microsoft.com/office/drawing/2014/main" id="{63D6422C-4B91-FED3-1C99-73F0DD58FE57}"/>
              </a:ext>
            </a:extLst>
          </p:cNvPr>
          <p:cNvSpPr/>
          <p:nvPr/>
        </p:nvSpPr>
        <p:spPr>
          <a:xfrm>
            <a:off x="0" y="4073281"/>
            <a:ext cx="7613650" cy="523220"/>
          </a:xfrm>
          <a:prstGeom prst="roundRect">
            <a:avLst>
              <a:gd name="adj" fmla="val 0"/>
            </a:avLst>
          </a:prstGeom>
          <a:solidFill>
            <a:srgbClr val="002060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altLang="fr-FR" sz="2800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Réduction de 14% des TDM, &lt; 1% d’EP ratées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6A5EE5-8665-E04C-A203-5CB0F3DD5836}"/>
              </a:ext>
            </a:extLst>
          </p:cNvPr>
          <p:cNvSpPr txBox="1"/>
          <p:nvPr/>
        </p:nvSpPr>
        <p:spPr>
          <a:xfrm>
            <a:off x="0" y="750800"/>
            <a:ext cx="4572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Démarche YEARS  </a:t>
            </a:r>
          </a:p>
        </p:txBody>
      </p:sp>
    </p:spTree>
    <p:extLst>
      <p:ext uri="{BB962C8B-B14F-4D97-AF65-F5344CB8AC3E}">
        <p14:creationId xmlns:p14="http://schemas.microsoft.com/office/powerpoint/2010/main" val="2325629567"/>
      </p:ext>
    </p:extLst>
  </p:cSld>
  <p:clrMapOvr>
    <a:masterClrMapping/>
  </p:clrMapOvr>
  <p:transition spd="slow" advTm="17653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-1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3799251E-FC74-3078-3094-379E8876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98" y="1501600"/>
            <a:ext cx="5847203" cy="3300560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788380-A560-9843-879F-C4AFF86264EE}"/>
              </a:ext>
            </a:extLst>
          </p:cNvPr>
          <p:cNvSpPr txBox="1"/>
          <p:nvPr/>
        </p:nvSpPr>
        <p:spPr>
          <a:xfrm>
            <a:off x="0" y="750800"/>
            <a:ext cx="6876256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MODIGLIANI : YEARS + D-Dimères ajustés âge</a:t>
            </a:r>
          </a:p>
        </p:txBody>
      </p:sp>
    </p:spTree>
    <p:extLst>
      <p:ext uri="{BB962C8B-B14F-4D97-AF65-F5344CB8AC3E}">
        <p14:creationId xmlns:p14="http://schemas.microsoft.com/office/powerpoint/2010/main" val="3929621029"/>
      </p:ext>
    </p:extLst>
  </p:cSld>
  <p:clrMapOvr>
    <a:masterClrMapping/>
  </p:clrMapOvr>
  <p:transition spd="slow" advTm="17653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OPTIMISER L’UTILISATION DES D-DIMERES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09DB23-369E-F852-B67D-16D9822E6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00" y="780588"/>
            <a:ext cx="3886200" cy="1365089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3B287D-61DF-D7B0-C32A-C7BAE4E5AE76}"/>
              </a:ext>
            </a:extLst>
          </p:cNvPr>
          <p:cNvSpPr txBox="1"/>
          <p:nvPr/>
        </p:nvSpPr>
        <p:spPr>
          <a:xfrm>
            <a:off x="4395591" y="4897279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Kearon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NEJM , 2019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90AC2F-9601-54B1-87FB-6377EAD26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872" y="2403045"/>
            <a:ext cx="4390256" cy="2497789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2F18561-162A-8C43-84A9-DE604F8029D9}"/>
              </a:ext>
            </a:extLst>
          </p:cNvPr>
          <p:cNvSpPr txBox="1"/>
          <p:nvPr/>
        </p:nvSpPr>
        <p:spPr>
          <a:xfrm>
            <a:off x="0" y="750800"/>
            <a:ext cx="241176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PEGeD</a:t>
            </a:r>
          </a:p>
        </p:txBody>
      </p:sp>
    </p:spTree>
    <p:extLst>
      <p:ext uri="{BB962C8B-B14F-4D97-AF65-F5344CB8AC3E}">
        <p14:creationId xmlns:p14="http://schemas.microsoft.com/office/powerpoint/2010/main" val="380206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765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PERSPECTIVES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D8F281-12AC-8A49-9F66-49D8365DF464}"/>
              </a:ext>
            </a:extLst>
          </p:cNvPr>
          <p:cNvGrpSpPr/>
          <p:nvPr/>
        </p:nvGrpSpPr>
        <p:grpSpPr>
          <a:xfrm>
            <a:off x="0" y="1010624"/>
            <a:ext cx="7884368" cy="2528349"/>
            <a:chOff x="132047" y="1035830"/>
            <a:chExt cx="7884368" cy="2528349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FCA84CC-E9BE-4AB1-FE62-A595A9FF9ED8}"/>
                </a:ext>
              </a:extLst>
            </p:cNvPr>
            <p:cNvSpPr txBox="1"/>
            <p:nvPr/>
          </p:nvSpPr>
          <p:spPr>
            <a:xfrm>
              <a:off x="132047" y="1035830"/>
              <a:ext cx="7884368" cy="430887"/>
            </a:xfrm>
            <a:prstGeom prst="rect">
              <a:avLst/>
            </a:prstGeom>
            <a:solidFill>
              <a:srgbClr val="002060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>
                  <a:solidFill>
                    <a:schemeClr val="bg1"/>
                  </a:solidFill>
                  <a:latin typeface="+mj-lt"/>
                </a:rPr>
                <a:t>Combinaison score mixte à 4 niveaux probabilité - 4PEPS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3811F81-9798-DE70-3552-A6059324AF41}"/>
                </a:ext>
              </a:extLst>
            </p:cNvPr>
            <p:cNvSpPr txBox="1"/>
            <p:nvPr/>
          </p:nvSpPr>
          <p:spPr>
            <a:xfrm>
              <a:off x="132047" y="3133292"/>
              <a:ext cx="7884367" cy="430887"/>
            </a:xfrm>
            <a:prstGeom prst="rect">
              <a:avLst/>
            </a:prstGeom>
            <a:solidFill>
              <a:srgbClr val="002060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>
                  <a:solidFill>
                    <a:schemeClr val="bg1"/>
                  </a:solidFill>
                  <a:latin typeface="+mj-lt"/>
                </a:rPr>
                <a:t>EP diagnostic le plus probable ?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B568E47E-5A49-B581-89DC-3DB0DDC1A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158" y="3749557"/>
            <a:ext cx="3517681" cy="1213464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50B1B2-5D29-35D3-6D73-57EA2AA61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518" y="1684651"/>
            <a:ext cx="5134963" cy="1180295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0A9CE18-286B-9476-44EB-46EA58E64480}"/>
              </a:ext>
            </a:extLst>
          </p:cNvPr>
          <p:cNvSpPr>
            <a:spLocks noChangeAspect="1"/>
          </p:cNvSpPr>
          <p:nvPr/>
        </p:nvSpPr>
        <p:spPr bwMode="auto">
          <a:xfrm>
            <a:off x="7777834" y="582361"/>
            <a:ext cx="1296000" cy="1296000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FN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0,85 %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ECFF101-E271-FCD0-610B-A241AEF85B51}"/>
              </a:ext>
            </a:extLst>
          </p:cNvPr>
          <p:cNvSpPr/>
          <p:nvPr/>
        </p:nvSpPr>
        <p:spPr bwMode="auto">
          <a:xfrm>
            <a:off x="7777834" y="2675529"/>
            <a:ext cx="1296000" cy="1296000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FN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0,78 %</a:t>
            </a:r>
          </a:p>
        </p:txBody>
      </p:sp>
    </p:spTree>
    <p:extLst>
      <p:ext uri="{BB962C8B-B14F-4D97-AF65-F5344CB8AC3E}">
        <p14:creationId xmlns:p14="http://schemas.microsoft.com/office/powerpoint/2010/main" val="3630175613"/>
      </p:ext>
    </p:extLst>
  </p:cSld>
  <p:clrMapOvr>
    <a:masterClrMapping/>
  </p:clrMapOvr>
  <p:transition spd="slow" advTm="17653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PERSPECTIVES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41603-6076-81C5-50D7-9F34518F0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0859" y="552389"/>
            <a:ext cx="5562281" cy="975376"/>
          </a:xfrm>
          <a:prstGeom prst="rect">
            <a:avLst/>
          </a:prstGeom>
          <a:ln w="38100">
            <a:solidFill>
              <a:srgbClr val="173570">
                <a:alpha val="90000"/>
              </a:srgbClr>
            </a:solidFill>
          </a:ln>
        </p:spPr>
      </p:pic>
      <p:pic>
        <p:nvPicPr>
          <p:cNvPr id="13" name="New picture">
            <a:extLst>
              <a:ext uri="{FF2B5EF4-FFF2-40B4-BE49-F238E27FC236}">
                <a16:creationId xmlns:a16="http://schemas.microsoft.com/office/drawing/2014/main" id="{C3D90166-C66B-3870-976A-A4EFFDB7EF05}"/>
              </a:ext>
            </a:extLst>
          </p:cNvPr>
          <p:cNvPicPr/>
          <p:nvPr/>
        </p:nvPicPr>
        <p:blipFill rotWithShape="1">
          <a:blip r:embed="rId5"/>
          <a:srcRect l="1805" t="33385" r="1846"/>
          <a:stretch/>
        </p:blipFill>
        <p:spPr>
          <a:xfrm>
            <a:off x="1786113" y="1606974"/>
            <a:ext cx="5562281" cy="3516144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3B82C15E-B508-4F0C-06CB-963CFBB98712}"/>
              </a:ext>
            </a:extLst>
          </p:cNvPr>
          <p:cNvSpPr/>
          <p:nvPr/>
        </p:nvSpPr>
        <p:spPr bwMode="auto">
          <a:xfrm>
            <a:off x="6732610" y="1154644"/>
            <a:ext cx="1250554" cy="937643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EP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15.6 %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CF6538-328E-3175-2617-8935EC2709B5}"/>
              </a:ext>
            </a:extLst>
          </p:cNvPr>
          <p:cNvSpPr/>
          <p:nvPr/>
        </p:nvSpPr>
        <p:spPr bwMode="auto">
          <a:xfrm>
            <a:off x="257862" y="553987"/>
            <a:ext cx="1250554" cy="937643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03746687"/>
      </p:ext>
    </p:extLst>
  </p:cSld>
  <p:clrMapOvr>
    <a:masterClrMapping/>
  </p:clrMapOvr>
  <p:transition spd="slow" advTm="17653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PERSPECTIVES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41603-6076-81C5-50D7-9F34518F0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0859" y="552389"/>
            <a:ext cx="5562281" cy="975376"/>
          </a:xfrm>
          <a:prstGeom prst="rect">
            <a:avLst/>
          </a:prstGeom>
          <a:ln w="38100">
            <a:solidFill>
              <a:srgbClr val="173570">
                <a:alpha val="90000"/>
              </a:srgbClr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FACF6538-328E-3175-2617-8935EC2709B5}"/>
              </a:ext>
            </a:extLst>
          </p:cNvPr>
          <p:cNvSpPr/>
          <p:nvPr/>
        </p:nvSpPr>
        <p:spPr bwMode="auto">
          <a:xfrm>
            <a:off x="257862" y="553987"/>
            <a:ext cx="1250554" cy="937643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+mj-lt"/>
              </a:rPr>
              <a:t>2023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FAA1CB-2F98-17BE-E498-95220E50101F}"/>
              </a:ext>
            </a:extLst>
          </p:cNvPr>
          <p:cNvSpPr txBox="1"/>
          <p:nvPr/>
        </p:nvSpPr>
        <p:spPr>
          <a:xfrm>
            <a:off x="4427984" y="459111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sng" dirty="0">
                <a:solidFill>
                  <a:schemeClr val="tx2"/>
                </a:solidFill>
                <a:effectLst/>
                <a:latin typeface="Bahnschrift" panose="020B0502040204020203" pitchFamily="34" charset="0"/>
                <a:hlinkClick r:id="rId5" tooltip="https://pred-model.shinyapps.io/App_IPD_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https://pred-model.shinyapps.io/App_IPD_PE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8316CD-728F-4B86-C3B5-8C388DB6EC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56"/>
          <a:stretch/>
        </p:blipFill>
        <p:spPr>
          <a:xfrm>
            <a:off x="883139" y="1834153"/>
            <a:ext cx="7772400" cy="23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785"/>
      </p:ext>
    </p:extLst>
  </p:cSld>
  <p:clrMapOvr>
    <a:masterClrMapping/>
  </p:clrMapOvr>
  <p:transition spd="slow" advTm="17653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PERSPECTIVES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41603-6076-81C5-50D7-9F34518F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59" y="3124864"/>
            <a:ext cx="5562281" cy="1788556"/>
          </a:xfrm>
          <a:prstGeom prst="rect">
            <a:avLst/>
          </a:prstGeom>
          <a:ln w="38100">
            <a:solidFill>
              <a:srgbClr val="173570">
                <a:alpha val="90000"/>
              </a:srgbClr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07AFD-C8C2-B04E-BEFD-CF0CEA5954BD}"/>
              </a:ext>
            </a:extLst>
          </p:cNvPr>
          <p:cNvSpPr txBox="1"/>
          <p:nvPr/>
        </p:nvSpPr>
        <p:spPr>
          <a:xfrm>
            <a:off x="5990603" y="1441166"/>
            <a:ext cx="2222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Roy et al., Ann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Intern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Med, 2009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9795ED-BE9F-6EE4-9748-474052103A60}"/>
              </a:ext>
            </a:extLst>
          </p:cNvPr>
          <p:cNvSpPr txBox="1"/>
          <p:nvPr/>
        </p:nvSpPr>
        <p:spPr>
          <a:xfrm>
            <a:off x="5486547" y="1659286"/>
            <a:ext cx="2726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Kline et al.,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Circ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Cardiovascu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Imaging, 2014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D8F281-12AC-8A49-9F66-49D8365DF464}"/>
              </a:ext>
            </a:extLst>
          </p:cNvPr>
          <p:cNvGrpSpPr/>
          <p:nvPr/>
        </p:nvGrpSpPr>
        <p:grpSpPr>
          <a:xfrm>
            <a:off x="929572" y="680679"/>
            <a:ext cx="7283355" cy="2444185"/>
            <a:chOff x="168965" y="663017"/>
            <a:chExt cx="7283355" cy="2444185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FCA84CC-E9BE-4AB1-FE62-A595A9FF9ED8}"/>
                </a:ext>
              </a:extLst>
            </p:cNvPr>
            <p:cNvSpPr txBox="1"/>
            <p:nvPr/>
          </p:nvSpPr>
          <p:spPr>
            <a:xfrm>
              <a:off x="735353" y="987574"/>
              <a:ext cx="6716967" cy="430887"/>
            </a:xfrm>
            <a:prstGeom prst="rect">
              <a:avLst/>
            </a:prstGeom>
            <a:solidFill>
              <a:srgbClr val="002060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>
                  <a:solidFill>
                    <a:schemeClr val="bg1"/>
                  </a:solidFill>
                  <a:latin typeface="+mj-lt"/>
                </a:rPr>
                <a:t>Aide à la décision médicale informatisée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3811F81-9798-DE70-3552-A6059324AF41}"/>
                </a:ext>
              </a:extLst>
            </p:cNvPr>
            <p:cNvSpPr txBox="1"/>
            <p:nvPr/>
          </p:nvSpPr>
          <p:spPr>
            <a:xfrm>
              <a:off x="734607" y="2419807"/>
              <a:ext cx="6717713" cy="430887"/>
            </a:xfrm>
            <a:prstGeom prst="rect">
              <a:avLst/>
            </a:prstGeom>
            <a:solidFill>
              <a:srgbClr val="002060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>
                  <a:solidFill>
                    <a:schemeClr val="bg1"/>
                  </a:solidFill>
                  <a:latin typeface="+mj-lt"/>
                </a:rPr>
                <a:t>Machine </a:t>
              </a:r>
              <a:r>
                <a:rPr lang="fr-FR" sz="2200" dirty="0" err="1">
                  <a:solidFill>
                    <a:schemeClr val="bg1"/>
                  </a:solidFill>
                  <a:latin typeface="+mj-lt"/>
                </a:rPr>
                <a:t>learning</a:t>
              </a:r>
              <a:r>
                <a:rPr lang="fr-FR" sz="2200" dirty="0">
                  <a:solidFill>
                    <a:schemeClr val="bg1"/>
                  </a:solidFill>
                  <a:latin typeface="+mj-lt"/>
                </a:rPr>
                <a:t> – Réseaux neuronaux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F4B1FFC-E542-8545-9E14-60C5D689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965" y="663017"/>
              <a:ext cx="1080000" cy="1080000"/>
            </a:xfrm>
            <a:prstGeom prst="ellipse">
              <a:avLst/>
            </a:prstGeom>
            <a:solidFill>
              <a:srgbClr val="13356F"/>
            </a:solidFill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E4A7B62-5543-264B-9F22-18241699D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607" y="2027202"/>
              <a:ext cx="1080000" cy="1080000"/>
            </a:xfrm>
            <a:prstGeom prst="ellipse">
              <a:avLst/>
            </a:prstGeom>
            <a:solidFill>
              <a:srgbClr val="13356F"/>
            </a:solidFill>
          </p:spPr>
        </p:pic>
      </p:grpSp>
    </p:spTree>
    <p:extLst>
      <p:ext uri="{BB962C8B-B14F-4D97-AF65-F5344CB8AC3E}">
        <p14:creationId xmlns:p14="http://schemas.microsoft.com/office/powerpoint/2010/main" val="2860350749"/>
      </p:ext>
    </p:extLst>
  </p:cSld>
  <p:clrMapOvr>
    <a:masterClrMapping/>
  </p:clrMapOvr>
  <p:transition spd="slow" advTm="17653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DEMARCHE INADEQUATE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4787B9-71B8-5942-7789-FE739538E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3947"/>
            <a:ext cx="7772400" cy="1923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1F584F-F32D-3651-0F86-B4363F2C352D}"/>
              </a:ext>
            </a:extLst>
          </p:cNvPr>
          <p:cNvSpPr/>
          <p:nvPr/>
        </p:nvSpPr>
        <p:spPr bwMode="auto">
          <a:xfrm>
            <a:off x="685800" y="2627939"/>
            <a:ext cx="7772400" cy="2390396"/>
          </a:xfrm>
          <a:prstGeom prst="rect">
            <a:avLst/>
          </a:prstGeom>
          <a:solidFill>
            <a:srgbClr val="14346F"/>
          </a:solidFill>
          <a:ln w="9525" cap="flat" cmpd="sng" algn="ctr">
            <a:solidFill>
              <a:srgbClr val="1434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Facteur de risque de stratégies inadéquates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Grossesse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+mj-lt"/>
              </a:rPr>
              <a:t>Age &gt; 75 ans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Cancer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+mj-lt"/>
              </a:rPr>
              <a:t>BPCO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+mj-lt"/>
              </a:rPr>
              <a:t>Insuffisance cardiaque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+mj-lt"/>
              </a:rPr>
              <a:t>Insuffisance rénale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8F2C29-4085-FCC3-1D96-9CC58FF4D493}"/>
              </a:ext>
            </a:extLst>
          </p:cNvPr>
          <p:cNvSpPr/>
          <p:nvPr/>
        </p:nvSpPr>
        <p:spPr bwMode="auto">
          <a:xfrm>
            <a:off x="7900265" y="411510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673258287"/>
      </p:ext>
    </p:extLst>
  </p:cSld>
  <p:clrMapOvr>
    <a:masterClrMapping/>
  </p:clrMapOvr>
  <p:transition spd="slow" advTm="17653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- GROSSESSE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CF6538-328E-3175-2617-8935EC2709B5}"/>
              </a:ext>
            </a:extLst>
          </p:cNvPr>
          <p:cNvSpPr/>
          <p:nvPr/>
        </p:nvSpPr>
        <p:spPr bwMode="auto">
          <a:xfrm>
            <a:off x="101385" y="648944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134835-F823-F873-27A9-55151D2B6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523220"/>
            <a:ext cx="3554710" cy="43232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54B49F-C086-E4FB-C85C-E4D570EF6E6E}"/>
              </a:ext>
            </a:extLst>
          </p:cNvPr>
          <p:cNvSpPr txBox="1"/>
          <p:nvPr/>
        </p:nvSpPr>
        <p:spPr>
          <a:xfrm>
            <a:off x="5940152" y="4669921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Righini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Ann Int Med, 2018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3F56C7-CC8B-E923-BD4E-8448D5F27A30}"/>
              </a:ext>
            </a:extLst>
          </p:cNvPr>
          <p:cNvSpPr txBox="1"/>
          <p:nvPr/>
        </p:nvSpPr>
        <p:spPr>
          <a:xfrm>
            <a:off x="297210" y="1740489"/>
            <a:ext cx="4673600" cy="1938992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+mn-lt"/>
              </a:rPr>
              <a:t>Prévalence: 7.1%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+mn-lt"/>
              </a:rPr>
              <a:t>Forte probabilité: 0.8%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latin typeface="+mn-lt"/>
              </a:rPr>
              <a:t>D-dimeres</a:t>
            </a:r>
            <a:r>
              <a:rPr lang="fr-FR" sz="2400" dirty="0">
                <a:solidFill>
                  <a:schemeClr val="bg1"/>
                </a:solidFill>
                <a:latin typeface="+mn-lt"/>
              </a:rPr>
              <a:t> négatifs: 12%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+mn-lt"/>
              </a:rPr>
              <a:t>Rentabilité de l’écho: 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+mn-lt"/>
              </a:rPr>
              <a:t>Taux de faux négatifs: 0% [0-1%]</a:t>
            </a:r>
          </a:p>
        </p:txBody>
      </p:sp>
    </p:spTree>
    <p:extLst>
      <p:ext uri="{BB962C8B-B14F-4D97-AF65-F5344CB8AC3E}">
        <p14:creationId xmlns:p14="http://schemas.microsoft.com/office/powerpoint/2010/main" val="2488605480"/>
      </p:ext>
    </p:extLst>
  </p:cSld>
  <p:clrMapOvr>
    <a:masterClrMapping/>
  </p:clrMapOvr>
  <p:transition spd="slow" advTm="17653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- GROSSESSE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CF6538-328E-3175-2617-8935EC2709B5}"/>
              </a:ext>
            </a:extLst>
          </p:cNvPr>
          <p:cNvSpPr/>
          <p:nvPr/>
        </p:nvSpPr>
        <p:spPr bwMode="auto">
          <a:xfrm>
            <a:off x="121423" y="563596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2019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AADA9B-B141-E129-B6D9-14964FBCA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484" y="648944"/>
            <a:ext cx="6396537" cy="4324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54B49F-C086-E4FB-C85C-E4D570EF6E6E}"/>
              </a:ext>
            </a:extLst>
          </p:cNvPr>
          <p:cNvSpPr txBox="1"/>
          <p:nvPr/>
        </p:nvSpPr>
        <p:spPr>
          <a:xfrm>
            <a:off x="6650506" y="750193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>
                <a:solidFill>
                  <a:srgbClr val="002060"/>
                </a:solidFill>
                <a:latin typeface="+mj-lt"/>
              </a:rPr>
              <a:t>Van der Pol et al., NEJM , 2019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FD3D962-2C21-778D-36A5-A5A5B67C51CF}"/>
              </a:ext>
            </a:extLst>
          </p:cNvPr>
          <p:cNvSpPr txBox="1"/>
          <p:nvPr/>
        </p:nvSpPr>
        <p:spPr>
          <a:xfrm>
            <a:off x="121423" y="1514579"/>
            <a:ext cx="4377544" cy="1631216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+mn-lt"/>
              </a:rPr>
              <a:t>Prévalence: 4.0%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+mn-lt"/>
              </a:rPr>
              <a:t>Forte probabilité: 49%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+mn-lt"/>
              </a:rPr>
              <a:t>D-</a:t>
            </a:r>
            <a:r>
              <a:rPr lang="fr-FR" sz="2000" dirty="0" err="1">
                <a:solidFill>
                  <a:schemeClr val="bg1"/>
                </a:solidFill>
                <a:latin typeface="+mn-lt"/>
              </a:rPr>
              <a:t>dimeres</a:t>
            </a:r>
            <a:r>
              <a:rPr lang="fr-FR" sz="2000" dirty="0">
                <a:solidFill>
                  <a:schemeClr val="bg1"/>
                </a:solidFill>
                <a:latin typeface="+mn-lt"/>
              </a:rPr>
              <a:t> négatifs: 39%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+mn-lt"/>
              </a:rPr>
              <a:t>Rentabilité de l’écho: 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+mn-lt"/>
              </a:rPr>
              <a:t>Taux de faux négatifs: 0.2% [0-1.2%]</a:t>
            </a:r>
          </a:p>
        </p:txBody>
      </p:sp>
    </p:spTree>
    <p:extLst>
      <p:ext uri="{BB962C8B-B14F-4D97-AF65-F5344CB8AC3E}">
        <p14:creationId xmlns:p14="http://schemas.microsoft.com/office/powerpoint/2010/main" val="2040724530"/>
      </p:ext>
    </p:extLst>
  </p:cSld>
  <p:clrMapOvr>
    <a:masterClrMapping/>
  </p:clrMapOvr>
  <p:transition spd="slow" advTm="17653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/>
        </p:blipFill>
        <p:spPr>
          <a:xfrm>
            <a:off x="0" y="0"/>
            <a:ext cx="9144000" cy="5158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-11694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LES ENJEUX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327750-047E-13D7-724E-B595C78DC3FF}"/>
              </a:ext>
            </a:extLst>
          </p:cNvPr>
          <p:cNvSpPr txBox="1"/>
          <p:nvPr/>
        </p:nvSpPr>
        <p:spPr>
          <a:xfrm>
            <a:off x="5896165" y="4195170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Lehnert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Thromb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Haemost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, 2018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8BA715-F6AD-11AB-E87C-DF3260441963}"/>
              </a:ext>
            </a:extLst>
          </p:cNvPr>
          <p:cNvSpPr txBox="1"/>
          <p:nvPr/>
        </p:nvSpPr>
        <p:spPr>
          <a:xfrm>
            <a:off x="6338174" y="4340977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rgbClr val="002060"/>
                </a:solidFill>
                <a:latin typeface="+mj-lt"/>
              </a:rPr>
              <a:t>Keller et al.,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Eur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Heart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J, 2020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906711D-AF7F-784D-9E3E-02103B0233F7}"/>
              </a:ext>
            </a:extLst>
          </p:cNvPr>
          <p:cNvGrpSpPr/>
          <p:nvPr/>
        </p:nvGrpSpPr>
        <p:grpSpPr>
          <a:xfrm>
            <a:off x="1081590" y="998489"/>
            <a:ext cx="6988732" cy="3427960"/>
            <a:chOff x="1081590" y="998489"/>
            <a:chExt cx="6988732" cy="342796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460BE56-22DA-344C-A742-D0C5DBFE61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1590" y="998489"/>
              <a:ext cx="6988732" cy="3427960"/>
              <a:chOff x="1547664" y="1477919"/>
              <a:chExt cx="5042345" cy="247326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04602FC-7B06-A1DC-5404-E14C3DCAA6CE}"/>
                  </a:ext>
                </a:extLst>
              </p:cNvPr>
              <p:cNvSpPr/>
              <p:nvPr/>
            </p:nvSpPr>
            <p:spPr bwMode="auto">
              <a:xfrm>
                <a:off x="2177713" y="3370472"/>
                <a:ext cx="4409442" cy="432048"/>
              </a:xfrm>
              <a:prstGeom prst="rect">
                <a:avLst/>
              </a:prstGeom>
              <a:solidFill>
                <a:srgbClr val="002060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kumimoji="0" lang="fr-FR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Mortalité 90 jours</a:t>
                </a:r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 - 20%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ED412B5-4D65-F200-1AC8-4AE4E2E44736}"/>
                  </a:ext>
                </a:extLst>
              </p:cNvPr>
              <p:cNvSpPr/>
              <p:nvPr/>
            </p:nvSpPr>
            <p:spPr bwMode="auto">
              <a:xfrm>
                <a:off x="2186425" y="1619564"/>
                <a:ext cx="4402985" cy="432048"/>
              </a:xfrm>
              <a:prstGeom prst="rect">
                <a:avLst/>
              </a:prstGeom>
              <a:solidFill>
                <a:srgbClr val="002060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Incidence annuelle </a:t>
                </a:r>
                <a:r>
                  <a:rPr kumimoji="0" lang="fr-FR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60-120/100 000 personnes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EE8AC5-50CA-5D4B-83B2-7046C8C472F3}"/>
                  </a:ext>
                </a:extLst>
              </p:cNvPr>
              <p:cNvSpPr/>
              <p:nvPr/>
            </p:nvSpPr>
            <p:spPr bwMode="auto">
              <a:xfrm>
                <a:off x="2187024" y="2495018"/>
                <a:ext cx="4402985" cy="432048"/>
              </a:xfrm>
              <a:prstGeom prst="rect">
                <a:avLst/>
              </a:prstGeom>
              <a:solidFill>
                <a:srgbClr val="002060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kumimoji="0" lang="fr-FR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Mortalité</a:t>
                </a:r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 hospitalière - 14%</a:t>
                </a:r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15CB4AB3-7E18-3748-81E4-C79A0F1C1041}"/>
                  </a:ext>
                </a:extLst>
              </p:cNvPr>
              <p:cNvGrpSpPr/>
              <p:nvPr/>
            </p:nvGrpSpPr>
            <p:grpSpPr>
              <a:xfrm>
                <a:off x="1547664" y="1477919"/>
                <a:ext cx="711288" cy="720000"/>
                <a:chOff x="1547664" y="1477919"/>
                <a:chExt cx="711288" cy="720000"/>
              </a:xfrm>
            </p:grpSpPr>
            <p:sp>
              <p:nvSpPr>
                <p:cNvPr id="7" name="Ellipse 6">
                  <a:extLst>
                    <a:ext uri="{FF2B5EF4-FFF2-40B4-BE49-F238E27FC236}">
                      <a16:creationId xmlns:a16="http://schemas.microsoft.com/office/drawing/2014/main" id="{CE08EAE6-B51C-0041-9203-42D0C0478E30}"/>
                    </a:ext>
                  </a:extLst>
                </p:cNvPr>
                <p:cNvSpPr/>
                <p:nvPr/>
              </p:nvSpPr>
              <p:spPr bwMode="auto">
                <a:xfrm>
                  <a:off x="1547664" y="1477919"/>
                  <a:ext cx="711288" cy="720000"/>
                </a:xfrm>
                <a:prstGeom prst="ellipse">
                  <a:avLst/>
                </a:prstGeom>
                <a:solidFill>
                  <a:srgbClr val="17357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fr-FR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9FE09C42-270D-F042-BD3B-E2CA3168C3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7308" y="1619564"/>
                  <a:ext cx="432000" cy="43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821E2B8-411C-A947-8BA0-3E12B594B097}"/>
                  </a:ext>
                </a:extLst>
              </p:cNvPr>
              <p:cNvSpPr/>
              <p:nvPr/>
            </p:nvSpPr>
            <p:spPr bwMode="auto">
              <a:xfrm>
                <a:off x="1547664" y="2355726"/>
                <a:ext cx="711288" cy="720000"/>
              </a:xfrm>
              <a:prstGeom prst="ellipse">
                <a:avLst/>
              </a:prstGeom>
              <a:solidFill>
                <a:srgbClr val="17357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62339E6-664C-F147-99BF-9934809B9D7A}"/>
                  </a:ext>
                </a:extLst>
              </p:cNvPr>
              <p:cNvSpPr/>
              <p:nvPr/>
            </p:nvSpPr>
            <p:spPr bwMode="auto">
              <a:xfrm>
                <a:off x="1547664" y="3231180"/>
                <a:ext cx="711288" cy="720000"/>
              </a:xfrm>
              <a:prstGeom prst="ellipse">
                <a:avLst/>
              </a:prstGeom>
              <a:solidFill>
                <a:srgbClr val="17357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FR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6793AD40-4795-C342-8806-04146D69A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294" y="2419520"/>
              <a:ext cx="598756" cy="59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4F62CC-EA6C-DC4C-81DF-4EBCEC05A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138" y="3628075"/>
              <a:ext cx="598822" cy="5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9933315"/>
      </p:ext>
    </p:extLst>
  </p:cSld>
  <p:clrMapOvr>
    <a:masterClrMapping/>
  </p:clrMapOvr>
  <p:transition spd="slow" advTm="1765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- GROSSESSE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440057A-6A78-08C0-F900-470504C83D50}"/>
              </a:ext>
            </a:extLst>
          </p:cNvPr>
          <p:cNvSpPr txBox="1"/>
          <p:nvPr/>
        </p:nvSpPr>
        <p:spPr>
          <a:xfrm>
            <a:off x="323528" y="1273595"/>
            <a:ext cx="8496944" cy="3139321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  <a:latin typeface="+mn-lt"/>
              </a:rPr>
              <a:t>D-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dimeres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sont fiable au cours de la grossesse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+mn-lt"/>
              </a:rPr>
              <a:t>Seuil 500µg/L (3</a:t>
            </a:r>
            <a:r>
              <a:rPr lang="fr-FR" baseline="30000" dirty="0">
                <a:solidFill>
                  <a:schemeClr val="bg1"/>
                </a:solidFill>
                <a:latin typeface="+mn-lt"/>
              </a:rPr>
              <a:t>eme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trimestre?)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+mn-lt"/>
              </a:rPr>
              <a:t>Seuil 1000µg/L (peut-être)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  <a:latin typeface="+mn-lt"/>
              </a:rPr>
              <a:t>Patientes sélectionnées pour l’écho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  <a:latin typeface="+mn-lt"/>
              </a:rPr>
              <a:t>Imagerie thoracique de qualité doit être obtenue (si requise)</a:t>
            </a:r>
          </a:p>
          <a:p>
            <a:pPr marL="1028700" lvl="1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dirty="0" err="1">
                <a:solidFill>
                  <a:schemeClr val="bg1"/>
                </a:solidFill>
                <a:latin typeface="+mn-lt"/>
              </a:rPr>
              <a:t>Angio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-TDM, scintigraphie, peut-importe, les 2 si nécessaire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fr-FR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7297933"/>
      </p:ext>
    </p:extLst>
  </p:cSld>
  <p:clrMapOvr>
    <a:masterClrMapping/>
  </p:clrMapOvr>
  <p:transition spd="slow" advTm="17653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AGE ELEVE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2D9643-199E-B4DF-CBB5-802C10DBF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856" y="588354"/>
            <a:ext cx="5980288" cy="400602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68E347-403D-618D-2D05-5DEFA7EF0E2B}"/>
              </a:ext>
            </a:extLst>
          </p:cNvPr>
          <p:cNvSpPr txBox="1"/>
          <p:nvPr/>
        </p:nvSpPr>
        <p:spPr>
          <a:xfrm>
            <a:off x="5212156" y="4348159"/>
            <a:ext cx="236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Naess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Thromb Haemost, 2018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964418"/>
      </p:ext>
    </p:extLst>
  </p:cSld>
  <p:clrMapOvr>
    <a:masterClrMapping/>
  </p:clrMapOvr>
  <p:transition spd="slow" advTm="17653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AGE ELEVE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C6C8B-61EA-6925-C7F7-E37362DFD475}"/>
              </a:ext>
            </a:extLst>
          </p:cNvPr>
          <p:cNvSpPr/>
          <p:nvPr/>
        </p:nvSpPr>
        <p:spPr bwMode="auto">
          <a:xfrm>
            <a:off x="637174" y="1813848"/>
            <a:ext cx="7869652" cy="2822793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Présentation clinique aspécifique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  <a:latin typeface="+mn-lt"/>
              </a:rPr>
              <a:t>Diminution spécificité D-Dimères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Performance des scores similaires</a:t>
            </a:r>
            <a:endParaRPr lang="fr-FR" dirty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Rendement plus important Echographie Membres inférieurs</a:t>
            </a:r>
            <a:endParaRPr lang="fr-FR" dirty="0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Pas de différence performance diagnostique de l’angioTDM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273218-89F0-B2FB-4386-D21B589C7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54" y="554830"/>
            <a:ext cx="7772400" cy="112789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F575C48-855B-2628-06E6-03632A27A58A}"/>
              </a:ext>
            </a:extLst>
          </p:cNvPr>
          <p:cNvSpPr/>
          <p:nvPr/>
        </p:nvSpPr>
        <p:spPr bwMode="auto">
          <a:xfrm>
            <a:off x="154346" y="685957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2014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7C6019-2AC4-CA4D-0129-7560051FFE5B}"/>
              </a:ext>
            </a:extLst>
          </p:cNvPr>
          <p:cNvSpPr txBox="1"/>
          <p:nvPr/>
        </p:nvSpPr>
        <p:spPr>
          <a:xfrm>
            <a:off x="6281015" y="1289137"/>
            <a:ext cx="236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European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journal of 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internal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medicine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777"/>
      </p:ext>
    </p:extLst>
  </p:cSld>
  <p:clrMapOvr>
    <a:masterClrMapping/>
  </p:clrMapOvr>
  <p:transition spd="slow" advTm="17653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– INSUFFISANCE RENALE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717E68-AACF-1390-40A0-66678076E118}"/>
              </a:ext>
            </a:extLst>
          </p:cNvPr>
          <p:cNvSpPr/>
          <p:nvPr/>
        </p:nvSpPr>
        <p:spPr bwMode="auto">
          <a:xfrm>
            <a:off x="647564" y="1295223"/>
            <a:ext cx="7848872" cy="2592288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Problématique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Majoration D-Dimères avec insuffisance 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rénale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342900" marR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Anomalies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coagulation dans certaines pathologies rénales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93901705"/>
      </p:ext>
    </p:extLst>
  </p:cSld>
  <p:clrMapOvr>
    <a:masterClrMapping/>
  </p:clrMapOvr>
  <p:transition spd="slow" advTm="17653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– INSUFFISANCE RENALE</a:t>
            </a:r>
          </a:p>
        </p:txBody>
      </p:sp>
      <p:pic>
        <p:nvPicPr>
          <p:cNvPr id="1026" name="Picture 2" descr="Thrombosis and Haemostasis - Journals - Thieme Group">
            <a:extLst>
              <a:ext uri="{FF2B5EF4-FFF2-40B4-BE49-F238E27FC236}">
                <a16:creationId xmlns:a16="http://schemas.microsoft.com/office/drawing/2014/main" id="{B20FA438-6732-4176-9C9B-6C26EDE3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1"/>
          <a:stretch/>
        </p:blipFill>
        <p:spPr bwMode="auto">
          <a:xfrm>
            <a:off x="7810586" y="521007"/>
            <a:ext cx="1333414" cy="13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249D5B3-8A48-DDD4-C53C-859908E615D7}"/>
              </a:ext>
            </a:extLst>
          </p:cNvPr>
          <p:cNvSpPr/>
          <p:nvPr/>
        </p:nvSpPr>
        <p:spPr bwMode="auto">
          <a:xfrm>
            <a:off x="121423" y="563596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2014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34C71F-135B-DD74-4ED4-B8481CD5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784" y="563596"/>
            <a:ext cx="5974432" cy="78228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C86EB0-2768-BBD8-0594-21C4019D3943}"/>
              </a:ext>
            </a:extLst>
          </p:cNvPr>
          <p:cNvGrpSpPr/>
          <p:nvPr/>
        </p:nvGrpSpPr>
        <p:grpSpPr>
          <a:xfrm>
            <a:off x="501198" y="1561393"/>
            <a:ext cx="7183703" cy="3179013"/>
            <a:chOff x="980148" y="1552977"/>
            <a:chExt cx="7183703" cy="317901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577335F-AC21-6D68-6646-0F9D65A71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56" b="8000"/>
            <a:stretch/>
          </p:blipFill>
          <p:spPr>
            <a:xfrm>
              <a:off x="980148" y="2096252"/>
              <a:ext cx="7183703" cy="263573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7B9BCAE-5FD8-995A-1ED6-BD37E8FA9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362"/>
            <a:stretch/>
          </p:blipFill>
          <p:spPr>
            <a:xfrm>
              <a:off x="980148" y="1552977"/>
              <a:ext cx="7183703" cy="547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802746"/>
      </p:ext>
    </p:extLst>
  </p:cSld>
  <p:clrMapOvr>
    <a:masterClrMapping/>
  </p:clrMapOvr>
  <p:transition spd="slow" advTm="17653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– INSUFFISANCE RENALE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CF6538-328E-3175-2617-8935EC2709B5}"/>
              </a:ext>
            </a:extLst>
          </p:cNvPr>
          <p:cNvSpPr/>
          <p:nvPr/>
        </p:nvSpPr>
        <p:spPr bwMode="auto">
          <a:xfrm>
            <a:off x="4428" y="631531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2024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2227CF-9A86-789D-F974-4CC84D26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14" y="517357"/>
            <a:ext cx="6794668" cy="1360700"/>
          </a:xfrm>
          <a:prstGeom prst="rect">
            <a:avLst/>
          </a:prstGeom>
        </p:spPr>
      </p:pic>
      <p:pic>
        <p:nvPicPr>
          <p:cNvPr id="2050" name="Picture 2" descr="Internal and Emergency Medicine 2/2024 | springermedicine.com">
            <a:extLst>
              <a:ext uri="{FF2B5EF4-FFF2-40B4-BE49-F238E27FC236}">
                <a16:creationId xmlns:a16="http://schemas.microsoft.com/office/drawing/2014/main" id="{4A9234D9-A092-4F15-E672-E556FAE40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0"/>
          <a:stretch/>
        </p:blipFill>
        <p:spPr bwMode="auto">
          <a:xfrm>
            <a:off x="7875599" y="532987"/>
            <a:ext cx="1274317" cy="10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47549C-D0DB-7E91-5E2C-7232E386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836" y="1976128"/>
            <a:ext cx="5038328" cy="310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3228"/>
      </p:ext>
    </p:extLst>
  </p:cSld>
  <p:clrMapOvr>
    <a:masterClrMapping/>
  </p:clrMapOvr>
  <p:transition spd="slow" advTm="17653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SUSPICION EP – INSUFFISANCE RENALE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9A276F-C924-DE0A-FC7F-AC186502EFE7}"/>
              </a:ext>
            </a:extLst>
          </p:cNvPr>
          <p:cNvSpPr/>
          <p:nvPr/>
        </p:nvSpPr>
        <p:spPr bwMode="auto">
          <a:xfrm>
            <a:off x="431540" y="955784"/>
            <a:ext cx="8280920" cy="3753503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D-Dimères = sensibilité excellente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Perspective = adaptation D-Dimères à la fonction rénale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AngioTDM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Discussion partagée avec radiologue pour évaluation du risque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Echographie des MI à prioriser </a:t>
            </a:r>
          </a:p>
        </p:txBody>
      </p:sp>
    </p:spTree>
    <p:extLst>
      <p:ext uri="{BB962C8B-B14F-4D97-AF65-F5344CB8AC3E}">
        <p14:creationId xmlns:p14="http://schemas.microsoft.com/office/powerpoint/2010/main" val="2432516969"/>
      </p:ext>
    </p:extLst>
  </p:cSld>
  <p:clrMapOvr>
    <a:masterClrMapping/>
  </p:clrMapOvr>
  <p:transition spd="slow" advTm="17653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BPCO – INSUFFISANCE CARDIAQUE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D48812-82B4-3376-A4A3-1F2567F9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32" y="592933"/>
            <a:ext cx="5351536" cy="140045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6997A78-B0CF-5507-E873-B9BCD72ABF4C}"/>
              </a:ext>
            </a:extLst>
          </p:cNvPr>
          <p:cNvSpPr/>
          <p:nvPr/>
        </p:nvSpPr>
        <p:spPr bwMode="auto">
          <a:xfrm>
            <a:off x="390182" y="860344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D92EE0-911E-7C25-8ABE-BD2BECDC7351}"/>
              </a:ext>
            </a:extLst>
          </p:cNvPr>
          <p:cNvSpPr/>
          <p:nvPr/>
        </p:nvSpPr>
        <p:spPr bwMode="auto">
          <a:xfrm>
            <a:off x="0" y="2039130"/>
            <a:ext cx="4822980" cy="2255866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BPCO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Prévalence variable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Faible prévalence si pas de suspicion clinique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Mortalité EP majorée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 de recherche systématique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45B7B6-F1FB-A53C-3843-A2442C0C715A}"/>
              </a:ext>
            </a:extLst>
          </p:cNvPr>
          <p:cNvSpPr/>
          <p:nvPr/>
        </p:nvSpPr>
        <p:spPr bwMode="auto">
          <a:xfrm>
            <a:off x="4932040" y="2039131"/>
            <a:ext cx="4211960" cy="2255866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INSUFFISANCE CARDIAQUE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Facteur de risque MTEV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Corrélation à la gravité IC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Mortalité majorée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731B5-6138-3C01-CC2C-283A272D697E}"/>
              </a:ext>
            </a:extLst>
          </p:cNvPr>
          <p:cNvSpPr/>
          <p:nvPr/>
        </p:nvSpPr>
        <p:spPr bwMode="auto">
          <a:xfrm>
            <a:off x="611560" y="4443958"/>
            <a:ext cx="7848872" cy="504056"/>
          </a:xfrm>
          <a:prstGeom prst="rect">
            <a:avLst/>
          </a:prstGeom>
          <a:solidFill>
            <a:srgbClr val="94165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Démarche diagnostique rigoureuse</a:t>
            </a:r>
          </a:p>
        </p:txBody>
      </p:sp>
    </p:spTree>
    <p:extLst>
      <p:ext uri="{BB962C8B-B14F-4D97-AF65-F5344CB8AC3E}">
        <p14:creationId xmlns:p14="http://schemas.microsoft.com/office/powerpoint/2010/main" val="2177113912"/>
      </p:ext>
    </p:extLst>
  </p:cSld>
  <p:clrMapOvr>
    <a:masterClrMapping/>
  </p:clrMapOvr>
  <p:transition spd="slow" advTm="17653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CANCER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85EB43-1645-641E-C608-9FBBC6B0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003798"/>
            <a:ext cx="5832648" cy="95390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9247478-C05C-3AB0-F3A7-D3024BB81EA4}"/>
              </a:ext>
            </a:extLst>
          </p:cNvPr>
          <p:cNvSpPr/>
          <p:nvPr/>
        </p:nvSpPr>
        <p:spPr bwMode="auto">
          <a:xfrm>
            <a:off x="438266" y="3047931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2F7522-5C41-4BBD-5D94-1437AAF38441}"/>
              </a:ext>
            </a:extLst>
          </p:cNvPr>
          <p:cNvSpPr/>
          <p:nvPr/>
        </p:nvSpPr>
        <p:spPr bwMode="auto">
          <a:xfrm>
            <a:off x="1907704" y="4105228"/>
            <a:ext cx="5832648" cy="523220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Mortalité Hospitalière plus élevée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065D54-9715-E77D-7015-4D207594C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8"/>
          <a:stretch/>
        </p:blipFill>
        <p:spPr>
          <a:xfrm>
            <a:off x="1331640" y="954099"/>
            <a:ext cx="7342584" cy="7645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1C22564-24AA-DABF-986C-A19B45C9B5AE}"/>
              </a:ext>
            </a:extLst>
          </p:cNvPr>
          <p:cNvSpPr/>
          <p:nvPr/>
        </p:nvSpPr>
        <p:spPr bwMode="auto">
          <a:xfrm>
            <a:off x="243267" y="933161"/>
            <a:ext cx="1115869" cy="86563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EC516-6CA5-5F76-832D-0DB4BCD69A48}"/>
              </a:ext>
            </a:extLst>
          </p:cNvPr>
          <p:cNvSpPr/>
          <p:nvPr/>
        </p:nvSpPr>
        <p:spPr bwMode="auto">
          <a:xfrm>
            <a:off x="1583668" y="1877893"/>
            <a:ext cx="6480720" cy="764553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Stratégies diagnostiques similaires à la population générale</a:t>
            </a:r>
          </a:p>
        </p:txBody>
      </p:sp>
    </p:spTree>
    <p:extLst>
      <p:ext uri="{BB962C8B-B14F-4D97-AF65-F5344CB8AC3E}">
        <p14:creationId xmlns:p14="http://schemas.microsoft.com/office/powerpoint/2010/main" val="2179706896"/>
      </p:ext>
    </p:extLst>
  </p:cSld>
  <p:clrMapOvr>
    <a:masterClrMapping/>
  </p:clrMapOvr>
  <p:transition spd="slow" advTm="17653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  <a:latin typeface="+mj-lt"/>
              </a:rPr>
              <a:t>DEMARCHE PARTAGEE AVEC PATIENT</a:t>
            </a:r>
            <a:endParaRPr lang="fr-FR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67B9F9-5660-044A-5F4B-8BB029B6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83" y="755933"/>
            <a:ext cx="7772400" cy="10001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56B07D-FA81-30AB-269F-1DB2F07F8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838" y="1205108"/>
            <a:ext cx="1541140" cy="87828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30DC3AA-F6E5-1153-7E37-310D71A67279}"/>
              </a:ext>
            </a:extLst>
          </p:cNvPr>
          <p:cNvSpPr/>
          <p:nvPr/>
        </p:nvSpPr>
        <p:spPr bwMode="auto">
          <a:xfrm>
            <a:off x="49873" y="523166"/>
            <a:ext cx="1013466" cy="738405"/>
          </a:xfrm>
          <a:prstGeom prst="ellipse">
            <a:avLst/>
          </a:prstGeom>
          <a:solidFill>
            <a:srgbClr val="00206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+mj-lt"/>
              </a:rPr>
              <a:t>2014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BBE2C-702D-417C-6587-E4E7B81E3FE2}"/>
              </a:ext>
            </a:extLst>
          </p:cNvPr>
          <p:cNvSpPr/>
          <p:nvPr/>
        </p:nvSpPr>
        <p:spPr bwMode="auto">
          <a:xfrm>
            <a:off x="1331640" y="2437976"/>
            <a:ext cx="6480720" cy="1557908"/>
          </a:xfrm>
          <a:prstGeom prst="rect">
            <a:avLst/>
          </a:prstGeom>
          <a:solidFill>
            <a:srgbClr val="002060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Faible probabilité clinique – D-Dimères &lt; 2 fois la normale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+ 1/3 patients diffèrent l’imagerie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60645"/>
      </p:ext>
    </p:extLst>
  </p:cSld>
  <p:clrMapOvr>
    <a:masterClrMapping/>
  </p:clrMapOvr>
  <p:transition spd="slow" advTm="17653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/>
        </p:blipFill>
        <p:spPr>
          <a:xfrm>
            <a:off x="0" y="2654"/>
            <a:ext cx="9144000" cy="5158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LES ENJEUX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D8E3502-B2B5-7643-AE0A-2F528FBCE68B}"/>
              </a:ext>
            </a:extLst>
          </p:cNvPr>
          <p:cNvSpPr/>
          <p:nvPr/>
        </p:nvSpPr>
        <p:spPr bwMode="auto">
          <a:xfrm>
            <a:off x="2861810" y="2931790"/>
            <a:ext cx="3420380" cy="1944216"/>
          </a:xfrm>
          <a:prstGeom prst="triangl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Diagnostic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2ACD580-53D8-8049-9353-79AF11585863}"/>
              </a:ext>
            </a:extLst>
          </p:cNvPr>
          <p:cNvCxnSpPr/>
          <p:nvPr/>
        </p:nvCxnSpPr>
        <p:spPr bwMode="auto">
          <a:xfrm flipV="1">
            <a:off x="1439648" y="2823587"/>
            <a:ext cx="6287534" cy="43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17357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F6139D5C-B355-A84B-B9D9-14CB959A92D4}"/>
              </a:ext>
            </a:extLst>
          </p:cNvPr>
          <p:cNvSpPr>
            <a:spLocks noChangeAspect="1"/>
          </p:cNvSpPr>
          <p:nvPr/>
        </p:nvSpPr>
        <p:spPr bwMode="auto">
          <a:xfrm>
            <a:off x="467544" y="779937"/>
            <a:ext cx="1944208" cy="194420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800" b="1" dirty="0" err="1">
                <a:solidFill>
                  <a:schemeClr val="bg1"/>
                </a:solidFill>
                <a:latin typeface="+mj-lt"/>
              </a:rPr>
              <a:t>Undertesting</a:t>
            </a:r>
            <a:endParaRPr lang="fr-FR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17C10D-9E09-C74A-9AE4-55503DCDA192}"/>
              </a:ext>
            </a:extLst>
          </p:cNvPr>
          <p:cNvSpPr>
            <a:spLocks noChangeAspect="1"/>
          </p:cNvSpPr>
          <p:nvPr/>
        </p:nvSpPr>
        <p:spPr bwMode="auto">
          <a:xfrm>
            <a:off x="6732248" y="779937"/>
            <a:ext cx="1944208" cy="1944208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+mj-lt"/>
              </a:rPr>
              <a:t>Overtesting</a:t>
            </a:r>
          </a:p>
        </p:txBody>
      </p:sp>
    </p:spTree>
    <p:extLst>
      <p:ext uri="{BB962C8B-B14F-4D97-AF65-F5344CB8AC3E}">
        <p14:creationId xmlns:p14="http://schemas.microsoft.com/office/powerpoint/2010/main" val="2929243695"/>
      </p:ext>
    </p:extLst>
  </p:cSld>
  <p:clrMapOvr>
    <a:masterClrMapping/>
  </p:clrMapOvr>
  <p:transition spd="slow" advTm="17653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Content Placeholder 4">
            <a:extLst>
              <a:ext uri="{FF2B5EF4-FFF2-40B4-BE49-F238E27FC236}">
                <a16:creationId xmlns:a16="http://schemas.microsoft.com/office/drawing/2014/main" id="{C95D15A5-59D4-D22A-5BBD-FD94B8A05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203325"/>
            <a:ext cx="49403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37362639-10CD-A5AB-4F3A-AA858B6F8BB9}"/>
              </a:ext>
            </a:extLst>
          </p:cNvPr>
          <p:cNvSpPr/>
          <p:nvPr/>
        </p:nvSpPr>
        <p:spPr>
          <a:xfrm>
            <a:off x="5030788" y="1573213"/>
            <a:ext cx="1443037" cy="655637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chemeClr val="bg1"/>
                </a:solidFill>
              </a:rPr>
              <a:t>aOR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3.3 (1.2-8.7)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9CDA8482-B309-FE39-9DC7-DB8E05A5C405}"/>
              </a:ext>
            </a:extLst>
          </p:cNvPr>
          <p:cNvSpPr/>
          <p:nvPr/>
        </p:nvSpPr>
        <p:spPr>
          <a:xfrm>
            <a:off x="3182938" y="1071563"/>
            <a:ext cx="1714500" cy="5524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chemeClr val="bg1"/>
                </a:solidFill>
              </a:rPr>
              <a:t>aOR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0.4 (0.1 – 0.9)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6375738-6A0B-C914-A81B-5A9648BC7FFA}"/>
              </a:ext>
            </a:extLst>
          </p:cNvPr>
          <p:cNvCxnSpPr>
            <a:cxnSpLocks/>
          </p:cNvCxnSpPr>
          <p:nvPr/>
        </p:nvCxnSpPr>
        <p:spPr>
          <a:xfrm flipH="1">
            <a:off x="3635375" y="1601788"/>
            <a:ext cx="395288" cy="504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771AFED-97AC-38B7-DAED-7CC66233092A}"/>
              </a:ext>
            </a:extLst>
          </p:cNvPr>
          <p:cNvCxnSpPr>
            <a:cxnSpLocks/>
          </p:cNvCxnSpPr>
          <p:nvPr/>
        </p:nvCxnSpPr>
        <p:spPr>
          <a:xfrm flipH="1">
            <a:off x="4030663" y="1931988"/>
            <a:ext cx="1004887" cy="2794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A4A45C3-D508-EB1B-108A-3E2EEF4B8B1D}"/>
              </a:ext>
            </a:extLst>
          </p:cNvPr>
          <p:cNvSpPr txBox="1"/>
          <p:nvPr/>
        </p:nvSpPr>
        <p:spPr>
          <a:xfrm>
            <a:off x="3073660" y="4796551"/>
            <a:ext cx="29966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fr-FR" sz="1000" i="1" dirty="0" err="1">
                <a:solidFill>
                  <a:srgbClr val="173470"/>
                </a:solidFill>
                <a:latin typeface="+mn-lt"/>
              </a:rPr>
              <a:t>Rohacek</a:t>
            </a:r>
            <a:r>
              <a:rPr lang="fr-FR" altLang="fr-FR" sz="1000" i="1" dirty="0">
                <a:solidFill>
                  <a:srgbClr val="173470"/>
                </a:solidFill>
                <a:latin typeface="+mn-lt"/>
              </a:rPr>
              <a:t> et al., Intensive Care Med 2012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C94C42-5C93-E0C1-4F50-76FE87CD5489}"/>
              </a:ext>
            </a:extLst>
          </p:cNvPr>
          <p:cNvSpPr/>
          <p:nvPr/>
        </p:nvSpPr>
        <p:spPr>
          <a:xfrm>
            <a:off x="3419475" y="2268538"/>
            <a:ext cx="203200" cy="136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07231D-7741-A73B-E34F-7FA4ED762446}"/>
              </a:ext>
            </a:extLst>
          </p:cNvPr>
          <p:cNvSpPr/>
          <p:nvPr/>
        </p:nvSpPr>
        <p:spPr>
          <a:xfrm>
            <a:off x="3816350" y="2317750"/>
            <a:ext cx="214313" cy="13192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CCC21B-1AAB-E399-A284-B5DFBFACCEE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STRATEGIE GUIDEE PAR LA PEUR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79CD79-3394-44CA-9ED1-E407EC5C6F3B}"/>
              </a:ext>
            </a:extLst>
          </p:cNvPr>
          <p:cNvSpPr txBox="1"/>
          <p:nvPr/>
        </p:nvSpPr>
        <p:spPr>
          <a:xfrm>
            <a:off x="7308304" y="4656962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rgbClr val="002060"/>
                </a:solidFill>
                <a:latin typeface="+mj-lt"/>
              </a:rPr>
              <a:t>Freund et al., JAMA, 2022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19B57F-A59B-CF40-BB5C-1540AB28DE3C}"/>
              </a:ext>
            </a:extLst>
          </p:cNvPr>
          <p:cNvGrpSpPr/>
          <p:nvPr/>
        </p:nvGrpSpPr>
        <p:grpSpPr>
          <a:xfrm>
            <a:off x="334391" y="771550"/>
            <a:ext cx="8475217" cy="3856647"/>
            <a:chOff x="334391" y="771550"/>
            <a:chExt cx="8475217" cy="385664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5B4823D-5174-B4B2-6C43-7BD3638A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91" y="771550"/>
              <a:ext cx="8475217" cy="385664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D9A59-5BFF-C442-8062-39F085E2C2FB}"/>
                </a:ext>
              </a:extLst>
            </p:cNvPr>
            <p:cNvSpPr/>
            <p:nvPr/>
          </p:nvSpPr>
          <p:spPr bwMode="auto">
            <a:xfrm>
              <a:off x="334391" y="771551"/>
              <a:ext cx="8475217" cy="3856646"/>
            </a:xfrm>
            <a:prstGeom prst="rect">
              <a:avLst/>
            </a:prstGeom>
            <a:noFill/>
            <a:ln w="38100" cap="flat" cmpd="sng" algn="ctr">
              <a:solidFill>
                <a:srgbClr val="173570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717713"/>
      </p:ext>
    </p:extLst>
  </p:cSld>
  <p:clrMapOvr>
    <a:masterClrMapping/>
  </p:clrMapOvr>
  <p:transition spd="slow" advTm="1765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UN DIAGNOSTIC DIFFICILE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918CEC-9BA4-9D45-97A0-65AB170E2131}"/>
              </a:ext>
            </a:extLst>
          </p:cNvPr>
          <p:cNvSpPr txBox="1"/>
          <p:nvPr/>
        </p:nvSpPr>
        <p:spPr>
          <a:xfrm>
            <a:off x="4660764" y="4906204"/>
            <a:ext cx="448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Dr. Roussel – CHU Rouen – 2023</a:t>
            </a:r>
          </a:p>
        </p:txBody>
      </p:sp>
    </p:spTree>
    <p:extLst>
      <p:ext uri="{BB962C8B-B14F-4D97-AF65-F5344CB8AC3E}">
        <p14:creationId xmlns:p14="http://schemas.microsoft.com/office/powerpoint/2010/main" val="3370512128"/>
      </p:ext>
    </p:extLst>
  </p:cSld>
  <p:clrMapOvr>
    <a:masterClrMapping/>
  </p:clrMapOvr>
  <p:transition spd="slow" advTm="1765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4564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STRATEGIE DIAGNOSTIQUE : RATIONALISATION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79CD79-3394-44CA-9ED1-E407EC5C6F3B}"/>
              </a:ext>
            </a:extLst>
          </p:cNvPr>
          <p:cNvSpPr txBox="1"/>
          <p:nvPr/>
        </p:nvSpPr>
        <p:spPr>
          <a:xfrm>
            <a:off x="7308304" y="4656962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rgbClr val="002060"/>
                </a:solidFill>
                <a:latin typeface="+mj-lt"/>
              </a:rPr>
              <a:t>Freund et al., JAMA, 2022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19B57F-A59B-CF40-BB5C-1540AB28DE3C}"/>
              </a:ext>
            </a:extLst>
          </p:cNvPr>
          <p:cNvGrpSpPr/>
          <p:nvPr/>
        </p:nvGrpSpPr>
        <p:grpSpPr>
          <a:xfrm>
            <a:off x="334391" y="771550"/>
            <a:ext cx="8475217" cy="3856647"/>
            <a:chOff x="334391" y="771550"/>
            <a:chExt cx="8475217" cy="385664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5B4823D-5174-B4B2-6C43-7BD3638A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91" y="771550"/>
              <a:ext cx="8475217" cy="385664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D9A59-5BFF-C442-8062-39F085E2C2FB}"/>
                </a:ext>
              </a:extLst>
            </p:cNvPr>
            <p:cNvSpPr/>
            <p:nvPr/>
          </p:nvSpPr>
          <p:spPr bwMode="auto">
            <a:xfrm>
              <a:off x="334391" y="771551"/>
              <a:ext cx="8475217" cy="3856646"/>
            </a:xfrm>
            <a:prstGeom prst="rect">
              <a:avLst/>
            </a:prstGeom>
            <a:noFill/>
            <a:ln w="38100" cap="flat" cmpd="sng" algn="ctr">
              <a:solidFill>
                <a:srgbClr val="173570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343263"/>
      </p:ext>
    </p:extLst>
  </p:cSld>
  <p:clrMapOvr>
    <a:masterClrMapping/>
  </p:clrMapOvr>
  <p:transition spd="slow" advTm="1765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14250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1425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EVALUATION PROBABILITE CLINIQUE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79CD79-3394-44CA-9ED1-E407EC5C6F3B}"/>
              </a:ext>
            </a:extLst>
          </p:cNvPr>
          <p:cNvSpPr txBox="1"/>
          <p:nvPr/>
        </p:nvSpPr>
        <p:spPr>
          <a:xfrm>
            <a:off x="7308304" y="4656962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rgbClr val="002060"/>
                </a:solidFill>
                <a:latin typeface="+mj-lt"/>
              </a:rPr>
              <a:t>Freund et al., JAMA, 2022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19B57F-A59B-CF40-BB5C-1540AB28DE3C}"/>
              </a:ext>
            </a:extLst>
          </p:cNvPr>
          <p:cNvGrpSpPr/>
          <p:nvPr/>
        </p:nvGrpSpPr>
        <p:grpSpPr>
          <a:xfrm>
            <a:off x="334391" y="771550"/>
            <a:ext cx="8475217" cy="3856647"/>
            <a:chOff x="334391" y="771550"/>
            <a:chExt cx="8475217" cy="385664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5B4823D-5174-B4B2-6C43-7BD3638A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391" y="771550"/>
              <a:ext cx="8475217" cy="385664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D9A59-5BFF-C442-8062-39F085E2C2FB}"/>
                </a:ext>
              </a:extLst>
            </p:cNvPr>
            <p:cNvSpPr/>
            <p:nvPr/>
          </p:nvSpPr>
          <p:spPr bwMode="auto">
            <a:xfrm>
              <a:off x="334391" y="771551"/>
              <a:ext cx="8475217" cy="3856646"/>
            </a:xfrm>
            <a:prstGeom prst="rect">
              <a:avLst/>
            </a:prstGeom>
            <a:noFill/>
            <a:ln w="38100" cap="flat" cmpd="sng" algn="ctr">
              <a:solidFill>
                <a:srgbClr val="173570">
                  <a:alpha val="9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758468"/>
      </p:ext>
    </p:extLst>
  </p:cSld>
  <p:clrMapOvr>
    <a:masterClrMapping/>
  </p:clrMapOvr>
  <p:transition spd="slow" advTm="17653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0"/>
            <a:ext cx="9144000" cy="51763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EVALUATION PROBABILITE CLINIQUE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27A24D-B120-1072-4974-3C66674C0609}"/>
              </a:ext>
            </a:extLst>
          </p:cNvPr>
          <p:cNvSpPr>
            <a:spLocks noChangeAspect="1"/>
          </p:cNvSpPr>
          <p:nvPr/>
        </p:nvSpPr>
        <p:spPr bwMode="auto">
          <a:xfrm>
            <a:off x="742019" y="645861"/>
            <a:ext cx="2520000" cy="25200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faible &lt; 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 modérée </a:t>
            </a: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2-6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 élevée &gt; 6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7075362-82B3-4343-CD03-572BCAF76DBA}"/>
              </a:ext>
            </a:extLst>
          </p:cNvPr>
          <p:cNvSpPr>
            <a:spLocks noChangeAspect="1"/>
          </p:cNvSpPr>
          <p:nvPr/>
        </p:nvSpPr>
        <p:spPr bwMode="auto">
          <a:xfrm>
            <a:off x="3871244" y="915566"/>
            <a:ext cx="1440000" cy="14400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GESTALT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05FC609-4A6A-5531-BAD0-8526BD3DA722}"/>
              </a:ext>
            </a:extLst>
          </p:cNvPr>
          <p:cNvSpPr/>
          <p:nvPr/>
        </p:nvSpPr>
        <p:spPr bwMode="auto">
          <a:xfrm>
            <a:off x="5887245" y="627534"/>
            <a:ext cx="2520000" cy="25200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GENEVE REVISE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 faible ≤ 3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modérée 4-11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 élevée ≥ 11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C10A0A5F-C00B-BAD0-9670-A04A25364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0414"/>
              </p:ext>
            </p:extLst>
          </p:nvPr>
        </p:nvGraphicFramePr>
        <p:xfrm>
          <a:off x="146854" y="2105356"/>
          <a:ext cx="3710330" cy="2133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90249">
                  <a:extLst>
                    <a:ext uri="{9D8B030D-6E8A-4147-A177-3AD203B41FA5}">
                      <a16:colId xmlns:a16="http://schemas.microsoft.com/office/drawing/2014/main" val="229438560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382731902"/>
                    </a:ext>
                  </a:extLst>
                </a:gridCol>
              </a:tblGrid>
              <a:tr h="221474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Signes et symptômes TVP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+ 3.0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274568"/>
                  </a:ext>
                </a:extLst>
              </a:tr>
              <a:tr h="2214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Dg différentiel moins probable que 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4392252"/>
                  </a:ext>
                </a:extLst>
              </a:tr>
              <a:tr h="2214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Rythme cardiaque &gt; 100/min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252244"/>
                  </a:ext>
                </a:extLst>
              </a:tr>
              <a:tr h="22506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Immobilisation ou chirurgie &lt; 4 </a:t>
                      </a:r>
                      <a:r>
                        <a:rPr lang="fr-FR" sz="1400" dirty="0" err="1"/>
                        <a:t>sem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211131"/>
                  </a:ext>
                </a:extLst>
              </a:tr>
              <a:tr h="2214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ATCD TVP ou EP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127063"/>
                  </a:ext>
                </a:extLst>
              </a:tr>
              <a:tr h="2214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Hémoptysie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2506"/>
                  </a:ext>
                </a:extLst>
              </a:tr>
              <a:tr h="27386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Cancer actif (</a:t>
                      </a:r>
                      <a:r>
                        <a:rPr lang="fr-FR" sz="1400" dirty="0" err="1"/>
                        <a:t>ttt</a:t>
                      </a:r>
                      <a:r>
                        <a:rPr lang="fr-FR" sz="1400" dirty="0"/>
                        <a:t> en cours, &lt; 6 mois)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+ 1.0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106418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272302A-1401-43AA-E679-EE8657D2A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44508"/>
              </p:ext>
            </p:extLst>
          </p:nvPr>
        </p:nvGraphicFramePr>
        <p:xfrm>
          <a:off x="5292080" y="2084045"/>
          <a:ext cx="371033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90249">
                  <a:extLst>
                    <a:ext uri="{9D8B030D-6E8A-4147-A177-3AD203B41FA5}">
                      <a16:colId xmlns:a16="http://schemas.microsoft.com/office/drawing/2014/main" val="229438560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382731902"/>
                    </a:ext>
                  </a:extLst>
                </a:gridCol>
              </a:tblGrid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Age &gt; 65 ans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+ 1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274568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ATCD TVP ou EP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+ 3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4392252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Immobilisation ou chirurgie &lt; 4 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</a:rPr>
                        <a:t>sem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+ 2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252244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Cancer actif (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</a:rPr>
                        <a:t>ttt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 en cours, &lt; 1 an)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+ 2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211131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Douleur de jambe unilatérale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+ 3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127063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Douleur palpation – œdème unilatéral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+ 4 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900427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Hémoptysie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+ 2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2506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Rythme cardiaque 75-94/min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+ 3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106418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Rythme cardiaque ≥ 95/min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0" kern="1200" dirty="0">
                          <a:solidFill>
                            <a:schemeClr val="dk1"/>
                          </a:solidFill>
                        </a:rPr>
                        <a:t>+ 5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283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443903"/>
      </p:ext>
    </p:extLst>
  </p:cSld>
  <p:clrMapOvr>
    <a:masterClrMapping/>
  </p:clrMapOvr>
  <p:transition spd="slow" advTm="1765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FA58224-1349-4F42-BD3A-6F3C1F62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0" y="-16831"/>
            <a:ext cx="9144000" cy="51736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2843E-E7B6-8D4C-BD13-E5FC5CABC1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PROBABILITE CLINIQUE IMPLICITE OU SCORES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3A2AB8-DCCE-68A0-E725-F46ADE703C4D}"/>
              </a:ext>
            </a:extLst>
          </p:cNvPr>
          <p:cNvSpPr txBox="1"/>
          <p:nvPr/>
        </p:nvSpPr>
        <p:spPr>
          <a:xfrm>
            <a:off x="6622472" y="4152581"/>
            <a:ext cx="2371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Penaloza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et al., Ann </a:t>
            </a:r>
            <a:r>
              <a:rPr lang="fr-FR" sz="1000" i="1" dirty="0" err="1">
                <a:solidFill>
                  <a:srgbClr val="002060"/>
                </a:solidFill>
                <a:latin typeface="+mj-lt"/>
              </a:rPr>
              <a:t>Emergeg</a:t>
            </a:r>
            <a:r>
              <a:rPr lang="fr-FR" sz="1000" i="1" dirty="0">
                <a:solidFill>
                  <a:srgbClr val="002060"/>
                </a:solidFill>
                <a:latin typeface="+mj-lt"/>
              </a:rPr>
              <a:t> Med , 2013</a:t>
            </a:r>
            <a:endParaRPr lang="fr-FR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B72CA9-80EF-C309-B8F0-AF6D21EFB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1"/>
          <a:stretch/>
        </p:blipFill>
        <p:spPr>
          <a:xfrm>
            <a:off x="5045644" y="1030152"/>
            <a:ext cx="3948365" cy="3122429"/>
          </a:xfrm>
          <a:prstGeom prst="rect">
            <a:avLst/>
          </a:prstGeom>
          <a:ln w="38100">
            <a:solidFill>
              <a:srgbClr val="14346F">
                <a:alpha val="90000"/>
              </a:srgbClr>
            </a:solidFill>
          </a:ln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F96711AE-2BC0-FB59-558F-A0E9E7FA5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81490"/>
              </p:ext>
            </p:extLst>
          </p:nvPr>
        </p:nvGraphicFramePr>
        <p:xfrm>
          <a:off x="149991" y="1030152"/>
          <a:ext cx="3948365" cy="3122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916">
                  <a:extLst>
                    <a:ext uri="{9D8B030D-6E8A-4147-A177-3AD203B41FA5}">
                      <a16:colId xmlns:a16="http://schemas.microsoft.com/office/drawing/2014/main" val="3822457978"/>
                    </a:ext>
                  </a:extLst>
                </a:gridCol>
                <a:gridCol w="1719449">
                  <a:extLst>
                    <a:ext uri="{9D8B030D-6E8A-4147-A177-3AD203B41FA5}">
                      <a16:colId xmlns:a16="http://schemas.microsoft.com/office/drawing/2014/main" val="3987752923"/>
                    </a:ext>
                  </a:extLst>
                </a:gridCol>
              </a:tblGrid>
              <a:tr h="752106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atin typeface="+mj-lt"/>
                        </a:rPr>
                        <a:t>Test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AUC (IC95%)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198489"/>
                  </a:ext>
                </a:extLst>
              </a:tr>
              <a:tr h="752106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latin typeface="+mj-lt"/>
                        </a:rPr>
                        <a:t>Gestalt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0.81 (0.78-0.84)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911929"/>
                  </a:ext>
                </a:extLst>
              </a:tr>
              <a:tr h="752106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latin typeface="+mj-lt"/>
                        </a:rPr>
                        <a:t>Score de Wells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0.71 (0.68-0.75)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012713"/>
                  </a:ext>
                </a:extLst>
              </a:tr>
              <a:tr h="866112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latin typeface="+mj-lt"/>
                        </a:rPr>
                        <a:t>Score Genève révisé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0.66 (0.63-0.70)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1434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30833"/>
                  </a:ext>
                </a:extLst>
              </a:tr>
            </a:tbl>
          </a:graphicData>
        </a:graphic>
      </p:graphicFrame>
      <p:sp>
        <p:nvSpPr>
          <p:cNvPr id="2" name="Forme libre 1">
            <a:extLst>
              <a:ext uri="{FF2B5EF4-FFF2-40B4-BE49-F238E27FC236}">
                <a16:creationId xmlns:a16="http://schemas.microsoft.com/office/drawing/2014/main" id="{41EFA3F4-916B-A64A-B9EE-FE897E9381F9}"/>
              </a:ext>
            </a:extLst>
          </p:cNvPr>
          <p:cNvSpPr/>
          <p:nvPr/>
        </p:nvSpPr>
        <p:spPr bwMode="auto">
          <a:xfrm>
            <a:off x="5748950" y="1285592"/>
            <a:ext cx="2372008" cy="2444436"/>
          </a:xfrm>
          <a:custGeom>
            <a:avLst/>
            <a:gdLst>
              <a:gd name="connsiteX0" fmla="*/ 0 w 2372008"/>
              <a:gd name="connsiteY0" fmla="*/ 2444436 h 2444436"/>
              <a:gd name="connsiteX1" fmla="*/ 235391 w 2372008"/>
              <a:gd name="connsiteY1" fmla="*/ 1077362 h 2444436"/>
              <a:gd name="connsiteX2" fmla="*/ 1041149 w 2372008"/>
              <a:gd name="connsiteY2" fmla="*/ 235390 h 2444436"/>
              <a:gd name="connsiteX3" fmla="*/ 2372008 w 2372008"/>
              <a:gd name="connsiteY3" fmla="*/ 0 h 2444436"/>
              <a:gd name="connsiteX4" fmla="*/ 2372008 w 2372008"/>
              <a:gd name="connsiteY4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008" h="2444436">
                <a:moveTo>
                  <a:pt x="0" y="2444436"/>
                </a:moveTo>
                <a:lnTo>
                  <a:pt x="235391" y="1077362"/>
                </a:lnTo>
                <a:lnTo>
                  <a:pt x="1041149" y="235390"/>
                </a:lnTo>
                <a:lnTo>
                  <a:pt x="2372008" y="0"/>
                </a:lnTo>
                <a:lnTo>
                  <a:pt x="2372008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83D49998-039D-904F-93AF-BE80F212529E}"/>
              </a:ext>
            </a:extLst>
          </p:cNvPr>
          <p:cNvSpPr/>
          <p:nvPr/>
        </p:nvSpPr>
        <p:spPr bwMode="auto">
          <a:xfrm>
            <a:off x="5748950" y="1285592"/>
            <a:ext cx="2435383" cy="2444436"/>
          </a:xfrm>
          <a:custGeom>
            <a:avLst/>
            <a:gdLst>
              <a:gd name="connsiteX0" fmla="*/ 0 w 2435383"/>
              <a:gd name="connsiteY0" fmla="*/ 2444436 h 2444436"/>
              <a:gd name="connsiteX1" fmla="*/ 99589 w 2435383"/>
              <a:gd name="connsiteY1" fmla="*/ 2136618 h 2444436"/>
              <a:gd name="connsiteX2" fmla="*/ 986828 w 2435383"/>
              <a:gd name="connsiteY2" fmla="*/ 443620 h 2444436"/>
              <a:gd name="connsiteX3" fmla="*/ 2435383 w 2435383"/>
              <a:gd name="connsiteY3" fmla="*/ 0 h 2444436"/>
              <a:gd name="connsiteX4" fmla="*/ 2435383 w 2435383"/>
              <a:gd name="connsiteY4" fmla="*/ 0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383" h="2444436">
                <a:moveTo>
                  <a:pt x="0" y="2444436"/>
                </a:moveTo>
                <a:lnTo>
                  <a:pt x="99589" y="2136618"/>
                </a:lnTo>
                <a:lnTo>
                  <a:pt x="986828" y="443620"/>
                </a:lnTo>
                <a:lnTo>
                  <a:pt x="2435383" y="0"/>
                </a:lnTo>
                <a:lnTo>
                  <a:pt x="2435383" y="0"/>
                </a:ln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14C71E52-AE24-6A4F-A67A-CB6BCED0BA65}"/>
              </a:ext>
            </a:extLst>
          </p:cNvPr>
          <p:cNvSpPr/>
          <p:nvPr/>
        </p:nvSpPr>
        <p:spPr bwMode="auto">
          <a:xfrm>
            <a:off x="5748950" y="1294646"/>
            <a:ext cx="2426329" cy="2426328"/>
          </a:xfrm>
          <a:custGeom>
            <a:avLst/>
            <a:gdLst>
              <a:gd name="connsiteX0" fmla="*/ 0 w 2426329"/>
              <a:gd name="connsiteY0" fmla="*/ 2426328 h 2426328"/>
              <a:gd name="connsiteX1" fmla="*/ 108642 w 2426329"/>
              <a:gd name="connsiteY1" fmla="*/ 1919334 h 2426328"/>
              <a:gd name="connsiteX2" fmla="*/ 1638678 w 2426329"/>
              <a:gd name="connsiteY2" fmla="*/ 253497 h 2426328"/>
              <a:gd name="connsiteX3" fmla="*/ 2426329 w 2426329"/>
              <a:gd name="connsiteY3" fmla="*/ 0 h 2426328"/>
              <a:gd name="connsiteX4" fmla="*/ 2426329 w 2426329"/>
              <a:gd name="connsiteY4" fmla="*/ 0 h 24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329" h="2426328">
                <a:moveTo>
                  <a:pt x="0" y="2426328"/>
                </a:moveTo>
                <a:lnTo>
                  <a:pt x="108642" y="1919334"/>
                </a:lnTo>
                <a:lnTo>
                  <a:pt x="1638678" y="253497"/>
                </a:lnTo>
                <a:lnTo>
                  <a:pt x="2426329" y="0"/>
                </a:lnTo>
                <a:lnTo>
                  <a:pt x="2426329" y="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98570932"/>
      </p:ext>
    </p:extLst>
  </p:cSld>
  <p:clrMapOvr>
    <a:masterClrMapping/>
  </p:clrMapOvr>
  <p:transition spd="slow" advTm="17653"/>
</p:sld>
</file>

<file path=ppt/theme/theme1.xml><?xml version="1.0" encoding="utf-8"?>
<a:theme xmlns:a="http://schemas.openxmlformats.org/drawingml/2006/main" name="Nouvelle présentation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eu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29331</TotalTime>
  <Words>3434</Words>
  <Application>Microsoft Macintosh PowerPoint</Application>
  <PresentationFormat>Affichage à l'écran (16:9)</PresentationFormat>
  <Paragraphs>443</Paragraphs>
  <Slides>41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2" baseType="lpstr">
      <vt:lpstr>AdvTT5843c571</vt:lpstr>
      <vt:lpstr>AdvTT5843c571+20</vt:lpstr>
      <vt:lpstr>Arial</vt:lpstr>
      <vt:lpstr>Bahnschrift</vt:lpstr>
      <vt:lpstr>Calibri</vt:lpstr>
      <vt:lpstr>Calibri Light</vt:lpstr>
      <vt:lpstr>HK Grotesk ExtraBold</vt:lpstr>
      <vt:lpstr>StoneSerif</vt:lpstr>
      <vt:lpstr>Times</vt:lpstr>
      <vt:lpstr>Wingdings</vt:lpstr>
      <vt:lpstr>Nouvelle présentation</vt:lpstr>
      <vt:lpstr>Nouvelles stratégies diagnostiques  de l’embolie pulmonaire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mcocongres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sabine di benedetto</dc:creator>
  <cp:keywords/>
  <dc:description/>
  <cp:lastModifiedBy>Mélanie Roussel</cp:lastModifiedBy>
  <cp:revision>276</cp:revision>
  <dcterms:created xsi:type="dcterms:W3CDTF">2015-03-05T08:13:49Z</dcterms:created>
  <dcterms:modified xsi:type="dcterms:W3CDTF">2026-05-02T06:43:05Z</dcterms:modified>
  <cp:category/>
</cp:coreProperties>
</file>