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comments/comment5.xml" ContentType="application/vnd.openxmlformats-officedocument.presentationml.comments+xml"/>
  <Override PartName="/ppt/notesSlides/notesSlide1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3" r:id="rId2"/>
  </p:sldMasterIdLst>
  <p:notesMasterIdLst>
    <p:notesMasterId r:id="rId22"/>
  </p:notesMasterIdLst>
  <p:sldIdLst>
    <p:sldId id="256" r:id="rId3"/>
    <p:sldId id="258" r:id="rId4"/>
    <p:sldId id="300" r:id="rId5"/>
    <p:sldId id="307" r:id="rId6"/>
    <p:sldId id="301" r:id="rId7"/>
    <p:sldId id="262" r:id="rId8"/>
    <p:sldId id="260" r:id="rId9"/>
    <p:sldId id="296" r:id="rId10"/>
    <p:sldId id="303" r:id="rId11"/>
    <p:sldId id="302" r:id="rId12"/>
    <p:sldId id="297" r:id="rId13"/>
    <p:sldId id="298" r:id="rId14"/>
    <p:sldId id="299" r:id="rId15"/>
    <p:sldId id="265" r:id="rId16"/>
    <p:sldId id="304" r:id="rId17"/>
    <p:sldId id="305" r:id="rId18"/>
    <p:sldId id="268" r:id="rId19"/>
    <p:sldId id="306" r:id="rId20"/>
    <p:sldId id="270" r:id="rId21"/>
  </p:sldIdLst>
  <p:sldSz cx="9144000" cy="5143500" type="screen16x9"/>
  <p:notesSz cx="6858000" cy="9144000"/>
  <p:embeddedFontLst>
    <p:embeddedFont>
      <p:font typeface="Anaheim" panose="020B0604020202020204" charset="0"/>
      <p:regular r:id="rId23"/>
      <p:bold r:id="rId24"/>
    </p:embeddedFont>
    <p:embeddedFont>
      <p:font typeface="DM Sans" pitchFamily="2" charset="0"/>
      <p:regular r:id="rId25"/>
      <p:bold r:id="rId26"/>
      <p:italic r:id="rId27"/>
      <p:boldItalic r:id="rId28"/>
    </p:embeddedFont>
    <p:embeddedFont>
      <p:font typeface="Praktika Black Italic" panose="020B0604020202020204" charset="0"/>
      <p:bold r:id="rId29"/>
    </p:embeddedFont>
    <p:embeddedFont>
      <p:font typeface="Praktika ExtraBold Italic" panose="020B0604020202020204" charset="0"/>
      <p:bold r:id="rId30"/>
    </p:embeddedFont>
    <p:embeddedFont>
      <p:font typeface="Praktika Medium Condensed" panose="020B0604020202020204" charset="0"/>
      <p:regular r:id="rId31"/>
    </p:embeddedFont>
    <p:embeddedFont>
      <p:font typeface="Proxima Nova"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rplexity" initials="PPLX"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2CE"/>
    <a:srgbClr val="EFF7FF"/>
    <a:srgbClr val="D5EBFF"/>
    <a:srgbClr val="E5F3F3"/>
    <a:srgbClr val="BBFFF6"/>
    <a:srgbClr val="D4FFF9"/>
    <a:srgbClr val="C5EDE8"/>
    <a:srgbClr val="DCFFFA"/>
    <a:srgbClr val="C0FFF7"/>
    <a:srgbClr val="FD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DA87F9-C872-4F5C-9BF8-4B89AE056640}" v="10" dt="2026-05-04T21:01:14.966"/>
  </p1510:revLst>
</p1510:revInfo>
</file>

<file path=ppt/tableStyles.xml><?xml version="1.0" encoding="utf-8"?>
<a:tblStyleLst xmlns:a="http://schemas.openxmlformats.org/drawingml/2006/main" def="{3C360674-3C4D-4D9E-A43B-B7D0C84BDD96}">
  <a:tblStyle styleId="{3C360674-3C4D-4D9E-A43B-B7D0C84BDD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DED6E8-7BEF-4B92-AFD1-A444067F8E2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6351FE-3DF6-46B2-BCB2-7296E93AEE19}"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67" autoAdjust="0"/>
  </p:normalViewPr>
  <p:slideViewPr>
    <p:cSldViewPr snapToGrid="0">
      <p:cViewPr>
        <p:scale>
          <a:sx n="126" d="100"/>
          <a:sy n="126" d="100"/>
        </p:scale>
        <p:origin x="1194" y="138"/>
      </p:cViewPr>
      <p:guideLst/>
    </p:cSldViewPr>
  </p:slideViewPr>
  <p:notesTextViewPr>
    <p:cViewPr>
      <p:scale>
        <a:sx n="1" d="1"/>
        <a:sy n="1" d="1"/>
      </p:scale>
      <p:origin x="0" y="-1872"/>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2.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Z Thomas - Lesaffre Deutschland GmbH" userId="766dc14c-cfbf-4c16-b529-d4482a59fb18" providerId="ADAL" clId="{B511255C-7942-4298-A019-14075A3854A3}"/>
    <pc:docChg chg="undo custSel addSld modSld">
      <pc:chgData name="LOTZ Thomas - Lesaffre Deutschland GmbH" userId="766dc14c-cfbf-4c16-b529-d4482a59fb18" providerId="ADAL" clId="{B511255C-7942-4298-A019-14075A3854A3}" dt="2026-05-04T21:05:14.647" v="9070" actId="20577"/>
      <pc:docMkLst>
        <pc:docMk/>
      </pc:docMkLst>
      <pc:sldChg chg="modSp mod">
        <pc:chgData name="LOTZ Thomas - Lesaffre Deutschland GmbH" userId="766dc14c-cfbf-4c16-b529-d4482a59fb18" providerId="ADAL" clId="{B511255C-7942-4298-A019-14075A3854A3}" dt="2026-05-02T14:44:20.261" v="40" actId="1076"/>
        <pc:sldMkLst>
          <pc:docMk/>
          <pc:sldMk cId="0" sldId="258"/>
        </pc:sldMkLst>
        <pc:spChg chg="mod">
          <ac:chgData name="LOTZ Thomas - Lesaffre Deutschland GmbH" userId="766dc14c-cfbf-4c16-b529-d4482a59fb18" providerId="ADAL" clId="{B511255C-7942-4298-A019-14075A3854A3}" dt="2026-05-02T14:43:59.507" v="36" actId="14100"/>
          <ac:spMkLst>
            <pc:docMk/>
            <pc:sldMk cId="0" sldId="258"/>
            <ac:spMk id="4" creationId="{55417C50-F4C1-5C0A-1F2B-CFB4D5093D6C}"/>
          </ac:spMkLst>
        </pc:spChg>
        <pc:spChg chg="mod">
          <ac:chgData name="LOTZ Thomas - Lesaffre Deutschland GmbH" userId="766dc14c-cfbf-4c16-b529-d4482a59fb18" providerId="ADAL" clId="{B511255C-7942-4298-A019-14075A3854A3}" dt="2026-05-02T14:43:53.418" v="35" actId="1076"/>
          <ac:spMkLst>
            <pc:docMk/>
            <pc:sldMk cId="0" sldId="258"/>
            <ac:spMk id="6" creationId="{4AD87AC2-6112-7082-9102-925CF4D6C6D0}"/>
          </ac:spMkLst>
        </pc:spChg>
        <pc:spChg chg="mod">
          <ac:chgData name="LOTZ Thomas - Lesaffre Deutschland GmbH" userId="766dc14c-cfbf-4c16-b529-d4482a59fb18" providerId="ADAL" clId="{B511255C-7942-4298-A019-14075A3854A3}" dt="2026-05-02T14:44:20.261" v="40" actId="1076"/>
          <ac:spMkLst>
            <pc:docMk/>
            <pc:sldMk cId="0" sldId="258"/>
            <ac:spMk id="366" creationId="{00000000-0000-0000-0000-000000000000}"/>
          </ac:spMkLst>
        </pc:spChg>
        <pc:spChg chg="mod">
          <ac:chgData name="LOTZ Thomas - Lesaffre Deutschland GmbH" userId="766dc14c-cfbf-4c16-b529-d4482a59fb18" providerId="ADAL" clId="{B511255C-7942-4298-A019-14075A3854A3}" dt="2026-05-02T14:44:12.303" v="38" actId="1076"/>
          <ac:spMkLst>
            <pc:docMk/>
            <pc:sldMk cId="0" sldId="258"/>
            <ac:spMk id="369" creationId="{00000000-0000-0000-0000-000000000000}"/>
          </ac:spMkLst>
        </pc:spChg>
        <pc:spChg chg="mod">
          <ac:chgData name="LOTZ Thomas - Lesaffre Deutschland GmbH" userId="766dc14c-cfbf-4c16-b529-d4482a59fb18" providerId="ADAL" clId="{B511255C-7942-4298-A019-14075A3854A3}" dt="2026-05-02T14:43:18.150" v="28" actId="1076"/>
          <ac:spMkLst>
            <pc:docMk/>
            <pc:sldMk cId="0" sldId="258"/>
            <ac:spMk id="372" creationId="{00000000-0000-0000-0000-000000000000}"/>
          </ac:spMkLst>
        </pc:spChg>
        <pc:spChg chg="mod">
          <ac:chgData name="LOTZ Thomas - Lesaffre Deutschland GmbH" userId="766dc14c-cfbf-4c16-b529-d4482a59fb18" providerId="ADAL" clId="{B511255C-7942-4298-A019-14075A3854A3}" dt="2026-05-02T14:43:39.988" v="32" actId="1076"/>
          <ac:spMkLst>
            <pc:docMk/>
            <pc:sldMk cId="0" sldId="258"/>
            <ac:spMk id="374" creationId="{00000000-0000-0000-0000-000000000000}"/>
          </ac:spMkLst>
        </pc:spChg>
        <pc:spChg chg="mod">
          <ac:chgData name="LOTZ Thomas - Lesaffre Deutschland GmbH" userId="766dc14c-cfbf-4c16-b529-d4482a59fb18" providerId="ADAL" clId="{B511255C-7942-4298-A019-14075A3854A3}" dt="2026-05-02T14:43:35.800" v="31" actId="1076"/>
          <ac:spMkLst>
            <pc:docMk/>
            <pc:sldMk cId="0" sldId="258"/>
            <ac:spMk id="375" creationId="{00000000-0000-0000-0000-000000000000}"/>
          </ac:spMkLst>
        </pc:spChg>
        <pc:spChg chg="mod">
          <ac:chgData name="LOTZ Thomas - Lesaffre Deutschland GmbH" userId="766dc14c-cfbf-4c16-b529-d4482a59fb18" providerId="ADAL" clId="{B511255C-7942-4298-A019-14075A3854A3}" dt="2026-05-02T14:43:22.203" v="29" actId="1076"/>
          <ac:spMkLst>
            <pc:docMk/>
            <pc:sldMk cId="0" sldId="258"/>
            <ac:spMk id="379" creationId="{00000000-0000-0000-0000-000000000000}"/>
          </ac:spMkLst>
        </pc:spChg>
        <pc:spChg chg="mod">
          <ac:chgData name="LOTZ Thomas - Lesaffre Deutschland GmbH" userId="766dc14c-cfbf-4c16-b529-d4482a59fb18" providerId="ADAL" clId="{B511255C-7942-4298-A019-14075A3854A3}" dt="2026-05-02T14:43:44.775" v="33" actId="1076"/>
          <ac:spMkLst>
            <pc:docMk/>
            <pc:sldMk cId="0" sldId="258"/>
            <ac:spMk id="380" creationId="{00000000-0000-0000-0000-000000000000}"/>
          </ac:spMkLst>
        </pc:spChg>
      </pc:sldChg>
      <pc:sldChg chg="modSp mod">
        <pc:chgData name="LOTZ Thomas - Lesaffre Deutschland GmbH" userId="766dc14c-cfbf-4c16-b529-d4482a59fb18" providerId="ADAL" clId="{B511255C-7942-4298-A019-14075A3854A3}" dt="2026-05-03T07:49:03.099" v="1014" actId="20577"/>
        <pc:sldMkLst>
          <pc:docMk/>
          <pc:sldMk cId="0" sldId="260"/>
        </pc:sldMkLst>
        <pc:spChg chg="mod">
          <ac:chgData name="LOTZ Thomas - Lesaffre Deutschland GmbH" userId="766dc14c-cfbf-4c16-b529-d4482a59fb18" providerId="ADAL" clId="{B511255C-7942-4298-A019-14075A3854A3}" dt="2026-05-03T07:49:03.099" v="1014" actId="20577"/>
          <ac:spMkLst>
            <pc:docMk/>
            <pc:sldMk cId="0" sldId="260"/>
            <ac:spMk id="408" creationId="{00000000-0000-0000-0000-000000000000}"/>
          </ac:spMkLst>
        </pc:spChg>
      </pc:sldChg>
      <pc:sldChg chg="modSp mod">
        <pc:chgData name="LOTZ Thomas - Lesaffre Deutschland GmbH" userId="766dc14c-cfbf-4c16-b529-d4482a59fb18" providerId="ADAL" clId="{B511255C-7942-4298-A019-14075A3854A3}" dt="2026-05-04T18:12:35.917" v="5434" actId="20577"/>
        <pc:sldMkLst>
          <pc:docMk/>
          <pc:sldMk cId="0" sldId="262"/>
        </pc:sldMkLst>
        <pc:spChg chg="mod">
          <ac:chgData name="LOTZ Thomas - Lesaffre Deutschland GmbH" userId="766dc14c-cfbf-4c16-b529-d4482a59fb18" providerId="ADAL" clId="{B511255C-7942-4298-A019-14075A3854A3}" dt="2026-05-04T18:12:35.917" v="5434" actId="20577"/>
          <ac:spMkLst>
            <pc:docMk/>
            <pc:sldMk cId="0" sldId="262"/>
            <ac:spMk id="10" creationId="{C6D7FB86-171D-46BB-BCA7-6A7345F5F420}"/>
          </ac:spMkLst>
        </pc:spChg>
        <pc:spChg chg="mod">
          <ac:chgData name="LOTZ Thomas - Lesaffre Deutschland GmbH" userId="766dc14c-cfbf-4c16-b529-d4482a59fb18" providerId="ADAL" clId="{B511255C-7942-4298-A019-14075A3854A3}" dt="2026-05-04T18:12:28.659" v="5433" actId="313"/>
          <ac:spMkLst>
            <pc:docMk/>
            <pc:sldMk cId="0" sldId="262"/>
            <ac:spMk id="22" creationId="{39C1CFC9-69E3-ECEE-44BF-FCB888963963}"/>
          </ac:spMkLst>
        </pc:spChg>
        <pc:spChg chg="mod">
          <ac:chgData name="LOTZ Thomas - Lesaffre Deutschland GmbH" userId="766dc14c-cfbf-4c16-b529-d4482a59fb18" providerId="ADAL" clId="{B511255C-7942-4298-A019-14075A3854A3}" dt="2026-05-02T14:53:26.241" v="205" actId="20577"/>
          <ac:spMkLst>
            <pc:docMk/>
            <pc:sldMk cId="0" sldId="262"/>
            <ac:spMk id="28" creationId="{8E352B80-7F8D-BC24-563D-EF14A28E0F0A}"/>
          </ac:spMkLst>
        </pc:spChg>
        <pc:spChg chg="mod">
          <ac:chgData name="LOTZ Thomas - Lesaffre Deutschland GmbH" userId="766dc14c-cfbf-4c16-b529-d4482a59fb18" providerId="ADAL" clId="{B511255C-7942-4298-A019-14075A3854A3}" dt="2026-05-04T18:12:16.306" v="5432" actId="20577"/>
          <ac:spMkLst>
            <pc:docMk/>
            <pc:sldMk cId="0" sldId="262"/>
            <ac:spMk id="34" creationId="{E9D4CC6B-DF50-87C2-74D9-298A37822840}"/>
          </ac:spMkLst>
        </pc:spChg>
        <pc:spChg chg="mod">
          <ac:chgData name="LOTZ Thomas - Lesaffre Deutschland GmbH" userId="766dc14c-cfbf-4c16-b529-d4482a59fb18" providerId="ADAL" clId="{B511255C-7942-4298-A019-14075A3854A3}" dt="2026-05-02T14:50:01.653" v="45" actId="1076"/>
          <ac:spMkLst>
            <pc:docMk/>
            <pc:sldMk cId="0" sldId="262"/>
            <ac:spMk id="458" creationId="{00000000-0000-0000-0000-000000000000}"/>
          </ac:spMkLst>
        </pc:spChg>
      </pc:sldChg>
      <pc:sldChg chg="modSp mod modNotesTx">
        <pc:chgData name="LOTZ Thomas - Lesaffre Deutschland GmbH" userId="766dc14c-cfbf-4c16-b529-d4482a59fb18" providerId="ADAL" clId="{B511255C-7942-4298-A019-14075A3854A3}" dt="2026-05-04T21:05:14.647" v="9070" actId="20577"/>
        <pc:sldMkLst>
          <pc:docMk/>
          <pc:sldMk cId="0" sldId="265"/>
        </pc:sldMkLst>
        <pc:spChg chg="mod">
          <ac:chgData name="LOTZ Thomas - Lesaffre Deutschland GmbH" userId="766dc14c-cfbf-4c16-b529-d4482a59fb18" providerId="ADAL" clId="{B511255C-7942-4298-A019-14075A3854A3}" dt="2026-05-03T11:54:17.053" v="5045" actId="14100"/>
          <ac:spMkLst>
            <pc:docMk/>
            <pc:sldMk cId="0" sldId="265"/>
            <ac:spMk id="15" creationId="{737590E5-D54E-50AC-DAA7-AD609CA80550}"/>
          </ac:spMkLst>
        </pc:spChg>
        <pc:spChg chg="mod">
          <ac:chgData name="LOTZ Thomas - Lesaffre Deutschland GmbH" userId="766dc14c-cfbf-4c16-b529-d4482a59fb18" providerId="ADAL" clId="{B511255C-7942-4298-A019-14075A3854A3}" dt="2026-05-03T11:54:20.168" v="5046" actId="14100"/>
          <ac:spMkLst>
            <pc:docMk/>
            <pc:sldMk cId="0" sldId="265"/>
            <ac:spMk id="17" creationId="{9EFC92E8-677A-1A88-5CD8-BD44BECD47CF}"/>
          </ac:spMkLst>
        </pc:spChg>
        <pc:spChg chg="mod">
          <ac:chgData name="LOTZ Thomas - Lesaffre Deutschland GmbH" userId="766dc14c-cfbf-4c16-b529-d4482a59fb18" providerId="ADAL" clId="{B511255C-7942-4298-A019-14075A3854A3}" dt="2026-05-03T11:44:17.759" v="4851" actId="13926"/>
          <ac:spMkLst>
            <pc:docMk/>
            <pc:sldMk cId="0" sldId="265"/>
            <ac:spMk id="18" creationId="{5E44E5E4-D482-C883-DDB5-BD8A949064DF}"/>
          </ac:spMkLst>
        </pc:spChg>
        <pc:spChg chg="mod">
          <ac:chgData name="LOTZ Thomas - Lesaffre Deutschland GmbH" userId="766dc14c-cfbf-4c16-b529-d4482a59fb18" providerId="ADAL" clId="{B511255C-7942-4298-A019-14075A3854A3}" dt="2026-05-03T11:55:30.200" v="5060" actId="14100"/>
          <ac:spMkLst>
            <pc:docMk/>
            <pc:sldMk cId="0" sldId="265"/>
            <ac:spMk id="19" creationId="{EB2CCF06-85AE-9EC7-3029-5D8A4F571949}"/>
          </ac:spMkLst>
        </pc:spChg>
        <pc:spChg chg="mod">
          <ac:chgData name="LOTZ Thomas - Lesaffre Deutschland GmbH" userId="766dc14c-cfbf-4c16-b529-d4482a59fb18" providerId="ADAL" clId="{B511255C-7942-4298-A019-14075A3854A3}" dt="2026-05-04T21:05:00.373" v="9054" actId="20577"/>
          <ac:spMkLst>
            <pc:docMk/>
            <pc:sldMk cId="0" sldId="265"/>
            <ac:spMk id="20" creationId="{D595D60D-2527-7B47-EFFD-5EE379BA03EA}"/>
          </ac:spMkLst>
        </pc:spChg>
        <pc:spChg chg="mod">
          <ac:chgData name="LOTZ Thomas - Lesaffre Deutschland GmbH" userId="766dc14c-cfbf-4c16-b529-d4482a59fb18" providerId="ADAL" clId="{B511255C-7942-4298-A019-14075A3854A3}" dt="2026-05-03T11:53:40.553" v="5035" actId="1076"/>
          <ac:spMkLst>
            <pc:docMk/>
            <pc:sldMk cId="0" sldId="265"/>
            <ac:spMk id="21" creationId="{154A3373-30A5-A3BF-B5FA-F5292680F84E}"/>
          </ac:spMkLst>
        </pc:spChg>
        <pc:spChg chg="mod">
          <ac:chgData name="LOTZ Thomas - Lesaffre Deutschland GmbH" userId="766dc14c-cfbf-4c16-b529-d4482a59fb18" providerId="ADAL" clId="{B511255C-7942-4298-A019-14075A3854A3}" dt="2026-05-03T11:53:56.917" v="5040" actId="14100"/>
          <ac:spMkLst>
            <pc:docMk/>
            <pc:sldMk cId="0" sldId="265"/>
            <ac:spMk id="22" creationId="{1EF4B053-5D94-009D-B4FE-DB068E27D4DA}"/>
          </ac:spMkLst>
        </pc:spChg>
        <pc:spChg chg="mod">
          <ac:chgData name="LOTZ Thomas - Lesaffre Deutschland GmbH" userId="766dc14c-cfbf-4c16-b529-d4482a59fb18" providerId="ADAL" clId="{B511255C-7942-4298-A019-14075A3854A3}" dt="2026-05-03T11:53:46.479" v="5037" actId="14100"/>
          <ac:spMkLst>
            <pc:docMk/>
            <pc:sldMk cId="0" sldId="265"/>
            <ac:spMk id="23" creationId="{EA50EFF9-B7D0-EC2E-E566-8C6BED8C3FC1}"/>
          </ac:spMkLst>
        </pc:spChg>
        <pc:spChg chg="mod">
          <ac:chgData name="LOTZ Thomas - Lesaffre Deutschland GmbH" userId="766dc14c-cfbf-4c16-b529-d4482a59fb18" providerId="ADAL" clId="{B511255C-7942-4298-A019-14075A3854A3}" dt="2026-05-03T11:54:00.252" v="5041" actId="14100"/>
          <ac:spMkLst>
            <pc:docMk/>
            <pc:sldMk cId="0" sldId="265"/>
            <ac:spMk id="24" creationId="{50710B77-FDF3-F172-6353-E8E97E7C1105}"/>
          </ac:spMkLst>
        </pc:spChg>
        <pc:spChg chg="mod">
          <ac:chgData name="LOTZ Thomas - Lesaffre Deutschland GmbH" userId="766dc14c-cfbf-4c16-b529-d4482a59fb18" providerId="ADAL" clId="{B511255C-7942-4298-A019-14075A3854A3}" dt="2026-05-03T11:54:39.831" v="5051" actId="14100"/>
          <ac:spMkLst>
            <pc:docMk/>
            <pc:sldMk cId="0" sldId="265"/>
            <ac:spMk id="25" creationId="{1D6E8A4E-4B23-C5FA-1362-957F3C091AE2}"/>
          </ac:spMkLst>
        </pc:spChg>
        <pc:spChg chg="mod">
          <ac:chgData name="LOTZ Thomas - Lesaffre Deutschland GmbH" userId="766dc14c-cfbf-4c16-b529-d4482a59fb18" providerId="ADAL" clId="{B511255C-7942-4298-A019-14075A3854A3}" dt="2026-05-03T11:58:50.285" v="5146" actId="1076"/>
          <ac:spMkLst>
            <pc:docMk/>
            <pc:sldMk cId="0" sldId="265"/>
            <ac:spMk id="26" creationId="{4F218F6E-FDF7-97EA-3A09-694DB1CC2426}"/>
          </ac:spMkLst>
        </pc:spChg>
        <pc:spChg chg="mod">
          <ac:chgData name="LOTZ Thomas - Lesaffre Deutschland GmbH" userId="766dc14c-cfbf-4c16-b529-d4482a59fb18" providerId="ADAL" clId="{B511255C-7942-4298-A019-14075A3854A3}" dt="2026-05-03T11:53:24.488" v="5029" actId="14100"/>
          <ac:spMkLst>
            <pc:docMk/>
            <pc:sldMk cId="0" sldId="265"/>
            <ac:spMk id="27" creationId="{E2AAE9F0-8F8A-47D3-BF3B-EAE3EF85F558}"/>
          </ac:spMkLst>
        </pc:spChg>
        <pc:spChg chg="mod">
          <ac:chgData name="LOTZ Thomas - Lesaffre Deutschland GmbH" userId="766dc14c-cfbf-4c16-b529-d4482a59fb18" providerId="ADAL" clId="{B511255C-7942-4298-A019-14075A3854A3}" dt="2026-05-03T11:54:59.386" v="5054" actId="14100"/>
          <ac:spMkLst>
            <pc:docMk/>
            <pc:sldMk cId="0" sldId="265"/>
            <ac:spMk id="28" creationId="{C07D8FE7-0EFD-BF11-4FA0-1AC9C1BA7F0D}"/>
          </ac:spMkLst>
        </pc:spChg>
        <pc:spChg chg="mod">
          <ac:chgData name="LOTZ Thomas - Lesaffre Deutschland GmbH" userId="766dc14c-cfbf-4c16-b529-d4482a59fb18" providerId="ADAL" clId="{B511255C-7942-4298-A019-14075A3854A3}" dt="2026-05-03T11:53:30.466" v="5032" actId="14100"/>
          <ac:spMkLst>
            <pc:docMk/>
            <pc:sldMk cId="0" sldId="265"/>
            <ac:spMk id="29" creationId="{6CB14A89-B7AC-73C7-3058-2E514E708392}"/>
          </ac:spMkLst>
        </pc:spChg>
        <pc:spChg chg="mod">
          <ac:chgData name="LOTZ Thomas - Lesaffre Deutschland GmbH" userId="766dc14c-cfbf-4c16-b529-d4482a59fb18" providerId="ADAL" clId="{B511255C-7942-4298-A019-14075A3854A3}" dt="2026-05-03T11:53:33.924" v="5033" actId="14100"/>
          <ac:spMkLst>
            <pc:docMk/>
            <pc:sldMk cId="0" sldId="265"/>
            <ac:spMk id="30" creationId="{8305FF6E-383C-55A6-ADBE-9CC4413CC014}"/>
          </ac:spMkLst>
        </pc:spChg>
        <pc:spChg chg="mod">
          <ac:chgData name="LOTZ Thomas - Lesaffre Deutschland GmbH" userId="766dc14c-cfbf-4c16-b529-d4482a59fb18" providerId="ADAL" clId="{B511255C-7942-4298-A019-14075A3854A3}" dt="2026-05-03T11:54:44.003" v="5052" actId="14100"/>
          <ac:spMkLst>
            <pc:docMk/>
            <pc:sldMk cId="0" sldId="265"/>
            <ac:spMk id="31" creationId="{AD227759-82C8-829B-F25A-6827937327B8}"/>
          </ac:spMkLst>
        </pc:spChg>
        <pc:spChg chg="mod">
          <ac:chgData name="LOTZ Thomas - Lesaffre Deutschland GmbH" userId="766dc14c-cfbf-4c16-b529-d4482a59fb18" providerId="ADAL" clId="{B511255C-7942-4298-A019-14075A3854A3}" dt="2026-05-03T11:53:37.326" v="5034" actId="14100"/>
          <ac:spMkLst>
            <pc:docMk/>
            <pc:sldMk cId="0" sldId="265"/>
            <ac:spMk id="32" creationId="{8BF35FE6-F526-6AE1-FC6A-860D1E45E8A1}"/>
          </ac:spMkLst>
        </pc:spChg>
      </pc:sldChg>
      <pc:sldChg chg="delSp modSp mod">
        <pc:chgData name="LOTZ Thomas - Lesaffre Deutschland GmbH" userId="766dc14c-cfbf-4c16-b529-d4482a59fb18" providerId="ADAL" clId="{B511255C-7942-4298-A019-14075A3854A3}" dt="2026-05-03T12:08:46.157" v="5267" actId="1076"/>
        <pc:sldMkLst>
          <pc:docMk/>
          <pc:sldMk cId="0" sldId="268"/>
        </pc:sldMkLst>
        <pc:spChg chg="mod">
          <ac:chgData name="LOTZ Thomas - Lesaffre Deutschland GmbH" userId="766dc14c-cfbf-4c16-b529-d4482a59fb18" providerId="ADAL" clId="{B511255C-7942-4298-A019-14075A3854A3}" dt="2026-05-03T12:06:07.510" v="5212" actId="20577"/>
          <ac:spMkLst>
            <pc:docMk/>
            <pc:sldMk cId="0" sldId="268"/>
            <ac:spMk id="28" creationId="{73F522BB-D710-1C46-0F17-6CC63F7B6C8D}"/>
          </ac:spMkLst>
        </pc:spChg>
        <pc:spChg chg="mod">
          <ac:chgData name="LOTZ Thomas - Lesaffre Deutschland GmbH" userId="766dc14c-cfbf-4c16-b529-d4482a59fb18" providerId="ADAL" clId="{B511255C-7942-4298-A019-14075A3854A3}" dt="2026-05-03T12:06:02.156" v="5206" actId="20577"/>
          <ac:spMkLst>
            <pc:docMk/>
            <pc:sldMk cId="0" sldId="268"/>
            <ac:spMk id="29" creationId="{329B2DA3-8AA7-4C2D-C360-CAEA846F783C}"/>
          </ac:spMkLst>
        </pc:spChg>
        <pc:spChg chg="mod">
          <ac:chgData name="LOTZ Thomas - Lesaffre Deutschland GmbH" userId="766dc14c-cfbf-4c16-b529-d4482a59fb18" providerId="ADAL" clId="{B511255C-7942-4298-A019-14075A3854A3}" dt="2026-05-03T12:06:25.707" v="5215" actId="20577"/>
          <ac:spMkLst>
            <pc:docMk/>
            <pc:sldMk cId="0" sldId="268"/>
            <ac:spMk id="33" creationId="{596D2132-1817-4FA0-A71D-C4F8BB7CBBA0}"/>
          </ac:spMkLst>
        </pc:spChg>
        <pc:spChg chg="del">
          <ac:chgData name="LOTZ Thomas - Lesaffre Deutschland GmbH" userId="766dc14c-cfbf-4c16-b529-d4482a59fb18" providerId="ADAL" clId="{B511255C-7942-4298-A019-14075A3854A3}" dt="2026-05-03T12:06:32.951" v="5216" actId="478"/>
          <ac:spMkLst>
            <pc:docMk/>
            <pc:sldMk cId="0" sldId="268"/>
            <ac:spMk id="34" creationId="{48C51866-485D-4388-225C-24BA21509F10}"/>
          </ac:spMkLst>
        </pc:spChg>
        <pc:spChg chg="del">
          <ac:chgData name="LOTZ Thomas - Lesaffre Deutschland GmbH" userId="766dc14c-cfbf-4c16-b529-d4482a59fb18" providerId="ADAL" clId="{B511255C-7942-4298-A019-14075A3854A3}" dt="2026-05-03T12:06:34.547" v="5217" actId="478"/>
          <ac:spMkLst>
            <pc:docMk/>
            <pc:sldMk cId="0" sldId="268"/>
            <ac:spMk id="35" creationId="{0EA54A2D-AD0A-EE1E-AE77-EC54B1E887CD}"/>
          </ac:spMkLst>
        </pc:spChg>
        <pc:spChg chg="del mod">
          <ac:chgData name="LOTZ Thomas - Lesaffre Deutschland GmbH" userId="766dc14c-cfbf-4c16-b529-d4482a59fb18" providerId="ADAL" clId="{B511255C-7942-4298-A019-14075A3854A3}" dt="2026-05-03T12:06:39.215" v="5220" actId="478"/>
          <ac:spMkLst>
            <pc:docMk/>
            <pc:sldMk cId="0" sldId="268"/>
            <ac:spMk id="36" creationId="{72EDDE2C-9E93-BEEA-2155-E889E9A7BB44}"/>
          </ac:spMkLst>
        </pc:spChg>
        <pc:spChg chg="del">
          <ac:chgData name="LOTZ Thomas - Lesaffre Deutschland GmbH" userId="766dc14c-cfbf-4c16-b529-d4482a59fb18" providerId="ADAL" clId="{B511255C-7942-4298-A019-14075A3854A3}" dt="2026-05-03T12:06:35.723" v="5218" actId="478"/>
          <ac:spMkLst>
            <pc:docMk/>
            <pc:sldMk cId="0" sldId="268"/>
            <ac:spMk id="37" creationId="{EDA67584-B596-EAC9-7C74-6646AEC86C47}"/>
          </ac:spMkLst>
        </pc:spChg>
        <pc:spChg chg="mod">
          <ac:chgData name="LOTZ Thomas - Lesaffre Deutschland GmbH" userId="766dc14c-cfbf-4c16-b529-d4482a59fb18" providerId="ADAL" clId="{B511255C-7942-4298-A019-14075A3854A3}" dt="2026-05-03T12:07:54.505" v="5260" actId="1076"/>
          <ac:spMkLst>
            <pc:docMk/>
            <pc:sldMk cId="0" sldId="268"/>
            <ac:spMk id="38" creationId="{08FFA2A9-E4E2-F22C-8FED-343A6392812E}"/>
          </ac:spMkLst>
        </pc:spChg>
        <pc:spChg chg="mod">
          <ac:chgData name="LOTZ Thomas - Lesaffre Deutschland GmbH" userId="766dc14c-cfbf-4c16-b529-d4482a59fb18" providerId="ADAL" clId="{B511255C-7942-4298-A019-14075A3854A3}" dt="2026-05-03T12:07:54.505" v="5260" actId="1076"/>
          <ac:spMkLst>
            <pc:docMk/>
            <pc:sldMk cId="0" sldId="268"/>
            <ac:spMk id="39" creationId="{B24F9E88-F063-11BE-F749-ADB932F897D6}"/>
          </ac:spMkLst>
        </pc:spChg>
        <pc:spChg chg="mod">
          <ac:chgData name="LOTZ Thomas - Lesaffre Deutschland GmbH" userId="766dc14c-cfbf-4c16-b529-d4482a59fb18" providerId="ADAL" clId="{B511255C-7942-4298-A019-14075A3854A3}" dt="2026-05-03T12:07:54.505" v="5260" actId="1076"/>
          <ac:spMkLst>
            <pc:docMk/>
            <pc:sldMk cId="0" sldId="268"/>
            <ac:spMk id="40" creationId="{3173E48D-7429-2CF2-EED1-6B0AA53EA11E}"/>
          </ac:spMkLst>
        </pc:spChg>
        <pc:spChg chg="mod">
          <ac:chgData name="LOTZ Thomas - Lesaffre Deutschland GmbH" userId="766dc14c-cfbf-4c16-b529-d4482a59fb18" providerId="ADAL" clId="{B511255C-7942-4298-A019-14075A3854A3}" dt="2026-05-03T12:07:54.505" v="5260" actId="1076"/>
          <ac:spMkLst>
            <pc:docMk/>
            <pc:sldMk cId="0" sldId="268"/>
            <ac:spMk id="41" creationId="{1AD9E406-74F6-4671-FD27-3C3B59CF5192}"/>
          </ac:spMkLst>
        </pc:spChg>
        <pc:spChg chg="mod">
          <ac:chgData name="LOTZ Thomas - Lesaffre Deutschland GmbH" userId="766dc14c-cfbf-4c16-b529-d4482a59fb18" providerId="ADAL" clId="{B511255C-7942-4298-A019-14075A3854A3}" dt="2026-05-03T12:08:02.479" v="5262" actId="20577"/>
          <ac:spMkLst>
            <pc:docMk/>
            <pc:sldMk cId="0" sldId="268"/>
            <ac:spMk id="49" creationId="{60A16ADC-DC15-E605-2B7B-BB0679D8DA1D}"/>
          </ac:spMkLst>
        </pc:spChg>
        <pc:spChg chg="mod">
          <ac:chgData name="LOTZ Thomas - Lesaffre Deutschland GmbH" userId="766dc14c-cfbf-4c16-b529-d4482a59fb18" providerId="ADAL" clId="{B511255C-7942-4298-A019-14075A3854A3}" dt="2026-05-03T12:08:46.157" v="5267" actId="1076"/>
          <ac:spMkLst>
            <pc:docMk/>
            <pc:sldMk cId="0" sldId="268"/>
            <ac:spMk id="54" creationId="{6BF8E3A1-8EAB-8653-1C25-2E89B48FC3FD}"/>
          </ac:spMkLst>
        </pc:spChg>
        <pc:spChg chg="mod">
          <ac:chgData name="LOTZ Thomas - Lesaffre Deutschland GmbH" userId="766dc14c-cfbf-4c16-b529-d4482a59fb18" providerId="ADAL" clId="{B511255C-7942-4298-A019-14075A3854A3}" dt="2026-05-03T12:08:46.157" v="5267" actId="1076"/>
          <ac:spMkLst>
            <pc:docMk/>
            <pc:sldMk cId="0" sldId="268"/>
            <ac:spMk id="55" creationId="{D7124F2F-60F7-914B-E913-CD35A7A4E568}"/>
          </ac:spMkLst>
        </pc:spChg>
        <pc:spChg chg="mod">
          <ac:chgData name="LOTZ Thomas - Lesaffre Deutschland GmbH" userId="766dc14c-cfbf-4c16-b529-d4482a59fb18" providerId="ADAL" clId="{B511255C-7942-4298-A019-14075A3854A3}" dt="2026-05-03T12:08:46.157" v="5267" actId="1076"/>
          <ac:spMkLst>
            <pc:docMk/>
            <pc:sldMk cId="0" sldId="268"/>
            <ac:spMk id="56" creationId="{4A57B917-8B87-D401-968F-BE0B7FE67494}"/>
          </ac:spMkLst>
        </pc:spChg>
        <pc:spChg chg="mod">
          <ac:chgData name="LOTZ Thomas - Lesaffre Deutschland GmbH" userId="766dc14c-cfbf-4c16-b529-d4482a59fb18" providerId="ADAL" clId="{B511255C-7942-4298-A019-14075A3854A3}" dt="2026-05-03T12:08:46.157" v="5267" actId="1076"/>
          <ac:spMkLst>
            <pc:docMk/>
            <pc:sldMk cId="0" sldId="268"/>
            <ac:spMk id="57" creationId="{A639667B-FFEB-3094-AF41-D58E83659230}"/>
          </ac:spMkLst>
        </pc:spChg>
      </pc:sldChg>
      <pc:sldChg chg="addSp delSp modSp mod modNotesTx">
        <pc:chgData name="LOTZ Thomas - Lesaffre Deutschland GmbH" userId="766dc14c-cfbf-4c16-b529-d4482a59fb18" providerId="ADAL" clId="{B511255C-7942-4298-A019-14075A3854A3}" dt="2026-05-04T20:16:27.035" v="7641" actId="20577"/>
        <pc:sldMkLst>
          <pc:docMk/>
          <pc:sldMk cId="0" sldId="296"/>
        </pc:sldMkLst>
        <pc:spChg chg="mod">
          <ac:chgData name="LOTZ Thomas - Lesaffre Deutschland GmbH" userId="766dc14c-cfbf-4c16-b529-d4482a59fb18" providerId="ADAL" clId="{B511255C-7942-4298-A019-14075A3854A3}" dt="2026-05-04T18:16:18.087" v="5445" actId="20577"/>
          <ac:spMkLst>
            <pc:docMk/>
            <pc:sldMk cId="0" sldId="296"/>
            <ac:spMk id="8" creationId="{E5BEC24B-0989-45CE-BA77-3C672EA57565}"/>
          </ac:spMkLst>
        </pc:spChg>
        <pc:spChg chg="mod">
          <ac:chgData name="LOTZ Thomas - Lesaffre Deutschland GmbH" userId="766dc14c-cfbf-4c16-b529-d4482a59fb18" providerId="ADAL" clId="{B511255C-7942-4298-A019-14075A3854A3}" dt="2026-05-02T15:18:11.083" v="349" actId="1076"/>
          <ac:spMkLst>
            <pc:docMk/>
            <pc:sldMk cId="0" sldId="296"/>
            <ac:spMk id="11" creationId="{5BD1EC2C-B5BD-C922-243B-8EF6ED24583B}"/>
          </ac:spMkLst>
        </pc:spChg>
        <pc:spChg chg="mod">
          <ac:chgData name="LOTZ Thomas - Lesaffre Deutschland GmbH" userId="766dc14c-cfbf-4c16-b529-d4482a59fb18" providerId="ADAL" clId="{B511255C-7942-4298-A019-14075A3854A3}" dt="2026-05-02T15:03:55.504" v="280" actId="1076"/>
          <ac:spMkLst>
            <pc:docMk/>
            <pc:sldMk cId="0" sldId="296"/>
            <ac:spMk id="12" creationId="{91554EF4-4AD6-8EC1-8390-756B9A452965}"/>
          </ac:spMkLst>
        </pc:spChg>
        <pc:spChg chg="mod">
          <ac:chgData name="LOTZ Thomas - Lesaffre Deutschland GmbH" userId="766dc14c-cfbf-4c16-b529-d4482a59fb18" providerId="ADAL" clId="{B511255C-7942-4298-A019-14075A3854A3}" dt="2026-05-02T15:11:25.725" v="342" actId="1076"/>
          <ac:spMkLst>
            <pc:docMk/>
            <pc:sldMk cId="0" sldId="296"/>
            <ac:spMk id="13" creationId="{85DF1490-839E-D8E8-4E11-684C3449FF94}"/>
          </ac:spMkLst>
        </pc:spChg>
        <pc:spChg chg="mod">
          <ac:chgData name="LOTZ Thomas - Lesaffre Deutschland GmbH" userId="766dc14c-cfbf-4c16-b529-d4482a59fb18" providerId="ADAL" clId="{B511255C-7942-4298-A019-14075A3854A3}" dt="2026-05-02T15:10:36.698" v="329" actId="1076"/>
          <ac:spMkLst>
            <pc:docMk/>
            <pc:sldMk cId="0" sldId="296"/>
            <ac:spMk id="14" creationId="{5ABA9A11-01D5-7384-5DFB-A31243CC83CD}"/>
          </ac:spMkLst>
        </pc:spChg>
        <pc:spChg chg="mod">
          <ac:chgData name="LOTZ Thomas - Lesaffre Deutschland GmbH" userId="766dc14c-cfbf-4c16-b529-d4482a59fb18" providerId="ADAL" clId="{B511255C-7942-4298-A019-14075A3854A3}" dt="2026-05-02T15:09:17.492" v="313" actId="1076"/>
          <ac:spMkLst>
            <pc:docMk/>
            <pc:sldMk cId="0" sldId="296"/>
            <ac:spMk id="15" creationId="{D0B135DB-8722-BDEA-8150-468D27437A45}"/>
          </ac:spMkLst>
        </pc:spChg>
        <pc:spChg chg="mod">
          <ac:chgData name="LOTZ Thomas - Lesaffre Deutschland GmbH" userId="766dc14c-cfbf-4c16-b529-d4482a59fb18" providerId="ADAL" clId="{B511255C-7942-4298-A019-14075A3854A3}" dt="2026-05-02T15:37:13.587" v="516" actId="14100"/>
          <ac:spMkLst>
            <pc:docMk/>
            <pc:sldMk cId="0" sldId="296"/>
            <ac:spMk id="16" creationId="{B40E15E6-9E52-A463-F344-A44B710E9867}"/>
          </ac:spMkLst>
        </pc:spChg>
        <pc:spChg chg="mod">
          <ac:chgData name="LOTZ Thomas - Lesaffre Deutschland GmbH" userId="766dc14c-cfbf-4c16-b529-d4482a59fb18" providerId="ADAL" clId="{B511255C-7942-4298-A019-14075A3854A3}" dt="2026-05-02T15:11:25.725" v="342" actId="1076"/>
          <ac:spMkLst>
            <pc:docMk/>
            <pc:sldMk cId="0" sldId="296"/>
            <ac:spMk id="17" creationId="{0042C87A-0C5F-7854-735F-257CEE1610C0}"/>
          </ac:spMkLst>
        </pc:spChg>
        <pc:spChg chg="mod">
          <ac:chgData name="LOTZ Thomas - Lesaffre Deutschland GmbH" userId="766dc14c-cfbf-4c16-b529-d4482a59fb18" providerId="ADAL" clId="{B511255C-7942-4298-A019-14075A3854A3}" dt="2026-05-02T15:11:25.725" v="342" actId="1076"/>
          <ac:spMkLst>
            <pc:docMk/>
            <pc:sldMk cId="0" sldId="296"/>
            <ac:spMk id="18" creationId="{0AD0CEBB-66F2-478E-1568-45BF960A59A3}"/>
          </ac:spMkLst>
        </pc:spChg>
        <pc:spChg chg="mod">
          <ac:chgData name="LOTZ Thomas - Lesaffre Deutschland GmbH" userId="766dc14c-cfbf-4c16-b529-d4482a59fb18" providerId="ADAL" clId="{B511255C-7942-4298-A019-14075A3854A3}" dt="2026-05-02T15:11:25.725" v="342" actId="1076"/>
          <ac:spMkLst>
            <pc:docMk/>
            <pc:sldMk cId="0" sldId="296"/>
            <ac:spMk id="19" creationId="{EFC7320A-A695-37D3-7153-39A9CD98D962}"/>
          </ac:spMkLst>
        </pc:spChg>
        <pc:spChg chg="mod">
          <ac:chgData name="LOTZ Thomas - Lesaffre Deutschland GmbH" userId="766dc14c-cfbf-4c16-b529-d4482a59fb18" providerId="ADAL" clId="{B511255C-7942-4298-A019-14075A3854A3}" dt="2026-05-04T19:29:01.568" v="6569" actId="20577"/>
          <ac:spMkLst>
            <pc:docMk/>
            <pc:sldMk cId="0" sldId="296"/>
            <ac:spMk id="20" creationId="{DA611945-28C9-48BC-16E7-F26ADCDEB890}"/>
          </ac:spMkLst>
        </pc:spChg>
        <pc:spChg chg="mod">
          <ac:chgData name="LOTZ Thomas - Lesaffre Deutschland GmbH" userId="766dc14c-cfbf-4c16-b529-d4482a59fb18" providerId="ADAL" clId="{B511255C-7942-4298-A019-14075A3854A3}" dt="2026-05-02T15:11:25.725" v="342" actId="1076"/>
          <ac:spMkLst>
            <pc:docMk/>
            <pc:sldMk cId="0" sldId="296"/>
            <ac:spMk id="21" creationId="{8CD0502D-9F73-57D6-5439-A02989F9FECF}"/>
          </ac:spMkLst>
        </pc:spChg>
        <pc:spChg chg="mod">
          <ac:chgData name="LOTZ Thomas - Lesaffre Deutschland GmbH" userId="766dc14c-cfbf-4c16-b529-d4482a59fb18" providerId="ADAL" clId="{B511255C-7942-4298-A019-14075A3854A3}" dt="2026-05-02T15:11:26.636" v="343" actId="1076"/>
          <ac:spMkLst>
            <pc:docMk/>
            <pc:sldMk cId="0" sldId="296"/>
            <ac:spMk id="22" creationId="{B03525AC-51C0-C23A-3464-87F58C4A22B3}"/>
          </ac:spMkLst>
        </pc:spChg>
        <pc:spChg chg="mod">
          <ac:chgData name="LOTZ Thomas - Lesaffre Deutschland GmbH" userId="766dc14c-cfbf-4c16-b529-d4482a59fb18" providerId="ADAL" clId="{B511255C-7942-4298-A019-14075A3854A3}" dt="2026-05-02T15:11:25.725" v="342" actId="1076"/>
          <ac:spMkLst>
            <pc:docMk/>
            <pc:sldMk cId="0" sldId="296"/>
            <ac:spMk id="23" creationId="{D1F2CCD4-B8CE-B604-5FF1-51E455CA32AB}"/>
          </ac:spMkLst>
        </pc:spChg>
        <pc:spChg chg="add del mod">
          <ac:chgData name="LOTZ Thomas - Lesaffre Deutschland GmbH" userId="766dc14c-cfbf-4c16-b529-d4482a59fb18" providerId="ADAL" clId="{B511255C-7942-4298-A019-14075A3854A3}" dt="2026-05-04T20:16:09.014" v="7635" actId="20577"/>
          <ac:spMkLst>
            <pc:docMk/>
            <pc:sldMk cId="0" sldId="296"/>
            <ac:spMk id="24" creationId="{88ECA163-0F9E-6774-7A24-8A4F07C8874F}"/>
          </ac:spMkLst>
        </pc:spChg>
        <pc:spChg chg="add del">
          <ac:chgData name="LOTZ Thomas - Lesaffre Deutschland GmbH" userId="766dc14c-cfbf-4c16-b529-d4482a59fb18" providerId="ADAL" clId="{B511255C-7942-4298-A019-14075A3854A3}" dt="2026-05-02T15:11:28.155" v="345" actId="478"/>
          <ac:spMkLst>
            <pc:docMk/>
            <pc:sldMk cId="0" sldId="296"/>
            <ac:spMk id="25" creationId="{545E60EA-06E6-D1DD-93B6-3EDFE3A8AE36}"/>
          </ac:spMkLst>
        </pc:spChg>
        <pc:spChg chg="add del">
          <ac:chgData name="LOTZ Thomas - Lesaffre Deutschland GmbH" userId="766dc14c-cfbf-4c16-b529-d4482a59fb18" providerId="ADAL" clId="{B511255C-7942-4298-A019-14075A3854A3}" dt="2026-05-02T15:11:29.731" v="347" actId="478"/>
          <ac:spMkLst>
            <pc:docMk/>
            <pc:sldMk cId="0" sldId="296"/>
            <ac:spMk id="26" creationId="{B246E372-45DB-42CE-D7FE-B0C4724AE963}"/>
          </ac:spMkLst>
        </pc:spChg>
        <pc:spChg chg="add del mod">
          <ac:chgData name="LOTZ Thomas - Lesaffre Deutschland GmbH" userId="766dc14c-cfbf-4c16-b529-d4482a59fb18" providerId="ADAL" clId="{B511255C-7942-4298-A019-14075A3854A3}" dt="2026-05-02T15:36:48.946" v="513" actId="20577"/>
          <ac:spMkLst>
            <pc:docMk/>
            <pc:sldMk cId="0" sldId="296"/>
            <ac:spMk id="28" creationId="{7D1E441F-976C-D741-9341-DCC87AA9DFC6}"/>
          </ac:spMkLst>
        </pc:spChg>
        <pc:spChg chg="mod">
          <ac:chgData name="LOTZ Thomas - Lesaffre Deutschland GmbH" userId="766dc14c-cfbf-4c16-b529-d4482a59fb18" providerId="ADAL" clId="{B511255C-7942-4298-A019-14075A3854A3}" dt="2026-05-02T15:11:23.867" v="339" actId="1076"/>
          <ac:spMkLst>
            <pc:docMk/>
            <pc:sldMk cId="0" sldId="296"/>
            <ac:spMk id="29" creationId="{D59DB2BA-ECB5-48F6-9958-B62C3F6451A9}"/>
          </ac:spMkLst>
        </pc:spChg>
        <pc:spChg chg="mod">
          <ac:chgData name="LOTZ Thomas - Lesaffre Deutschland GmbH" userId="766dc14c-cfbf-4c16-b529-d4482a59fb18" providerId="ADAL" clId="{B511255C-7942-4298-A019-14075A3854A3}" dt="2026-05-02T15:11:25.125" v="341" actId="1076"/>
          <ac:spMkLst>
            <pc:docMk/>
            <pc:sldMk cId="0" sldId="296"/>
            <ac:spMk id="30" creationId="{7F28B148-7D4E-06F6-2A01-EE87CC3F8C0F}"/>
          </ac:spMkLst>
        </pc:spChg>
        <pc:spChg chg="mod">
          <ac:chgData name="LOTZ Thomas - Lesaffre Deutschland GmbH" userId="766dc14c-cfbf-4c16-b529-d4482a59fb18" providerId="ADAL" clId="{B511255C-7942-4298-A019-14075A3854A3}" dt="2026-05-02T15:11:22.451" v="337" actId="1076"/>
          <ac:spMkLst>
            <pc:docMk/>
            <pc:sldMk cId="0" sldId="296"/>
            <ac:spMk id="31" creationId="{FB4B0D36-4340-DD60-8BBC-23B493FDC748}"/>
          </ac:spMkLst>
        </pc:spChg>
        <pc:spChg chg="mod">
          <ac:chgData name="LOTZ Thomas - Lesaffre Deutschland GmbH" userId="766dc14c-cfbf-4c16-b529-d4482a59fb18" providerId="ADAL" clId="{B511255C-7942-4298-A019-14075A3854A3}" dt="2026-05-02T15:27:27.098" v="361" actId="1076"/>
          <ac:spMkLst>
            <pc:docMk/>
            <pc:sldMk cId="0" sldId="296"/>
            <ac:spMk id="32" creationId="{6918B9B9-C274-D033-CDF3-627BB8164DF4}"/>
          </ac:spMkLst>
        </pc:spChg>
        <pc:spChg chg="mod">
          <ac:chgData name="LOTZ Thomas - Lesaffre Deutschland GmbH" userId="766dc14c-cfbf-4c16-b529-d4482a59fb18" providerId="ADAL" clId="{B511255C-7942-4298-A019-14075A3854A3}" dt="2026-05-04T19:26:38.963" v="6537" actId="14100"/>
          <ac:spMkLst>
            <pc:docMk/>
            <pc:sldMk cId="0" sldId="296"/>
            <ac:spMk id="33" creationId="{D388014B-9A50-5C82-CE73-C4D961116627}"/>
          </ac:spMkLst>
        </pc:spChg>
        <pc:spChg chg="mod">
          <ac:chgData name="LOTZ Thomas - Lesaffre Deutschland GmbH" userId="766dc14c-cfbf-4c16-b529-d4482a59fb18" providerId="ADAL" clId="{B511255C-7942-4298-A019-14075A3854A3}" dt="2026-05-04T19:26:30.129" v="6534" actId="14100"/>
          <ac:spMkLst>
            <pc:docMk/>
            <pc:sldMk cId="0" sldId="296"/>
            <ac:spMk id="34" creationId="{C40D719D-B32A-FFB5-4B9A-5ED8FFAE0362}"/>
          </ac:spMkLst>
        </pc:spChg>
        <pc:spChg chg="mod">
          <ac:chgData name="LOTZ Thomas - Lesaffre Deutschland GmbH" userId="766dc14c-cfbf-4c16-b529-d4482a59fb18" providerId="ADAL" clId="{B511255C-7942-4298-A019-14075A3854A3}" dt="2026-05-04T18:13:17.945" v="5440" actId="27636"/>
          <ac:spMkLst>
            <pc:docMk/>
            <pc:sldMk cId="0" sldId="296"/>
            <ac:spMk id="458" creationId="{00000000-0000-0000-0000-000000000000}"/>
          </ac:spMkLst>
        </pc:spChg>
      </pc:sldChg>
      <pc:sldChg chg="modSp mod">
        <pc:chgData name="LOTZ Thomas - Lesaffre Deutschland GmbH" userId="766dc14c-cfbf-4c16-b529-d4482a59fb18" providerId="ADAL" clId="{B511255C-7942-4298-A019-14075A3854A3}" dt="2026-05-03T10:59:13.804" v="3431" actId="20577"/>
        <pc:sldMkLst>
          <pc:docMk/>
          <pc:sldMk cId="0" sldId="297"/>
        </pc:sldMkLst>
        <pc:spChg chg="mod">
          <ac:chgData name="LOTZ Thomas - Lesaffre Deutschland GmbH" userId="766dc14c-cfbf-4c16-b529-d4482a59fb18" providerId="ADAL" clId="{B511255C-7942-4298-A019-14075A3854A3}" dt="2026-05-03T10:59:13.804" v="3431" actId="20577"/>
          <ac:spMkLst>
            <pc:docMk/>
            <pc:sldMk cId="0" sldId="297"/>
            <ac:spMk id="408" creationId="{00000000-0000-0000-0000-000000000000}"/>
          </ac:spMkLst>
        </pc:spChg>
      </pc:sldChg>
      <pc:sldChg chg="addSp modSp mod modNotesTx">
        <pc:chgData name="LOTZ Thomas - Lesaffre Deutschland GmbH" userId="766dc14c-cfbf-4c16-b529-d4482a59fb18" providerId="ADAL" clId="{B511255C-7942-4298-A019-14075A3854A3}" dt="2026-05-04T20:49:19.062" v="8423" actId="14100"/>
        <pc:sldMkLst>
          <pc:docMk/>
          <pc:sldMk cId="0" sldId="298"/>
        </pc:sldMkLst>
        <pc:spChg chg="add mod">
          <ac:chgData name="LOTZ Thomas - Lesaffre Deutschland GmbH" userId="766dc14c-cfbf-4c16-b529-d4482a59fb18" providerId="ADAL" clId="{B511255C-7942-4298-A019-14075A3854A3}" dt="2026-05-03T10:46:45.112" v="2922" actId="1076"/>
          <ac:spMkLst>
            <pc:docMk/>
            <pc:sldMk cId="0" sldId="298"/>
            <ac:spMk id="2" creationId="{F677AFF4-C4C8-E65B-10BD-4ED539EC3B56}"/>
          </ac:spMkLst>
        </pc:spChg>
        <pc:spChg chg="add mod">
          <ac:chgData name="LOTZ Thomas - Lesaffre Deutschland GmbH" userId="766dc14c-cfbf-4c16-b529-d4482a59fb18" providerId="ADAL" clId="{B511255C-7942-4298-A019-14075A3854A3}" dt="2026-05-03T11:00:33.195" v="3477" actId="313"/>
          <ac:spMkLst>
            <pc:docMk/>
            <pc:sldMk cId="0" sldId="298"/>
            <ac:spMk id="3" creationId="{25AE7007-B208-F1E4-6C51-8D100375FCE8}"/>
          </ac:spMkLst>
        </pc:spChg>
        <pc:spChg chg="mod">
          <ac:chgData name="LOTZ Thomas - Lesaffre Deutschland GmbH" userId="766dc14c-cfbf-4c16-b529-d4482a59fb18" providerId="ADAL" clId="{B511255C-7942-4298-A019-14075A3854A3}" dt="2026-05-03T08:40:20.768" v="2213" actId="14100"/>
          <ac:spMkLst>
            <pc:docMk/>
            <pc:sldMk cId="0" sldId="298"/>
            <ac:spMk id="5" creationId="{A105C338-6DE2-589B-0600-F4A1A178FC04}"/>
          </ac:spMkLst>
        </pc:spChg>
        <pc:spChg chg="mod">
          <ac:chgData name="LOTZ Thomas - Lesaffre Deutschland GmbH" userId="766dc14c-cfbf-4c16-b529-d4482a59fb18" providerId="ADAL" clId="{B511255C-7942-4298-A019-14075A3854A3}" dt="2026-05-03T08:40:27.379" v="2214" actId="1076"/>
          <ac:spMkLst>
            <pc:docMk/>
            <pc:sldMk cId="0" sldId="298"/>
            <ac:spMk id="6" creationId="{02329E4A-FCED-BCC2-6B78-53DBE6E4A628}"/>
          </ac:spMkLst>
        </pc:spChg>
        <pc:spChg chg="mod">
          <ac:chgData name="LOTZ Thomas - Lesaffre Deutschland GmbH" userId="766dc14c-cfbf-4c16-b529-d4482a59fb18" providerId="ADAL" clId="{B511255C-7942-4298-A019-14075A3854A3}" dt="2026-05-03T08:40:36.336" v="2217" actId="20577"/>
          <ac:spMkLst>
            <pc:docMk/>
            <pc:sldMk cId="0" sldId="298"/>
            <ac:spMk id="7" creationId="{BB3D2D2C-6224-C422-FCF0-D0B70F4E3EF4}"/>
          </ac:spMkLst>
        </pc:spChg>
        <pc:spChg chg="mod">
          <ac:chgData name="LOTZ Thomas - Lesaffre Deutschland GmbH" userId="766dc14c-cfbf-4c16-b529-d4482a59fb18" providerId="ADAL" clId="{B511255C-7942-4298-A019-14075A3854A3}" dt="2026-05-02T16:02:11.718" v="1009" actId="14100"/>
          <ac:spMkLst>
            <pc:docMk/>
            <pc:sldMk cId="0" sldId="298"/>
            <ac:spMk id="8" creationId="{1E3716E5-A8C9-D3FD-32C4-624AFE9423F6}"/>
          </ac:spMkLst>
        </pc:spChg>
        <pc:spChg chg="mod">
          <ac:chgData name="LOTZ Thomas - Lesaffre Deutschland GmbH" userId="766dc14c-cfbf-4c16-b529-d4482a59fb18" providerId="ADAL" clId="{B511255C-7942-4298-A019-14075A3854A3}" dt="2026-05-03T10:47:51.189" v="2954" actId="20577"/>
          <ac:spMkLst>
            <pc:docMk/>
            <pc:sldMk cId="0" sldId="298"/>
            <ac:spMk id="9" creationId="{7D3DE3B2-8475-0B1B-5BD5-F67FA0E5F947}"/>
          </ac:spMkLst>
        </pc:spChg>
        <pc:spChg chg="mod">
          <ac:chgData name="LOTZ Thomas - Lesaffre Deutschland GmbH" userId="766dc14c-cfbf-4c16-b529-d4482a59fb18" providerId="ADAL" clId="{B511255C-7942-4298-A019-14075A3854A3}" dt="2026-05-03T08:54:50.458" v="2840" actId="14100"/>
          <ac:spMkLst>
            <pc:docMk/>
            <pc:sldMk cId="0" sldId="298"/>
            <ac:spMk id="10" creationId="{77DFD221-D159-AD36-B5DE-FE734FB85A54}"/>
          </ac:spMkLst>
        </pc:spChg>
        <pc:spChg chg="mod">
          <ac:chgData name="LOTZ Thomas - Lesaffre Deutschland GmbH" userId="766dc14c-cfbf-4c16-b529-d4482a59fb18" providerId="ADAL" clId="{B511255C-7942-4298-A019-14075A3854A3}" dt="2026-05-03T08:55:20.377" v="2843" actId="14100"/>
          <ac:spMkLst>
            <pc:docMk/>
            <pc:sldMk cId="0" sldId="298"/>
            <ac:spMk id="11" creationId="{EC65049D-38D9-69FB-0A34-B486388BB5B0}"/>
          </ac:spMkLst>
        </pc:spChg>
        <pc:spChg chg="mod">
          <ac:chgData name="LOTZ Thomas - Lesaffre Deutschland GmbH" userId="766dc14c-cfbf-4c16-b529-d4482a59fb18" providerId="ADAL" clId="{B511255C-7942-4298-A019-14075A3854A3}" dt="2026-05-03T08:08:16.618" v="1351" actId="1076"/>
          <ac:spMkLst>
            <pc:docMk/>
            <pc:sldMk cId="0" sldId="298"/>
            <ac:spMk id="12" creationId="{81365FF3-F583-A250-819F-108697392024}"/>
          </ac:spMkLst>
        </pc:spChg>
        <pc:spChg chg="mod">
          <ac:chgData name="LOTZ Thomas - Lesaffre Deutschland GmbH" userId="766dc14c-cfbf-4c16-b529-d4482a59fb18" providerId="ADAL" clId="{B511255C-7942-4298-A019-14075A3854A3}" dt="2026-05-03T08:17:07.132" v="1732" actId="6549"/>
          <ac:spMkLst>
            <pc:docMk/>
            <pc:sldMk cId="0" sldId="298"/>
            <ac:spMk id="13" creationId="{C82C03A0-22BB-F5E5-63D4-E15B1BBAB768}"/>
          </ac:spMkLst>
        </pc:spChg>
        <pc:spChg chg="mod">
          <ac:chgData name="LOTZ Thomas - Lesaffre Deutschland GmbH" userId="766dc14c-cfbf-4c16-b529-d4482a59fb18" providerId="ADAL" clId="{B511255C-7942-4298-A019-14075A3854A3}" dt="2026-05-03T10:38:16.238" v="2882" actId="20577"/>
          <ac:spMkLst>
            <pc:docMk/>
            <pc:sldMk cId="0" sldId="298"/>
            <ac:spMk id="14" creationId="{B42E6105-4FAA-E799-BCF2-4487ADF8839D}"/>
          </ac:spMkLst>
        </pc:spChg>
        <pc:spChg chg="mod">
          <ac:chgData name="LOTZ Thomas - Lesaffre Deutschland GmbH" userId="766dc14c-cfbf-4c16-b529-d4482a59fb18" providerId="ADAL" clId="{B511255C-7942-4298-A019-14075A3854A3}" dt="2026-05-03T08:14:04.137" v="1666" actId="14100"/>
          <ac:spMkLst>
            <pc:docMk/>
            <pc:sldMk cId="0" sldId="298"/>
            <ac:spMk id="15" creationId="{7E0E9A07-1C92-D0D8-C5B4-8D40EF93DD4B}"/>
          </ac:spMkLst>
        </pc:spChg>
        <pc:spChg chg="mod">
          <ac:chgData name="LOTZ Thomas - Lesaffre Deutschland GmbH" userId="766dc14c-cfbf-4c16-b529-d4482a59fb18" providerId="ADAL" clId="{B511255C-7942-4298-A019-14075A3854A3}" dt="2026-05-03T08:14:43" v="1671" actId="14100"/>
          <ac:spMkLst>
            <pc:docMk/>
            <pc:sldMk cId="0" sldId="298"/>
            <ac:spMk id="16" creationId="{02E20084-9BC2-58E4-9759-8972B7DA43E8}"/>
          </ac:spMkLst>
        </pc:spChg>
        <pc:spChg chg="mod">
          <ac:chgData name="LOTZ Thomas - Lesaffre Deutschland GmbH" userId="766dc14c-cfbf-4c16-b529-d4482a59fb18" providerId="ADAL" clId="{B511255C-7942-4298-A019-14075A3854A3}" dt="2026-05-03T08:11:14.368" v="1518" actId="1076"/>
          <ac:spMkLst>
            <pc:docMk/>
            <pc:sldMk cId="0" sldId="298"/>
            <ac:spMk id="17" creationId="{9DC5A622-74D8-2826-5E6E-175C9B38132D}"/>
          </ac:spMkLst>
        </pc:spChg>
        <pc:spChg chg="mod">
          <ac:chgData name="LOTZ Thomas - Lesaffre Deutschland GmbH" userId="766dc14c-cfbf-4c16-b529-d4482a59fb18" providerId="ADAL" clId="{B511255C-7942-4298-A019-14075A3854A3}" dt="2026-05-03T08:18:49.570" v="1768" actId="14100"/>
          <ac:spMkLst>
            <pc:docMk/>
            <pc:sldMk cId="0" sldId="298"/>
            <ac:spMk id="18" creationId="{F13BE571-72D0-4490-5453-3878FCCCBE1F}"/>
          </ac:spMkLst>
        </pc:spChg>
        <pc:spChg chg="mod">
          <ac:chgData name="LOTZ Thomas - Lesaffre Deutschland GmbH" userId="766dc14c-cfbf-4c16-b529-d4482a59fb18" providerId="ADAL" clId="{B511255C-7942-4298-A019-14075A3854A3}" dt="2026-05-03T08:34:45.322" v="2207" actId="1076"/>
          <ac:spMkLst>
            <pc:docMk/>
            <pc:sldMk cId="0" sldId="298"/>
            <ac:spMk id="19" creationId="{ACE141C0-D080-ECC0-0CF9-9A2EC71A0EC9}"/>
          </ac:spMkLst>
        </pc:spChg>
        <pc:spChg chg="mod">
          <ac:chgData name="LOTZ Thomas - Lesaffre Deutschland GmbH" userId="766dc14c-cfbf-4c16-b529-d4482a59fb18" providerId="ADAL" clId="{B511255C-7942-4298-A019-14075A3854A3}" dt="2026-05-03T08:14:49.994" v="1672" actId="14100"/>
          <ac:spMkLst>
            <pc:docMk/>
            <pc:sldMk cId="0" sldId="298"/>
            <ac:spMk id="20" creationId="{970F519E-81DC-98D9-A20B-5EBD6A492924}"/>
          </ac:spMkLst>
        </pc:spChg>
        <pc:spChg chg="mod">
          <ac:chgData name="LOTZ Thomas - Lesaffre Deutschland GmbH" userId="766dc14c-cfbf-4c16-b529-d4482a59fb18" providerId="ADAL" clId="{B511255C-7942-4298-A019-14075A3854A3}" dt="2026-05-03T08:12:26.766" v="1575" actId="20577"/>
          <ac:spMkLst>
            <pc:docMk/>
            <pc:sldMk cId="0" sldId="298"/>
            <ac:spMk id="21" creationId="{06F01D8F-1117-4AC4-9E14-948543C7A7A6}"/>
          </ac:spMkLst>
        </pc:spChg>
        <pc:spChg chg="mod">
          <ac:chgData name="LOTZ Thomas - Lesaffre Deutschland GmbH" userId="766dc14c-cfbf-4c16-b529-d4482a59fb18" providerId="ADAL" clId="{B511255C-7942-4298-A019-14075A3854A3}" dt="2026-05-03T08:35:21.467" v="2211" actId="20577"/>
          <ac:spMkLst>
            <pc:docMk/>
            <pc:sldMk cId="0" sldId="298"/>
            <ac:spMk id="23" creationId="{B94A3D74-AEAD-9B10-92C9-034AD711E4DC}"/>
          </ac:spMkLst>
        </pc:spChg>
        <pc:spChg chg="mod">
          <ac:chgData name="LOTZ Thomas - Lesaffre Deutschland GmbH" userId="766dc14c-cfbf-4c16-b529-d4482a59fb18" providerId="ADAL" clId="{B511255C-7942-4298-A019-14075A3854A3}" dt="2026-05-03T08:23:01.345" v="1861" actId="1076"/>
          <ac:spMkLst>
            <pc:docMk/>
            <pc:sldMk cId="0" sldId="298"/>
            <ac:spMk id="24" creationId="{E43FAF76-636F-4285-D531-769CE92DAB23}"/>
          </ac:spMkLst>
        </pc:spChg>
        <pc:spChg chg="mod">
          <ac:chgData name="LOTZ Thomas - Lesaffre Deutschland GmbH" userId="766dc14c-cfbf-4c16-b529-d4482a59fb18" providerId="ADAL" clId="{B511255C-7942-4298-A019-14075A3854A3}" dt="2026-05-03T08:14:54.467" v="1674" actId="14100"/>
          <ac:spMkLst>
            <pc:docMk/>
            <pc:sldMk cId="0" sldId="298"/>
            <ac:spMk id="25" creationId="{A4380505-97D8-11F6-1331-654767A11A90}"/>
          </ac:spMkLst>
        </pc:spChg>
        <pc:spChg chg="mod">
          <ac:chgData name="LOTZ Thomas - Lesaffre Deutschland GmbH" userId="766dc14c-cfbf-4c16-b529-d4482a59fb18" providerId="ADAL" clId="{B511255C-7942-4298-A019-14075A3854A3}" dt="2026-05-03T08:12:45.778" v="1581" actId="20577"/>
          <ac:spMkLst>
            <pc:docMk/>
            <pc:sldMk cId="0" sldId="298"/>
            <ac:spMk id="26" creationId="{45F17928-9DCB-5F1B-2DB6-9E61C3C7B27C}"/>
          </ac:spMkLst>
        </pc:spChg>
        <pc:spChg chg="mod">
          <ac:chgData name="LOTZ Thomas - Lesaffre Deutschland GmbH" userId="766dc14c-cfbf-4c16-b529-d4482a59fb18" providerId="ADAL" clId="{B511255C-7942-4298-A019-14075A3854A3}" dt="2026-05-03T08:15:08.589" v="1687" actId="20577"/>
          <ac:spMkLst>
            <pc:docMk/>
            <pc:sldMk cId="0" sldId="298"/>
            <ac:spMk id="28" creationId="{8A6AC430-E91C-93A2-4066-FAA416965A71}"/>
          </ac:spMkLst>
        </pc:spChg>
        <pc:spChg chg="mod">
          <ac:chgData name="LOTZ Thomas - Lesaffre Deutschland GmbH" userId="766dc14c-cfbf-4c16-b529-d4482a59fb18" providerId="ADAL" clId="{B511255C-7942-4298-A019-14075A3854A3}" dt="2026-05-03T08:23:09.011" v="1862" actId="1076"/>
          <ac:spMkLst>
            <pc:docMk/>
            <pc:sldMk cId="0" sldId="298"/>
            <ac:spMk id="29" creationId="{6B4BC228-204A-16F3-3687-13859B678A8C}"/>
          </ac:spMkLst>
        </pc:spChg>
        <pc:spChg chg="mod">
          <ac:chgData name="LOTZ Thomas - Lesaffre Deutschland GmbH" userId="766dc14c-cfbf-4c16-b529-d4482a59fb18" providerId="ADAL" clId="{B511255C-7942-4298-A019-14075A3854A3}" dt="2026-05-03T08:23:28.675" v="1865" actId="1076"/>
          <ac:spMkLst>
            <pc:docMk/>
            <pc:sldMk cId="0" sldId="298"/>
            <ac:spMk id="30" creationId="{6E4ACC76-DC3B-F056-9F6E-E1CC21800793}"/>
          </ac:spMkLst>
        </pc:spChg>
        <pc:spChg chg="mod">
          <ac:chgData name="LOTZ Thomas - Lesaffre Deutschland GmbH" userId="766dc14c-cfbf-4c16-b529-d4482a59fb18" providerId="ADAL" clId="{B511255C-7942-4298-A019-14075A3854A3}" dt="2026-05-03T08:19:35.676" v="1770" actId="14100"/>
          <ac:spMkLst>
            <pc:docMk/>
            <pc:sldMk cId="0" sldId="298"/>
            <ac:spMk id="31" creationId="{86CF19F0-B916-56E5-E1A5-8C29E80A3267}"/>
          </ac:spMkLst>
        </pc:spChg>
        <pc:spChg chg="mod">
          <ac:chgData name="LOTZ Thomas - Lesaffre Deutschland GmbH" userId="766dc14c-cfbf-4c16-b529-d4482a59fb18" providerId="ADAL" clId="{B511255C-7942-4298-A019-14075A3854A3}" dt="2026-05-03T08:19:58.721" v="1773" actId="14100"/>
          <ac:spMkLst>
            <pc:docMk/>
            <pc:sldMk cId="0" sldId="298"/>
            <ac:spMk id="32" creationId="{0F20B680-D564-BE98-3475-0890E72F7C13}"/>
          </ac:spMkLst>
        </pc:spChg>
        <pc:spChg chg="mod">
          <ac:chgData name="LOTZ Thomas - Lesaffre Deutschland GmbH" userId="766dc14c-cfbf-4c16-b529-d4482a59fb18" providerId="ADAL" clId="{B511255C-7942-4298-A019-14075A3854A3}" dt="2026-05-03T10:46:51.087" v="2923" actId="1076"/>
          <ac:spMkLst>
            <pc:docMk/>
            <pc:sldMk cId="0" sldId="298"/>
            <ac:spMk id="33" creationId="{1F9BBF42-1E3F-47CE-64E8-78EA437308E8}"/>
          </ac:spMkLst>
        </pc:spChg>
        <pc:spChg chg="mod">
          <ac:chgData name="LOTZ Thomas - Lesaffre Deutschland GmbH" userId="766dc14c-cfbf-4c16-b529-d4482a59fb18" providerId="ADAL" clId="{B511255C-7942-4298-A019-14075A3854A3}" dt="2026-05-03T08:07:18.917" v="1338" actId="1036"/>
          <ac:spMkLst>
            <pc:docMk/>
            <pc:sldMk cId="0" sldId="298"/>
            <ac:spMk id="34" creationId="{12619BE3-220C-8A2D-66DD-34319CE37712}"/>
          </ac:spMkLst>
        </pc:spChg>
        <pc:spChg chg="mod">
          <ac:chgData name="LOTZ Thomas - Lesaffre Deutschland GmbH" userId="766dc14c-cfbf-4c16-b529-d4482a59fb18" providerId="ADAL" clId="{B511255C-7942-4298-A019-14075A3854A3}" dt="2026-05-03T08:07:18.917" v="1338" actId="1036"/>
          <ac:spMkLst>
            <pc:docMk/>
            <pc:sldMk cId="0" sldId="298"/>
            <ac:spMk id="35" creationId="{6B1E93E4-B0E5-2353-8CB3-BD3AE4DE2907}"/>
          </ac:spMkLst>
        </pc:spChg>
        <pc:spChg chg="mod">
          <ac:chgData name="LOTZ Thomas - Lesaffre Deutschland GmbH" userId="766dc14c-cfbf-4c16-b529-d4482a59fb18" providerId="ADAL" clId="{B511255C-7942-4298-A019-14075A3854A3}" dt="2026-05-03T08:07:18.917" v="1338" actId="1036"/>
          <ac:spMkLst>
            <pc:docMk/>
            <pc:sldMk cId="0" sldId="298"/>
            <ac:spMk id="36" creationId="{5F5C76ED-4B99-8247-B0C2-2F5A442634CE}"/>
          </ac:spMkLst>
        </pc:spChg>
        <pc:spChg chg="mod">
          <ac:chgData name="LOTZ Thomas - Lesaffre Deutschland GmbH" userId="766dc14c-cfbf-4c16-b529-d4482a59fb18" providerId="ADAL" clId="{B511255C-7942-4298-A019-14075A3854A3}" dt="2026-05-03T10:46:56.938" v="2924" actId="1076"/>
          <ac:spMkLst>
            <pc:docMk/>
            <pc:sldMk cId="0" sldId="298"/>
            <ac:spMk id="37" creationId="{75034911-9A38-157E-B423-D6FCA6D4A9D7}"/>
          </ac:spMkLst>
        </pc:spChg>
        <pc:spChg chg="mod">
          <ac:chgData name="LOTZ Thomas - Lesaffre Deutschland GmbH" userId="766dc14c-cfbf-4c16-b529-d4482a59fb18" providerId="ADAL" clId="{B511255C-7942-4298-A019-14075A3854A3}" dt="2026-05-03T08:07:18.917" v="1338" actId="1036"/>
          <ac:spMkLst>
            <pc:docMk/>
            <pc:sldMk cId="0" sldId="298"/>
            <ac:spMk id="38" creationId="{683480E6-87DE-477D-69B6-FD96FA457E0F}"/>
          </ac:spMkLst>
        </pc:spChg>
        <pc:spChg chg="mod">
          <ac:chgData name="LOTZ Thomas - Lesaffre Deutschland GmbH" userId="766dc14c-cfbf-4c16-b529-d4482a59fb18" providerId="ADAL" clId="{B511255C-7942-4298-A019-14075A3854A3}" dt="2026-05-03T08:07:18.917" v="1338" actId="1036"/>
          <ac:spMkLst>
            <pc:docMk/>
            <pc:sldMk cId="0" sldId="298"/>
            <ac:spMk id="39" creationId="{4CB7A07A-D5A3-8E8A-9910-9CDB7BB6615D}"/>
          </ac:spMkLst>
        </pc:spChg>
        <pc:spChg chg="mod">
          <ac:chgData name="LOTZ Thomas - Lesaffre Deutschland GmbH" userId="766dc14c-cfbf-4c16-b529-d4482a59fb18" providerId="ADAL" clId="{B511255C-7942-4298-A019-14075A3854A3}" dt="2026-05-04T20:49:19.062" v="8423" actId="14100"/>
          <ac:spMkLst>
            <pc:docMk/>
            <pc:sldMk cId="0" sldId="298"/>
            <ac:spMk id="40" creationId="{4846D826-AF11-749F-759E-84FFD238F9A6}"/>
          </ac:spMkLst>
        </pc:spChg>
        <pc:spChg chg="mod">
          <ac:chgData name="LOTZ Thomas - Lesaffre Deutschland GmbH" userId="766dc14c-cfbf-4c16-b529-d4482a59fb18" providerId="ADAL" clId="{B511255C-7942-4298-A019-14075A3854A3}" dt="2026-05-04T20:49:15.925" v="8422" actId="1076"/>
          <ac:spMkLst>
            <pc:docMk/>
            <pc:sldMk cId="0" sldId="298"/>
            <ac:spMk id="41" creationId="{8F6CE962-4CEA-E80A-BA83-DF9DEBFDDB48}"/>
          </ac:spMkLst>
        </pc:spChg>
        <pc:spChg chg="mod">
          <ac:chgData name="LOTZ Thomas - Lesaffre Deutschland GmbH" userId="766dc14c-cfbf-4c16-b529-d4482a59fb18" providerId="ADAL" clId="{B511255C-7942-4298-A019-14075A3854A3}" dt="2026-05-03T08:40:07.395" v="2212" actId="1076"/>
          <ac:spMkLst>
            <pc:docMk/>
            <pc:sldMk cId="0" sldId="298"/>
            <ac:spMk id="458" creationId="{00000000-0000-0000-0000-000000000000}"/>
          </ac:spMkLst>
        </pc:spChg>
      </pc:sldChg>
      <pc:sldChg chg="modSp mod">
        <pc:chgData name="LOTZ Thomas - Lesaffre Deutschland GmbH" userId="766dc14c-cfbf-4c16-b529-d4482a59fb18" providerId="ADAL" clId="{B511255C-7942-4298-A019-14075A3854A3}" dt="2026-05-03T10:59:55.920" v="3476" actId="14100"/>
        <pc:sldMkLst>
          <pc:docMk/>
          <pc:sldMk cId="0" sldId="299"/>
        </pc:sldMkLst>
        <pc:spChg chg="mod">
          <ac:chgData name="LOTZ Thomas - Lesaffre Deutschland GmbH" userId="766dc14c-cfbf-4c16-b529-d4482a59fb18" providerId="ADAL" clId="{B511255C-7942-4298-A019-14075A3854A3}" dt="2026-05-03T10:59:55.920" v="3476" actId="14100"/>
          <ac:spMkLst>
            <pc:docMk/>
            <pc:sldMk cId="0" sldId="299"/>
            <ac:spMk id="408" creationId="{00000000-0000-0000-0000-000000000000}"/>
          </ac:spMkLst>
        </pc:spChg>
      </pc:sldChg>
      <pc:sldChg chg="modSp mod">
        <pc:chgData name="LOTZ Thomas - Lesaffre Deutschland GmbH" userId="766dc14c-cfbf-4c16-b529-d4482a59fb18" providerId="ADAL" clId="{B511255C-7942-4298-A019-14075A3854A3}" dt="2026-05-02T14:46:25.020" v="43" actId="1076"/>
        <pc:sldMkLst>
          <pc:docMk/>
          <pc:sldMk cId="1479072664" sldId="300"/>
        </pc:sldMkLst>
        <pc:spChg chg="mod">
          <ac:chgData name="LOTZ Thomas - Lesaffre Deutschland GmbH" userId="766dc14c-cfbf-4c16-b529-d4482a59fb18" providerId="ADAL" clId="{B511255C-7942-4298-A019-14075A3854A3}" dt="2026-05-02T14:42:57.011" v="27" actId="1076"/>
          <ac:spMkLst>
            <pc:docMk/>
            <pc:sldMk cId="1479072664" sldId="300"/>
            <ac:spMk id="2" creationId="{8444DB50-7EA3-4309-7384-6F47DAE8516A}"/>
          </ac:spMkLst>
        </pc:spChg>
        <pc:spChg chg="mod">
          <ac:chgData name="LOTZ Thomas - Lesaffre Deutschland GmbH" userId="766dc14c-cfbf-4c16-b529-d4482a59fb18" providerId="ADAL" clId="{B511255C-7942-4298-A019-14075A3854A3}" dt="2026-05-02T14:46:25.020" v="43" actId="1076"/>
          <ac:spMkLst>
            <pc:docMk/>
            <pc:sldMk cId="1479072664" sldId="300"/>
            <ac:spMk id="25" creationId="{772CB27D-EA8E-5B75-203A-159461182DF1}"/>
          </ac:spMkLst>
        </pc:spChg>
        <pc:spChg chg="mod">
          <ac:chgData name="LOTZ Thomas - Lesaffre Deutschland GmbH" userId="766dc14c-cfbf-4c16-b529-d4482a59fb18" providerId="ADAL" clId="{B511255C-7942-4298-A019-14075A3854A3}" dt="2026-05-02T14:42:51.493" v="26" actId="1076"/>
          <ac:spMkLst>
            <pc:docMk/>
            <pc:sldMk cId="1479072664" sldId="300"/>
            <ac:spMk id="40" creationId="{4FB4B17B-C8C2-B86B-48C8-2F097C654277}"/>
          </ac:spMkLst>
        </pc:spChg>
        <pc:spChg chg="mod">
          <ac:chgData name="LOTZ Thomas - Lesaffre Deutschland GmbH" userId="766dc14c-cfbf-4c16-b529-d4482a59fb18" providerId="ADAL" clId="{B511255C-7942-4298-A019-14075A3854A3}" dt="2026-05-02T14:46:18.029" v="42" actId="1076"/>
          <ac:spMkLst>
            <pc:docMk/>
            <pc:sldMk cId="1479072664" sldId="300"/>
            <ac:spMk id="41" creationId="{0931E3A1-F0F6-8FFE-B0B4-5458D8B533EC}"/>
          </ac:spMkLst>
        </pc:spChg>
      </pc:sldChg>
      <pc:sldChg chg="modSp mod">
        <pc:chgData name="LOTZ Thomas - Lesaffre Deutschland GmbH" userId="766dc14c-cfbf-4c16-b529-d4482a59fb18" providerId="ADAL" clId="{B511255C-7942-4298-A019-14075A3854A3}" dt="2026-05-02T14:46:49.794" v="44" actId="1076"/>
        <pc:sldMkLst>
          <pc:docMk/>
          <pc:sldMk cId="3323460692" sldId="301"/>
        </pc:sldMkLst>
        <pc:spChg chg="mod">
          <ac:chgData name="LOTZ Thomas - Lesaffre Deutschland GmbH" userId="766dc14c-cfbf-4c16-b529-d4482a59fb18" providerId="ADAL" clId="{B511255C-7942-4298-A019-14075A3854A3}" dt="2026-05-02T14:46:49.794" v="44" actId="1076"/>
          <ac:spMkLst>
            <pc:docMk/>
            <pc:sldMk cId="3323460692" sldId="301"/>
            <ac:spMk id="2" creationId="{70EAB2DB-BD72-B5CF-F633-FD7630154ACE}"/>
          </ac:spMkLst>
        </pc:spChg>
      </pc:sldChg>
      <pc:sldChg chg="modSp mod modNotesTx">
        <pc:chgData name="LOTZ Thomas - Lesaffre Deutschland GmbH" userId="766dc14c-cfbf-4c16-b529-d4482a59fb18" providerId="ADAL" clId="{B511255C-7942-4298-A019-14075A3854A3}" dt="2026-05-04T20:49:00.382" v="8421" actId="1076"/>
        <pc:sldMkLst>
          <pc:docMk/>
          <pc:sldMk cId="3852134778" sldId="302"/>
        </pc:sldMkLst>
        <pc:spChg chg="mod">
          <ac:chgData name="LOTZ Thomas - Lesaffre Deutschland GmbH" userId="766dc14c-cfbf-4c16-b529-d4482a59fb18" providerId="ADAL" clId="{B511255C-7942-4298-A019-14075A3854A3}" dt="2026-05-02T15:42:14.703" v="527" actId="1076"/>
          <ac:spMkLst>
            <pc:docMk/>
            <pc:sldMk cId="3852134778" sldId="302"/>
            <ac:spMk id="4" creationId="{08558812-76DD-6E4C-1316-84EC12E6A52E}"/>
          </ac:spMkLst>
        </pc:spChg>
        <pc:spChg chg="mod">
          <ac:chgData name="LOTZ Thomas - Lesaffre Deutschland GmbH" userId="766dc14c-cfbf-4c16-b529-d4482a59fb18" providerId="ADAL" clId="{B511255C-7942-4298-A019-14075A3854A3}" dt="2026-05-02T15:42:14.703" v="527" actId="1076"/>
          <ac:spMkLst>
            <pc:docMk/>
            <pc:sldMk cId="3852134778" sldId="302"/>
            <ac:spMk id="5" creationId="{3E786E64-08CA-C29C-F250-7C08F938D06D}"/>
          </ac:spMkLst>
        </pc:spChg>
        <pc:spChg chg="mod">
          <ac:chgData name="LOTZ Thomas - Lesaffre Deutschland GmbH" userId="766dc14c-cfbf-4c16-b529-d4482a59fb18" providerId="ADAL" clId="{B511255C-7942-4298-A019-14075A3854A3}" dt="2026-05-02T15:43:40.700" v="533" actId="14100"/>
          <ac:spMkLst>
            <pc:docMk/>
            <pc:sldMk cId="3852134778" sldId="302"/>
            <ac:spMk id="6" creationId="{AF86D400-94B3-FBC2-9971-9FF7D513C515}"/>
          </ac:spMkLst>
        </pc:spChg>
        <pc:spChg chg="mod">
          <ac:chgData name="LOTZ Thomas - Lesaffre Deutschland GmbH" userId="766dc14c-cfbf-4c16-b529-d4482a59fb18" providerId="ADAL" clId="{B511255C-7942-4298-A019-14075A3854A3}" dt="2026-05-04T20:42:04.023" v="8124" actId="20577"/>
          <ac:spMkLst>
            <pc:docMk/>
            <pc:sldMk cId="3852134778" sldId="302"/>
            <ac:spMk id="8" creationId="{C57A42DC-96E6-AF01-D66D-49005C9D72D3}"/>
          </ac:spMkLst>
        </pc:spChg>
        <pc:spChg chg="mod">
          <ac:chgData name="LOTZ Thomas - Lesaffre Deutschland GmbH" userId="766dc14c-cfbf-4c16-b529-d4482a59fb18" providerId="ADAL" clId="{B511255C-7942-4298-A019-14075A3854A3}" dt="2026-05-02T15:43:37.645" v="532" actId="14100"/>
          <ac:spMkLst>
            <pc:docMk/>
            <pc:sldMk cId="3852134778" sldId="302"/>
            <ac:spMk id="9" creationId="{B5C569C5-8D1F-C870-89A5-963851166448}"/>
          </ac:spMkLst>
        </pc:spChg>
        <pc:spChg chg="mod">
          <ac:chgData name="LOTZ Thomas - Lesaffre Deutschland GmbH" userId="766dc14c-cfbf-4c16-b529-d4482a59fb18" providerId="ADAL" clId="{B511255C-7942-4298-A019-14075A3854A3}" dt="2026-05-02T15:43:11.541" v="529" actId="1076"/>
          <ac:spMkLst>
            <pc:docMk/>
            <pc:sldMk cId="3852134778" sldId="302"/>
            <ac:spMk id="11" creationId="{3430DB76-3F4D-A4F8-E11F-9DE37C9A88FC}"/>
          </ac:spMkLst>
        </pc:spChg>
        <pc:spChg chg="mod">
          <ac:chgData name="LOTZ Thomas - Lesaffre Deutschland GmbH" userId="766dc14c-cfbf-4c16-b529-d4482a59fb18" providerId="ADAL" clId="{B511255C-7942-4298-A019-14075A3854A3}" dt="2026-05-02T15:42:14.703" v="527" actId="1076"/>
          <ac:spMkLst>
            <pc:docMk/>
            <pc:sldMk cId="3852134778" sldId="302"/>
            <ac:spMk id="12" creationId="{FDEC7B35-83D1-688D-565C-279E15DD4317}"/>
          </ac:spMkLst>
        </pc:spChg>
        <pc:spChg chg="mod">
          <ac:chgData name="LOTZ Thomas - Lesaffre Deutschland GmbH" userId="766dc14c-cfbf-4c16-b529-d4482a59fb18" providerId="ADAL" clId="{B511255C-7942-4298-A019-14075A3854A3}" dt="2026-05-04T20:47:42.949" v="8398" actId="1076"/>
          <ac:spMkLst>
            <pc:docMk/>
            <pc:sldMk cId="3852134778" sldId="302"/>
            <ac:spMk id="13" creationId="{E1743E17-9DE0-B5C0-8526-B543AFBF5D39}"/>
          </ac:spMkLst>
        </pc:spChg>
        <pc:spChg chg="mod">
          <ac:chgData name="LOTZ Thomas - Lesaffre Deutschland GmbH" userId="766dc14c-cfbf-4c16-b529-d4482a59fb18" providerId="ADAL" clId="{B511255C-7942-4298-A019-14075A3854A3}" dt="2026-05-04T20:49:00.382" v="8421" actId="1076"/>
          <ac:spMkLst>
            <pc:docMk/>
            <pc:sldMk cId="3852134778" sldId="302"/>
            <ac:spMk id="14" creationId="{C9D24B51-34CE-2B4B-9BC2-3EA79FFD4707}"/>
          </ac:spMkLst>
        </pc:spChg>
        <pc:spChg chg="mod">
          <ac:chgData name="LOTZ Thomas - Lesaffre Deutschland GmbH" userId="766dc14c-cfbf-4c16-b529-d4482a59fb18" providerId="ADAL" clId="{B511255C-7942-4298-A019-14075A3854A3}" dt="2026-05-02T15:42:14.703" v="527" actId="1076"/>
          <ac:spMkLst>
            <pc:docMk/>
            <pc:sldMk cId="3852134778" sldId="302"/>
            <ac:spMk id="16" creationId="{809CC185-91E8-0BE5-8820-97DCF934B512}"/>
          </ac:spMkLst>
        </pc:spChg>
        <pc:spChg chg="mod">
          <ac:chgData name="LOTZ Thomas - Lesaffre Deutschland GmbH" userId="766dc14c-cfbf-4c16-b529-d4482a59fb18" providerId="ADAL" clId="{B511255C-7942-4298-A019-14075A3854A3}" dt="2026-05-02T15:57:46.871" v="919" actId="1076"/>
          <ac:spMkLst>
            <pc:docMk/>
            <pc:sldMk cId="3852134778" sldId="302"/>
            <ac:spMk id="18" creationId="{54F93A83-EDAF-9B50-2D0C-07CFD6F02776}"/>
          </ac:spMkLst>
        </pc:spChg>
        <pc:spChg chg="mod">
          <ac:chgData name="LOTZ Thomas - Lesaffre Deutschland GmbH" userId="766dc14c-cfbf-4c16-b529-d4482a59fb18" providerId="ADAL" clId="{B511255C-7942-4298-A019-14075A3854A3}" dt="2026-05-02T15:57:52.686" v="920" actId="1076"/>
          <ac:spMkLst>
            <pc:docMk/>
            <pc:sldMk cId="3852134778" sldId="302"/>
            <ac:spMk id="19" creationId="{F5F3EEAA-EB78-E6EC-4FE9-C18F58D03959}"/>
          </ac:spMkLst>
        </pc:spChg>
        <pc:spChg chg="mod">
          <ac:chgData name="LOTZ Thomas - Lesaffre Deutschland GmbH" userId="766dc14c-cfbf-4c16-b529-d4482a59fb18" providerId="ADAL" clId="{B511255C-7942-4298-A019-14075A3854A3}" dt="2026-05-02T15:57:41.821" v="918" actId="1076"/>
          <ac:spMkLst>
            <pc:docMk/>
            <pc:sldMk cId="3852134778" sldId="302"/>
            <ac:spMk id="20" creationId="{744A11D6-1630-4A36-9BDB-9935B94901CA}"/>
          </ac:spMkLst>
        </pc:spChg>
        <pc:spChg chg="mod">
          <ac:chgData name="LOTZ Thomas - Lesaffre Deutschland GmbH" userId="766dc14c-cfbf-4c16-b529-d4482a59fb18" providerId="ADAL" clId="{B511255C-7942-4298-A019-14075A3854A3}" dt="2026-05-02T15:57:39.110" v="917" actId="1076"/>
          <ac:spMkLst>
            <pc:docMk/>
            <pc:sldMk cId="3852134778" sldId="302"/>
            <ac:spMk id="21" creationId="{DC5C4B67-A6EB-2DD1-322A-4D4ACE3227ED}"/>
          </ac:spMkLst>
        </pc:spChg>
        <pc:spChg chg="mod">
          <ac:chgData name="LOTZ Thomas - Lesaffre Deutschland GmbH" userId="766dc14c-cfbf-4c16-b529-d4482a59fb18" providerId="ADAL" clId="{B511255C-7942-4298-A019-14075A3854A3}" dt="2026-05-02T15:57:34.759" v="916" actId="1076"/>
          <ac:spMkLst>
            <pc:docMk/>
            <pc:sldMk cId="3852134778" sldId="302"/>
            <ac:spMk id="22" creationId="{F0E4668E-3C25-912D-8480-58A4C8EBC731}"/>
          </ac:spMkLst>
        </pc:spChg>
        <pc:spChg chg="mod">
          <ac:chgData name="LOTZ Thomas - Lesaffre Deutschland GmbH" userId="766dc14c-cfbf-4c16-b529-d4482a59fb18" providerId="ADAL" clId="{B511255C-7942-4298-A019-14075A3854A3}" dt="2026-05-02T15:57:28.671" v="914" actId="1076"/>
          <ac:spMkLst>
            <pc:docMk/>
            <pc:sldMk cId="3852134778" sldId="302"/>
            <ac:spMk id="23" creationId="{44FC5CA9-4D6E-D85D-1EAD-0FF7DEBC121D}"/>
          </ac:spMkLst>
        </pc:spChg>
        <pc:spChg chg="mod">
          <ac:chgData name="LOTZ Thomas - Lesaffre Deutschland GmbH" userId="766dc14c-cfbf-4c16-b529-d4482a59fb18" providerId="ADAL" clId="{B511255C-7942-4298-A019-14075A3854A3}" dt="2026-05-02T15:57:23.773" v="913" actId="1076"/>
          <ac:spMkLst>
            <pc:docMk/>
            <pc:sldMk cId="3852134778" sldId="302"/>
            <ac:spMk id="24" creationId="{9A4F421A-9CFB-61CB-66E1-952277A1775E}"/>
          </ac:spMkLst>
        </pc:spChg>
        <pc:spChg chg="mod">
          <ac:chgData name="LOTZ Thomas - Lesaffre Deutschland GmbH" userId="766dc14c-cfbf-4c16-b529-d4482a59fb18" providerId="ADAL" clId="{B511255C-7942-4298-A019-14075A3854A3}" dt="2026-05-02T15:57:21.056" v="912" actId="1076"/>
          <ac:spMkLst>
            <pc:docMk/>
            <pc:sldMk cId="3852134778" sldId="302"/>
            <ac:spMk id="25" creationId="{522B7F76-4AF5-AEFC-135B-F8EFE0F97FC9}"/>
          </ac:spMkLst>
        </pc:spChg>
        <pc:spChg chg="mod">
          <ac:chgData name="LOTZ Thomas - Lesaffre Deutschland GmbH" userId="766dc14c-cfbf-4c16-b529-d4482a59fb18" providerId="ADAL" clId="{B511255C-7942-4298-A019-14075A3854A3}" dt="2026-05-02T15:57:18.271" v="911" actId="1076"/>
          <ac:spMkLst>
            <pc:docMk/>
            <pc:sldMk cId="3852134778" sldId="302"/>
            <ac:spMk id="27" creationId="{82828132-F32D-0745-D6EC-CF78E1E644DC}"/>
          </ac:spMkLst>
        </pc:spChg>
      </pc:sldChg>
      <pc:sldChg chg="modSp mod">
        <pc:chgData name="LOTZ Thomas - Lesaffre Deutschland GmbH" userId="766dc14c-cfbf-4c16-b529-d4482a59fb18" providerId="ADAL" clId="{B511255C-7942-4298-A019-14075A3854A3}" dt="2026-05-03T12:00:49.040" v="5158" actId="14100"/>
        <pc:sldMkLst>
          <pc:docMk/>
          <pc:sldMk cId="3950568185" sldId="305"/>
        </pc:sldMkLst>
        <pc:spChg chg="mod">
          <ac:chgData name="LOTZ Thomas - Lesaffre Deutschland GmbH" userId="766dc14c-cfbf-4c16-b529-d4482a59fb18" providerId="ADAL" clId="{B511255C-7942-4298-A019-14075A3854A3}" dt="2026-05-03T12:00:49.040" v="5158" actId="14100"/>
          <ac:spMkLst>
            <pc:docMk/>
            <pc:sldMk cId="3950568185" sldId="305"/>
            <ac:spMk id="9" creationId="{3C5831E4-D360-09DD-DCC7-A8DDC4658C00}"/>
          </ac:spMkLst>
        </pc:spChg>
        <pc:spChg chg="mod">
          <ac:chgData name="LOTZ Thomas - Lesaffre Deutschland GmbH" userId="766dc14c-cfbf-4c16-b529-d4482a59fb18" providerId="ADAL" clId="{B511255C-7942-4298-A019-14075A3854A3}" dt="2026-05-03T12:00:24.038" v="5152" actId="14100"/>
          <ac:spMkLst>
            <pc:docMk/>
            <pc:sldMk cId="3950568185" sldId="305"/>
            <ac:spMk id="12" creationId="{5928C2DD-BD97-1CAF-BAA2-527F10BBD0C0}"/>
          </ac:spMkLst>
        </pc:spChg>
        <pc:spChg chg="mod">
          <ac:chgData name="LOTZ Thomas - Lesaffre Deutschland GmbH" userId="766dc14c-cfbf-4c16-b529-d4482a59fb18" providerId="ADAL" clId="{B511255C-7942-4298-A019-14075A3854A3}" dt="2026-05-03T12:00:42.372" v="5156" actId="14100"/>
          <ac:spMkLst>
            <pc:docMk/>
            <pc:sldMk cId="3950568185" sldId="305"/>
            <ac:spMk id="13" creationId="{4EAABFA3-E479-D289-D9D2-7CE8E1D35C33}"/>
          </ac:spMkLst>
        </pc:spChg>
        <pc:spChg chg="mod">
          <ac:chgData name="LOTZ Thomas - Lesaffre Deutschland GmbH" userId="766dc14c-cfbf-4c16-b529-d4482a59fb18" providerId="ADAL" clId="{B511255C-7942-4298-A019-14075A3854A3}" dt="2026-05-03T12:00:27.812" v="5153" actId="14100"/>
          <ac:spMkLst>
            <pc:docMk/>
            <pc:sldMk cId="3950568185" sldId="305"/>
            <ac:spMk id="16" creationId="{B955BB55-2DC1-556B-0318-0ADD107A1476}"/>
          </ac:spMkLst>
        </pc:spChg>
        <pc:spChg chg="mod">
          <ac:chgData name="LOTZ Thomas - Lesaffre Deutschland GmbH" userId="766dc14c-cfbf-4c16-b529-d4482a59fb18" providerId="ADAL" clId="{B511255C-7942-4298-A019-14075A3854A3}" dt="2026-05-03T12:00:33.189" v="5154" actId="14100"/>
          <ac:spMkLst>
            <pc:docMk/>
            <pc:sldMk cId="3950568185" sldId="305"/>
            <ac:spMk id="17" creationId="{9D9B5CE1-EABE-14A9-6173-A39C6610F432}"/>
          </ac:spMkLst>
        </pc:spChg>
      </pc:sldChg>
      <pc:sldChg chg="modSp mod">
        <pc:chgData name="LOTZ Thomas - Lesaffre Deutschland GmbH" userId="766dc14c-cfbf-4c16-b529-d4482a59fb18" providerId="ADAL" clId="{B511255C-7942-4298-A019-14075A3854A3}" dt="2026-05-03T12:11:06.166" v="5402" actId="20577"/>
        <pc:sldMkLst>
          <pc:docMk/>
          <pc:sldMk cId="3026716048" sldId="306"/>
        </pc:sldMkLst>
        <pc:spChg chg="mod">
          <ac:chgData name="LOTZ Thomas - Lesaffre Deutschland GmbH" userId="766dc14c-cfbf-4c16-b529-d4482a59fb18" providerId="ADAL" clId="{B511255C-7942-4298-A019-14075A3854A3}" dt="2026-05-03T12:09:13.483" v="5309" actId="20577"/>
          <ac:spMkLst>
            <pc:docMk/>
            <pc:sldMk cId="3026716048" sldId="306"/>
            <ac:spMk id="7" creationId="{368EC1BF-1238-C85D-05FD-002B5E02E648}"/>
          </ac:spMkLst>
        </pc:spChg>
        <pc:spChg chg="mod">
          <ac:chgData name="LOTZ Thomas - Lesaffre Deutschland GmbH" userId="766dc14c-cfbf-4c16-b529-d4482a59fb18" providerId="ADAL" clId="{B511255C-7942-4298-A019-14075A3854A3}" dt="2026-05-03T12:09:36.444" v="5313" actId="1076"/>
          <ac:spMkLst>
            <pc:docMk/>
            <pc:sldMk cId="3026716048" sldId="306"/>
            <ac:spMk id="9" creationId="{03EBE44E-F100-CEFA-BA18-BA27689A53E8}"/>
          </ac:spMkLst>
        </pc:spChg>
        <pc:spChg chg="mod">
          <ac:chgData name="LOTZ Thomas - Lesaffre Deutschland GmbH" userId="766dc14c-cfbf-4c16-b529-d4482a59fb18" providerId="ADAL" clId="{B511255C-7942-4298-A019-14075A3854A3}" dt="2026-05-03T12:10:03.497" v="5354" actId="20577"/>
          <ac:spMkLst>
            <pc:docMk/>
            <pc:sldMk cId="3026716048" sldId="306"/>
            <ac:spMk id="14" creationId="{EB42C8BF-6C12-E1AA-A446-1B2AB472DC3B}"/>
          </ac:spMkLst>
        </pc:spChg>
        <pc:spChg chg="mod">
          <ac:chgData name="LOTZ Thomas - Lesaffre Deutschland GmbH" userId="766dc14c-cfbf-4c16-b529-d4482a59fb18" providerId="ADAL" clId="{B511255C-7942-4298-A019-14075A3854A3}" dt="2026-05-03T12:10:52.389" v="5384" actId="1076"/>
          <ac:spMkLst>
            <pc:docMk/>
            <pc:sldMk cId="3026716048" sldId="306"/>
            <ac:spMk id="21" creationId="{41AA18AE-E0E3-E58C-37F3-298547C9C66A}"/>
          </ac:spMkLst>
        </pc:spChg>
        <pc:spChg chg="mod">
          <ac:chgData name="LOTZ Thomas - Lesaffre Deutschland GmbH" userId="766dc14c-cfbf-4c16-b529-d4482a59fb18" providerId="ADAL" clId="{B511255C-7942-4298-A019-14075A3854A3}" dt="2026-05-03T12:11:06.166" v="5402" actId="20577"/>
          <ac:spMkLst>
            <pc:docMk/>
            <pc:sldMk cId="3026716048" sldId="306"/>
            <ac:spMk id="26" creationId="{87280E28-F1DC-CE37-14AD-3FEC2EFE62E6}"/>
          </ac:spMkLst>
        </pc:spChg>
      </pc:sldChg>
      <pc:sldChg chg="addSp delSp modSp new mod modNotesTx">
        <pc:chgData name="LOTZ Thomas - Lesaffre Deutschland GmbH" userId="766dc14c-cfbf-4c16-b529-d4482a59fb18" providerId="ADAL" clId="{B511255C-7942-4298-A019-14075A3854A3}" dt="2026-05-04T20:36:07.121" v="7703" actId="1076"/>
        <pc:sldMkLst>
          <pc:docMk/>
          <pc:sldMk cId="1758372469" sldId="307"/>
        </pc:sldMkLst>
        <pc:spChg chg="del">
          <ac:chgData name="LOTZ Thomas - Lesaffre Deutschland GmbH" userId="766dc14c-cfbf-4c16-b529-d4482a59fb18" providerId="ADAL" clId="{B511255C-7942-4298-A019-14075A3854A3}" dt="2026-05-04T18:39:07.022" v="6040" actId="478"/>
          <ac:spMkLst>
            <pc:docMk/>
            <pc:sldMk cId="1758372469" sldId="307"/>
            <ac:spMk id="2" creationId="{988CD4FD-45AB-FEB4-624C-344F6D45CFEE}"/>
          </ac:spMkLst>
        </pc:spChg>
        <pc:spChg chg="del">
          <ac:chgData name="LOTZ Thomas - Lesaffre Deutschland GmbH" userId="766dc14c-cfbf-4c16-b529-d4482a59fb18" providerId="ADAL" clId="{B511255C-7942-4298-A019-14075A3854A3}" dt="2026-05-04T18:39:08.613" v="6041" actId="478"/>
          <ac:spMkLst>
            <pc:docMk/>
            <pc:sldMk cId="1758372469" sldId="307"/>
            <ac:spMk id="3" creationId="{74CBCE9A-C554-F609-D1F8-223DD9F389DC}"/>
          </ac:spMkLst>
        </pc:spChg>
        <pc:spChg chg="add mod">
          <ac:chgData name="LOTZ Thomas - Lesaffre Deutschland GmbH" userId="766dc14c-cfbf-4c16-b529-d4482a59fb18" providerId="ADAL" clId="{B511255C-7942-4298-A019-14075A3854A3}" dt="2026-05-04T20:36:02.309" v="7700" actId="1076"/>
          <ac:spMkLst>
            <pc:docMk/>
            <pc:sldMk cId="1758372469" sldId="307"/>
            <ac:spMk id="6" creationId="{3F42F777-D736-AC51-B46E-AE2F8A0A7A1F}"/>
          </ac:spMkLst>
        </pc:spChg>
        <pc:picChg chg="add mod">
          <ac:chgData name="LOTZ Thomas - Lesaffre Deutschland GmbH" userId="766dc14c-cfbf-4c16-b529-d4482a59fb18" providerId="ADAL" clId="{B511255C-7942-4298-A019-14075A3854A3}" dt="2026-05-04T20:35:55.293" v="7698" actId="14100"/>
          <ac:picMkLst>
            <pc:docMk/>
            <pc:sldMk cId="1758372469" sldId="307"/>
            <ac:picMk id="5" creationId="{FC373C5B-9627-05D5-F402-A8EDD15DDC9B}"/>
          </ac:picMkLst>
        </pc:picChg>
        <pc:picChg chg="add del mod">
          <ac:chgData name="LOTZ Thomas - Lesaffre Deutschland GmbH" userId="766dc14c-cfbf-4c16-b529-d4482a59fb18" providerId="ADAL" clId="{B511255C-7942-4298-A019-14075A3854A3}" dt="2026-05-04T20:30:38.804" v="7648" actId="478"/>
          <ac:picMkLst>
            <pc:docMk/>
            <pc:sldMk cId="1758372469" sldId="307"/>
            <ac:picMk id="8" creationId="{6A9A98E8-CD99-6D79-02B3-5F364266B674}"/>
          </ac:picMkLst>
        </pc:picChg>
        <pc:picChg chg="add mod">
          <ac:chgData name="LOTZ Thomas - Lesaffre Deutschland GmbH" userId="766dc14c-cfbf-4c16-b529-d4482a59fb18" providerId="ADAL" clId="{B511255C-7942-4298-A019-14075A3854A3}" dt="2026-05-04T20:35:58.511" v="7699" actId="1076"/>
          <ac:picMkLst>
            <pc:docMk/>
            <pc:sldMk cId="1758372469" sldId="307"/>
            <ac:picMk id="10" creationId="{B4A7218E-12D8-3548-F10F-2B1A4F1AC0E7}"/>
          </ac:picMkLst>
        </pc:picChg>
        <pc:picChg chg="add mod">
          <ac:chgData name="LOTZ Thomas - Lesaffre Deutschland GmbH" userId="766dc14c-cfbf-4c16-b529-d4482a59fb18" providerId="ADAL" clId="{B511255C-7942-4298-A019-14075A3854A3}" dt="2026-05-04T20:36:05.155" v="7702" actId="1076"/>
          <ac:picMkLst>
            <pc:docMk/>
            <pc:sldMk cId="1758372469" sldId="307"/>
            <ac:picMk id="12" creationId="{1CC87E92-A395-7616-AC8E-6D9690718A06}"/>
          </ac:picMkLst>
        </pc:picChg>
        <pc:picChg chg="add del mod">
          <ac:chgData name="LOTZ Thomas - Lesaffre Deutschland GmbH" userId="766dc14c-cfbf-4c16-b529-d4482a59fb18" providerId="ADAL" clId="{B511255C-7942-4298-A019-14075A3854A3}" dt="2026-05-04T20:35:32.155" v="7689" actId="478"/>
          <ac:picMkLst>
            <pc:docMk/>
            <pc:sldMk cId="1758372469" sldId="307"/>
            <ac:picMk id="14" creationId="{570F8756-9B5C-8A5C-6391-8F4994250334}"/>
          </ac:picMkLst>
        </pc:picChg>
        <pc:picChg chg="add mod">
          <ac:chgData name="LOTZ Thomas - Lesaffre Deutschland GmbH" userId="766dc14c-cfbf-4c16-b529-d4482a59fb18" providerId="ADAL" clId="{B511255C-7942-4298-A019-14075A3854A3}" dt="2026-05-04T20:36:07.121" v="7703" actId="1076"/>
          <ac:picMkLst>
            <pc:docMk/>
            <pc:sldMk cId="1758372469" sldId="307"/>
            <ac:picMk id="16" creationId="{1B82C6EF-F9D9-AC5E-0EBB-B53FFFE9A252}"/>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6-05-01T15:07:36.680" idx="1">
    <p:pos x="0" y="0"/>
    <p:text>[Public Data | medium]
Les intoxications ne sont pas la 2e cause d'AcVC : selon Santé Publique France (EPAC 2014-2018), elles représentent 2-3% des AcVC chez les enfants (rang 5e-6e). Les coups (22%) et l'écrasement (9%) sont devant. À reformuler en 'cause fréquente d'AcVC' ou citer le pourcentage exact.
Suggested: ≈2-3% des AcVC (Santé publique France, EPAC)</p:text>
  </p:cm>
  <p:cm authorId="0" dt="2026-05-01T15:07:36.680" idx="2">
    <p:pos x="0" y="0"/>
    <p:text>[Public Data | low]
Préciser la classe d'âge : la noyade est la 1ère cause de décès par AcVC chez les &lt;25 ans selon Santé publique France, et la 2e cause de décès accidentel chez les 1-14 ans selon le BEH. Reformuler pour expliciter la tranche d'âge.
Suggested: 1ère cause de décès par AcVC chez les &lt;25 ans (SpF)</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6-05-01T15:07:36.682" idx="15">
    <p:pos x="0" y="0"/>
    <p:text>[Public Data | high]
Même erreur de délai pour la pile bouton (slide 17, message 4) : la limite est &lt; 2 h, pas &lt; 6 h.
Suggested: Pile bouton œsophagienne (&lt; 2 h)</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6-05-01T15:07:36.680" idx="3">
    <p:pos x="0" y="0"/>
    <p:text>[Public Data | medium]
Statistique non retrouvée telle quelle dans les sources officielles (ANSES 2024, CAPTV). Les rapports CAPTV indiquent que les intoxications représentent une part variable des appels et hospitalisations pédiatriques mais la formulation '1/6' n'est pas sourcée. À supprimer ou reformuler avec une donnée vérifiable.
Suggested: Les intoxications pédiatriques représentent ~10% des appels CAPTV chez l'enfant (ANSES 2024)</p:text>
  </p:cm>
  <p:cm authorId="0" dt="2026-05-01T15:07:36.680" idx="4">
    <p:pos x="0" y="0"/>
    <p:text>[Public Data | medium]
Formulation non retrouvée dans les sources ANSES/CAPTV. Le ratio cas graves/total chez l'enfant est inférieur à 1/3 selon les rapports CAPTV. À supprimer ou remplacer par une donnée vérifiable.
Suggested: Les cas graves représentent une minorité (~5-10%) selon les rapports CAPTV-ANSES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6-05-01T15:07:36.681" idx="5">
    <p:pos x="0" y="0"/>
    <p:text>[Public Data | high]
ERREUR CLINIQUE MAJEURE : la pile bouton œsophagienne doit être extraite en moins de 2 heures (ESPGHAN 2021, HAS, NCPC), pas 6 heures. Au-delà de 2h, le risque de nécrose, de fistule trachéo-œsophagienne et de perforation aortique augmente fortement.
Suggested: Extraction endoscopique &lt; 2 h (ESPGHAN 2021, HAS)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6-05-01T15:07:36.681" idx="6">
    <p:pos x="0" y="0"/>
    <p:text>[Public Data | medium]
Affirmation non confirmée par une source officielle française. Selon Santé Publique France (BEH), la suffocation/inhalation est la 1ère cause de décès accidentel chez le nourrisson &lt;1 an (~60% des décès AcVC dans cette tranche). Le rang exact '2e cause &lt;3 ans' n'est pas retrouvé. À sourcer ou reformuler.
Suggested: Corps étranger : cause majeure de décès par AcVC chez le nourrisson (1ère cause de décès AcVC &lt;1 an, SpF)</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6-05-01T15:07:36.681" idx="7">
    <p:pos x="0" y="0"/>
    <p:text>[Public Data | high]
ERREUR CLINIQUE MAJEURE : la pile bouton œsophagienne doit être extraite en moins de 2 heures (ESPGHAN 2021, HAS), pas 6 heures. Cette erreur est répétée plusieurs fois dans la présentation et présente un risque clinique réel.
Suggested: Urgence absolue — extraction endoscopique &lt; 2 h (ESPGHAN 2021, HAS)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6-05-01T15:07:36.681" idx="8">
    <p:pos x="0" y="0"/>
    <p:text>[Public Data | low]
Affirmation à préciser. Selon Santé publique France, la noyade est la 1ère cause de décès par AcVC chez les &lt;25 ans, et 2e cause de décès chez les 1-4 ans selon certains BEH ; la formulation '2e cause de décès accidentel chez les 1-14 ans' est plausible mais devrait être sourcée précisément.
Suggested: 1ère cause de décès par AcVC chez les &lt;25 ans (Santé publique France)</p:text>
  </p:cm>
  <p:cm authorId="0" dt="2026-05-01T15:07:36.681" idx="9">
    <p:pos x="0" y="0"/>
    <p:text>[Public Data | low]
La durée exacte de surveillance par grade est : 6h pour grade 1 asymptomatique, 6-24h pour grade 2 (Szpilman 1997 et recommandations ERS). La formulation '8-24h' est légèrement imprécise mais reste prudente. Reformuler en '6 à 24 h selon le grade' pour coller à la classification de référence.
Suggested: Surveillance 6 à 24 h selon le grade Szpilman, même si asymptomatique initialement</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6-05-01T15:07:36.682" idx="10">
    <p:pos x="0" y="0"/>
    <p:text>[Public Data | medium]
Pourcentage non vérifié dans les sources officielles. Santé publique France (2011) indique 32% des hospitalisations pour brûlure chez les 0-4 ans ; les &lt;15 ans représentent une part importante mais le chiffre exact de 45% n'est pas retrouvé. À sourcer ou reformuler.
Suggested: 32% des hospitalisations pour brûlure concernent les &lt;4 ans (Santé publique France 2011)</p:text>
  </p:cm>
  <p:cm authorId="0" dt="2026-05-01T15:07:36.682" idx="11">
    <p:pos x="0" y="0"/>
    <p:text>[Public Data | low]
Pourcentage plausible mais à sourcer. Les données disponibles (SpF, Sciences&amp;Avenir 2018) indiquent 83% de brûlures par liquides chauds chez les &lt;5 ans. Le '70% chez 1-3 ans' n'est pas retrouvé tel quel. À reformuler avec la donnée publiée.
Suggested: ≈80% des brûlures pédiatriques sont causées par des liquides chauds chez les &lt;5 ans (Santé publique France)</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6-05-01T15:07:36.682" idx="12">
    <p:pos x="0" y="0"/>
    <p:text>[Public Data | medium]
Statistique sous-estimée. L'OMS Europe estime à environ 22,9% (≈1 sur 4 à 1 sur 5) les enfants victimes d'abus physique en Europe ; la HAS (2014) cite 4-16% pour la violence physique. La formulation '1 sur 10' est trompeuse à la baisse. Reformuler en '~1 enfant sur 5'.
Suggested: ≈1 enfant sur 5 en Europe est victime de violence physique (OMS Europe, 2018)</p:text>
  </p:cm>
  <p:cm authorId="0" dt="2026-05-01T15:07:36.682" idx="13">
    <p:pos x="0" y="0"/>
    <p:text>[Public Data | low]
La recommandation HAS sur le syndrome du bébé secoué (TCNA) date de 2017 (mise à jour 2022), pas 2019. À corriger.
Suggested: Signaux d'alerte (HAS 2017, mise à jour 2022)</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6-05-01T15:07:36.682" idx="14">
    <p:pos x="0" y="0"/>
    <p:text>[Public Data | high]
ERREUR CLINIQUE RÉPÉTÉE : la pile bouton œsophagienne doit être extraite en &lt; 2 h (ESPGHAN 2021, HAS), pas 6 h. Cette erreur figure plusieurs fois dans la présentation. Risque clinique réel : nécrose œsophagienne, fistule, perforation aortique.
Suggested: Extraction endoscopique &lt; 2 h (ESPGHAN 2021, HAS) — ne pas attendre la symptomatologie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641172349"/>
      </p:ext>
    </p:extLst>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raktika Medium Condensed" panose="00000606000000000000" pitchFamily="50" charset="0"/>
        <a:ea typeface="Praktika Medium Condensed" panose="00000606000000000000" pitchFamily="50"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04" name="Google Shape;30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0233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Toute pile bouton bloquée dans l’œsophage doit être extraite </a:t>
            </a:r>
            <a:r>
              <a:rPr lang="fr-FR" dirty="0" err="1"/>
              <a:t>endoscopiquement</a:t>
            </a:r>
            <a:r>
              <a:rPr lang="fr-FR" dirty="0"/>
              <a:t> le plus rapidement possible. Les risques de complications augmentent après 2h de stagnation </a:t>
            </a:r>
          </a:p>
          <a:p>
            <a:r>
              <a:rPr lang="fr-FR" dirty="0"/>
              <a:t>Plus le diamètre est élevé plus le risque que la pile reste coincée augmente </a:t>
            </a:r>
          </a:p>
          <a:p>
            <a:r>
              <a:rPr lang="fr-FR" dirty="0"/>
              <a:t>Risque majeur si diamètre &gt; 20 mm et enfant &gt; 4 ans </a:t>
            </a:r>
          </a:p>
          <a:p>
            <a:r>
              <a:rPr lang="fr-FR" dirty="0"/>
              <a:t>Arc électrique entre anode et cathode très proche + dans pile bouton + fuite de produits caustiques</a:t>
            </a:r>
          </a:p>
          <a:p>
            <a:r>
              <a:rPr lang="fr-FR" dirty="0"/>
              <a:t>Au-delà du cardia risque moindre, extraction à 48h possible </a:t>
            </a:r>
          </a:p>
          <a:p>
            <a:r>
              <a:rPr lang="fr-FR" dirty="0"/>
              <a:t>Risque </a:t>
            </a:r>
          </a:p>
        </p:txBody>
      </p:sp>
    </p:spTree>
    <p:extLst>
      <p:ext uri="{BB962C8B-B14F-4D97-AF65-F5344CB8AC3E}">
        <p14:creationId xmlns:p14="http://schemas.microsoft.com/office/powerpoint/2010/main" val="354207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r>
              <a:rPr lang="fr-FR" dirty="0"/>
              <a:t>3 CEE si T°&lt; 30°C , pas d’adrénaline si T°&lt; 30°, après doublement de l’intervalle entre les doses jusqu'à 35°C </a:t>
            </a:r>
          </a:p>
          <a:p>
            <a:r>
              <a:rPr lang="fr-FR" dirty="0"/>
              <a:t>Hypovolémie lors de l’extraction en raison de l’arrêt des pressions hydrostatiques exercées par l’eau sur le corps. </a:t>
            </a:r>
          </a:p>
          <a:p>
            <a:r>
              <a:rPr lang="fr-FR" dirty="0"/>
              <a:t>Pendant le réchauffement, remplissage nécessaire car vasodilatation liée au réchauffement </a:t>
            </a:r>
          </a:p>
          <a:p>
            <a:r>
              <a:rPr lang="fr-FR" dirty="0"/>
              <a:t>Pas de déclaration de décès si T° n’est pas &gt; 34°C sauf si l’ACR est clairement attribuable à une lésion ou pathologie létale </a:t>
            </a:r>
            <a:r>
              <a:rPr lang="fr-FR" dirty="0" err="1"/>
              <a:t>sous-jacnete</a:t>
            </a:r>
            <a:r>
              <a:rPr lang="fr-FR" dirty="0"/>
              <a:t> , si asphyxie prolongée, ou thorax non </a:t>
            </a:r>
            <a:r>
              <a:rPr lang="fr-FR" dirty="0" err="1"/>
              <a:t>depressibe</a:t>
            </a:r>
            <a:endParaRPr lang="fr-FR" dirty="0"/>
          </a:p>
        </p:txBody>
      </p:sp>
    </p:spTree>
    <p:extLst>
      <p:ext uri="{BB962C8B-B14F-4D97-AF65-F5344CB8AC3E}">
        <p14:creationId xmlns:p14="http://schemas.microsoft.com/office/powerpoint/2010/main" val="2728735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08" name="Google Shape;50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Conseils aux témoins: interrompre l’exposition à l’agent brulant, laisser en place les vêtements brulés, ôter les vêtements imbibés de liquide brulant et caustique </a:t>
            </a:r>
          </a:p>
          <a:p>
            <a:pPr marL="0" lvl="0" indent="0" algn="l" rtl="0">
              <a:spcBef>
                <a:spcPts val="0"/>
              </a:spcBef>
              <a:spcAft>
                <a:spcPts val="0"/>
              </a:spcAft>
              <a:buNone/>
            </a:pPr>
            <a:r>
              <a:rPr lang="fr-FR" dirty="0"/>
              <a:t>SMUR</a:t>
            </a:r>
          </a:p>
          <a:p>
            <a:pPr marL="0" lvl="0" indent="0" algn="l" rtl="0">
              <a:spcBef>
                <a:spcPts val="0"/>
              </a:spcBef>
              <a:spcAft>
                <a:spcPts val="0"/>
              </a:spcAft>
              <a:buNone/>
            </a:pPr>
            <a:r>
              <a:rPr lang="fr-FR" dirty="0"/>
              <a:t>Refroidissement: eau fraiche </a:t>
            </a:r>
          </a:p>
          <a:p>
            <a:pPr marL="0" lvl="0" indent="0" algn="l" rtl="0">
              <a:spcBef>
                <a:spcPts val="0"/>
              </a:spcBef>
              <a:spcAft>
                <a:spcPts val="0"/>
              </a:spcAft>
              <a:buNone/>
            </a:pPr>
            <a:r>
              <a:rPr lang="fr-FR" dirty="0"/>
              <a:t>	prévention de l’approfondissement jusqu’à 45 min après l’accident, modulation de l’</a:t>
            </a:r>
            <a:r>
              <a:rPr lang="fr-FR" dirty="0" err="1"/>
              <a:t>histamino</a:t>
            </a:r>
            <a:r>
              <a:rPr lang="fr-FR" dirty="0"/>
              <a:t>-modulation, des œdèmes et de la douleur   </a:t>
            </a:r>
          </a:p>
          <a:p>
            <a:pPr marL="0" lvl="0" indent="0" algn="l" rtl="0">
              <a:spcBef>
                <a:spcPts val="0"/>
              </a:spcBef>
              <a:spcAft>
                <a:spcPts val="0"/>
              </a:spcAft>
              <a:buNone/>
            </a:pPr>
            <a:r>
              <a:rPr lang="fr-FR" dirty="0"/>
              <a:t>	L’eau conduit la chaleur 20x plus vite que l’air</a:t>
            </a:r>
          </a:p>
          <a:p>
            <a:pPr marL="0" lvl="0" indent="0" algn="l" rtl="0">
              <a:spcBef>
                <a:spcPts val="0"/>
              </a:spcBef>
              <a:spcAft>
                <a:spcPts val="0"/>
              </a:spcAft>
              <a:buNone/>
            </a:pPr>
            <a:r>
              <a:rPr lang="fr-FR" dirty="0"/>
              <a:t>	Attention risque iatrogène d’hypothermie et vasoconstriction (&lt;20% de la SC), CI si &gt; 40%, prévention par couverture de survie</a:t>
            </a:r>
          </a:p>
          <a:p>
            <a:pPr marL="0" lvl="0" indent="0" algn="l" rtl="0">
              <a:spcBef>
                <a:spcPts val="0"/>
              </a:spcBef>
              <a:spcAft>
                <a:spcPts val="0"/>
              </a:spcAft>
              <a:buNone/>
            </a:pPr>
            <a:r>
              <a:rPr lang="fr-FR" dirty="0"/>
              <a:t>Evaluation de la gravité</a:t>
            </a:r>
          </a:p>
          <a:p>
            <a:pPr marL="0" lvl="0" indent="0" algn="l" rtl="0">
              <a:spcBef>
                <a:spcPts val="0"/>
              </a:spcBef>
              <a:spcAft>
                <a:spcPts val="0"/>
              </a:spcAft>
              <a:buNone/>
            </a:pPr>
            <a:r>
              <a:rPr lang="fr-FR" dirty="0"/>
              <a:t>	Surface selon table de Lund et Browder. Pas Wallace car pole céphalique enfant &gt; </a:t>
            </a:r>
          </a:p>
          <a:p>
            <a:pPr marL="0" lvl="0" indent="0" algn="l" rtl="0">
              <a:spcBef>
                <a:spcPts val="0"/>
              </a:spcBef>
              <a:spcAft>
                <a:spcPts val="0"/>
              </a:spcAft>
              <a:buNone/>
            </a:pPr>
            <a:r>
              <a:rPr lang="fr-FR" dirty="0"/>
              <a:t>	Profondeur, clinique. La différence 2</a:t>
            </a:r>
            <a:r>
              <a:rPr lang="fr-FR" baseline="30000" dirty="0"/>
              <a:t>e</a:t>
            </a:r>
            <a:r>
              <a:rPr lang="fr-FR" dirty="0"/>
              <a:t> degrés sup et profond n’est possible qu’après 7 -8 jours d’évolution</a:t>
            </a:r>
          </a:p>
          <a:p>
            <a:pPr marL="0" lvl="0" indent="0" algn="l" rtl="0">
              <a:spcBef>
                <a:spcPts val="0"/>
              </a:spcBef>
              <a:spcAft>
                <a:spcPts val="0"/>
              </a:spcAft>
              <a:buNone/>
            </a:pPr>
            <a:r>
              <a:rPr lang="fr-FR" dirty="0"/>
              <a:t>	Localisations: cervico-facial (œdème peur compromettre la liberté des VAS), mains, pied et périnée (risque esthétique et fonctionnel), lésion circulaire (risque d’ischémie)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A: envisager IOT si </a:t>
            </a:r>
          </a:p>
          <a:p>
            <a:pPr marL="0" lvl="0" indent="0" algn="l" rtl="0">
              <a:spcBef>
                <a:spcPts val="0"/>
              </a:spcBef>
              <a:spcAft>
                <a:spcPts val="0"/>
              </a:spcAft>
              <a:buNone/>
            </a:pPr>
            <a:r>
              <a:rPr lang="fr-FR" dirty="0"/>
              <a:t>	DRA, état de choc, coma, brulure du visage </a:t>
            </a:r>
          </a:p>
          <a:p>
            <a:pPr marL="0" lvl="0" indent="0" algn="l" rtl="0">
              <a:spcBef>
                <a:spcPts val="0"/>
              </a:spcBef>
              <a:spcAft>
                <a:spcPts val="0"/>
              </a:spcAft>
              <a:buNone/>
            </a:pPr>
            <a:r>
              <a:rPr lang="fr-FR" dirty="0"/>
              <a:t>	Séquence rapide </a:t>
            </a:r>
          </a:p>
          <a:p>
            <a:pPr marL="0" lvl="0" indent="0" algn="l" rtl="0">
              <a:spcBef>
                <a:spcPts val="0"/>
              </a:spcBef>
              <a:spcAft>
                <a:spcPts val="0"/>
              </a:spcAft>
              <a:buNone/>
            </a:pPr>
            <a:r>
              <a:rPr lang="fr-FR" dirty="0"/>
              <a:t>B: O2	</a:t>
            </a:r>
          </a:p>
          <a:p>
            <a:pPr marL="0" lvl="0" indent="0" algn="l" rtl="0">
              <a:spcBef>
                <a:spcPts val="0"/>
              </a:spcBef>
              <a:spcAft>
                <a:spcPts val="0"/>
              </a:spcAft>
              <a:buNone/>
            </a:pPr>
            <a:r>
              <a:rPr lang="fr-FR" dirty="0"/>
              <a:t>C: 	VVP en zone saine, 2</a:t>
            </a:r>
            <a:r>
              <a:rPr lang="fr-FR" baseline="30000" dirty="0"/>
              <a:t>e</a:t>
            </a:r>
            <a:r>
              <a:rPr lang="fr-FR" dirty="0"/>
              <a:t> degré possible </a:t>
            </a:r>
          </a:p>
          <a:p>
            <a:pPr marL="0" lvl="0" indent="0" algn="l" rtl="0">
              <a:spcBef>
                <a:spcPts val="0"/>
              </a:spcBef>
              <a:spcAft>
                <a:spcPts val="0"/>
              </a:spcAft>
              <a:buNone/>
            </a:pPr>
            <a:r>
              <a:rPr lang="fr-FR" dirty="0"/>
              <a:t>	Hypovolémie max  au cours de la 1ere heure. Augmentation du risque de sepsis, insuffisance rénale, mortalité accrue si différé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D: 	analgésie</a:t>
            </a:r>
          </a:p>
          <a:p>
            <a:pPr marL="0" lvl="0" indent="0" algn="l" rtl="0">
              <a:spcBef>
                <a:spcPts val="0"/>
              </a:spcBef>
              <a:spcAft>
                <a:spcPts val="0"/>
              </a:spcAft>
              <a:buNone/>
            </a:pPr>
            <a:r>
              <a:rPr lang="fr-FR" dirty="0"/>
              <a:t>	Acide </a:t>
            </a:r>
            <a:r>
              <a:rPr lang="fr-FR" dirty="0" err="1"/>
              <a:t>cyanhydrqiue</a:t>
            </a:r>
            <a:r>
              <a:rPr lang="fr-FR" dirty="0"/>
              <a:t> associé</a:t>
            </a:r>
          </a:p>
          <a:p>
            <a:pPr marL="0" lvl="0" indent="0" algn="l" rtl="0">
              <a:spcBef>
                <a:spcPts val="0"/>
              </a:spcBef>
              <a:spcAft>
                <a:spcPts val="0"/>
              </a:spcAft>
              <a:buNone/>
            </a:pPr>
            <a:r>
              <a:rPr lang="fr-FR" dirty="0"/>
              <a:t>	CO</a:t>
            </a:r>
          </a:p>
          <a:p>
            <a:pPr marL="0" lvl="0" indent="0" algn="l" rtl="0">
              <a:spcBef>
                <a:spcPts val="0"/>
              </a:spcBef>
              <a:spcAft>
                <a:spcPts val="0"/>
              </a:spcAft>
              <a:buNone/>
            </a:pPr>
            <a:r>
              <a:rPr lang="fr-FR"/>
              <a:t>Maltraitance: Critères </a:t>
            </a:r>
            <a:r>
              <a:rPr lang="fr-FR" dirty="0"/>
              <a:t>de Stone si 2/6 présents (localisation périnéale ou lésions isolées symétriques, lésions associées inexpliquées, délai de </a:t>
            </a:r>
            <a:r>
              <a:rPr lang="fr-FR" dirty="0" err="1"/>
              <a:t>cs</a:t>
            </a:r>
            <a:r>
              <a:rPr lang="fr-FR" dirty="0"/>
              <a:t> inhabituel, enfant amené par un tier autre que les parents, scénario incohérant, comportement anormal des parents ou de l’enfant)</a:t>
            </a:r>
          </a:p>
        </p:txBody>
      </p:sp>
    </p:spTree>
    <p:extLst>
      <p:ext uri="{BB962C8B-B14F-4D97-AF65-F5344CB8AC3E}">
        <p14:creationId xmlns:p14="http://schemas.microsoft.com/office/powerpoint/2010/main" val="211866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40997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96" name="Google Shape;59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20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630" name="Google Shape;63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84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63" name="Google Shape;36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8443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78734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238 pages de bonheur</a:t>
            </a:r>
          </a:p>
          <a:p>
            <a:r>
              <a:rPr lang="fr-FR" dirty="0"/>
              <a:t>CAP expositions et intoxications accidentelles pédiatriques </a:t>
            </a:r>
          </a:p>
          <a:p>
            <a:r>
              <a:rPr lang="fr-FR" dirty="0"/>
              <a:t>Accidents de la vie enregistrés par l ’EPAC enquête permanente sur les accidents de la Vie courante</a:t>
            </a:r>
          </a:p>
          <a:p>
            <a:r>
              <a:rPr lang="fr-FR" dirty="0"/>
              <a:t>Données de passage aux urgences pour intoxications du réseau OSCOUR </a:t>
            </a:r>
          </a:p>
          <a:p>
            <a:r>
              <a:rPr lang="fr-FR" dirty="0"/>
              <a:t>Programme de médicalisation des systèmes d’information PMSI</a:t>
            </a:r>
          </a:p>
          <a:p>
            <a:r>
              <a:rPr lang="fr-FR" dirty="0"/>
              <a:t>Données de mortalité par </a:t>
            </a:r>
            <a:r>
              <a:rPr lang="fr-FR" dirty="0" err="1"/>
              <a:t>intoc$xication</a:t>
            </a:r>
            <a:r>
              <a:rPr lang="fr-FR" dirty="0"/>
              <a:t> du </a:t>
            </a:r>
            <a:r>
              <a:rPr lang="fr-FR" dirty="0" err="1"/>
              <a:t>CépiDc</a:t>
            </a:r>
            <a:r>
              <a:rPr lang="fr-FR" dirty="0"/>
              <a:t> </a:t>
            </a:r>
          </a:p>
          <a:p>
            <a:endParaRPr lang="fr-FR" dirty="0"/>
          </a:p>
        </p:txBody>
      </p:sp>
    </p:spTree>
    <p:extLst>
      <p:ext uri="{BB962C8B-B14F-4D97-AF65-F5344CB8AC3E}">
        <p14:creationId xmlns:p14="http://schemas.microsoft.com/office/powerpoint/2010/main" val="191024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r>
              <a:rPr lang="fr-FR" dirty="0"/>
              <a:t>Contrairement à l’adulte, les</a:t>
            </a:r>
            <a:r>
              <a:rPr lang="fr-FR" baseline="0" dirty="0"/>
              <a:t> enfants ont peu de comorbidités </a:t>
            </a:r>
          </a:p>
          <a:p>
            <a:r>
              <a:rPr lang="fr-FR" baseline="0" dirty="0"/>
              <a:t>Passage brutal d’un enfant en parfaite santé à un enfants nécessitant une prise en charge urgente </a:t>
            </a:r>
            <a:endParaRPr lang="fr-FR" dirty="0"/>
          </a:p>
        </p:txBody>
      </p:sp>
    </p:spTree>
    <p:extLst>
      <p:ext uri="{BB962C8B-B14F-4D97-AF65-F5344CB8AC3E}">
        <p14:creationId xmlns:p14="http://schemas.microsoft.com/office/powerpoint/2010/main" val="69672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56" name="Google Shape;45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6456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04" name="Google Shape;40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918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L'âge va jouer un rôle important dans l’exposition des enfants aux toxiques.</a:t>
            </a:r>
            <a:r>
              <a:rPr lang="fr-FR" baseline="0" dirty="0"/>
              <a:t> Le comportement évolue et c’est justement celui-ci qui va déterminer quelles sont les situations à risque.</a:t>
            </a:r>
          </a:p>
          <a:p>
            <a:r>
              <a:rPr lang="fr-FR" baseline="0" dirty="0"/>
              <a:t>Peti</a:t>
            </a:r>
            <a:r>
              <a:rPr lang="fr-FR" dirty="0"/>
              <a:t>t enfant 1-5 ans: petit enfant curieux qui a acquis la mobilité</a:t>
            </a:r>
            <a:r>
              <a:rPr lang="fr-FR" baseline="0" dirty="0"/>
              <a:t> et qui explore son environnement </a:t>
            </a:r>
          </a:p>
          <a:p>
            <a:r>
              <a:rPr lang="fr-FR" baseline="0" dirty="0"/>
              <a:t>Va attraper tout ce qu’il trouve, va le mettre à la bouche </a:t>
            </a:r>
          </a:p>
          <a:p>
            <a:endParaRPr lang="fr-FR" baseline="0" dirty="0"/>
          </a:p>
          <a:p>
            <a:pPr marL="914400" marR="0" lvl="1" indent="-298450" defTabSz="914400" eaLnBrk="1" fontAlgn="auto" latinLnBrk="0" hangingPunct="1">
              <a:lnSpc>
                <a:spcPct val="100000"/>
              </a:lnSpc>
              <a:spcBef>
                <a:spcPts val="0"/>
              </a:spcBef>
              <a:spcAft>
                <a:spcPts val="0"/>
              </a:spcAft>
              <a:buClrTx/>
              <a:buSzPts val="1100"/>
              <a:buFontTx/>
              <a:buChar char="○"/>
              <a:tabLst/>
              <a:defRPr/>
            </a:pPr>
            <a:r>
              <a:rPr lang="fr-FR" baseline="0" dirty="0"/>
              <a:t>Les médicaments sont la première cause d’exposition accidentelle pédiatrique (32%), les produits ménagers 2</a:t>
            </a:r>
            <a:r>
              <a:rPr lang="fr-FR" baseline="30000" dirty="0"/>
              <a:t>e</a:t>
            </a:r>
            <a:r>
              <a:rPr lang="fr-FR" baseline="0" dirty="0"/>
              <a:t>, et la deuxième catégorie d’agents pour les cas d’intoxication (16%).</a:t>
            </a:r>
          </a:p>
          <a:p>
            <a:pPr lvl="1"/>
            <a:endParaRPr lang="fr-FR" baseline="0" dirty="0"/>
          </a:p>
          <a:p>
            <a:r>
              <a:rPr lang="fr-FR" baseline="0" dirty="0"/>
              <a:t>Adolescent; plutôt intox volontaire, envie d’expérimentation, mal être, </a:t>
            </a:r>
          </a:p>
          <a:p>
            <a:endParaRPr lang="fr-FR" baseline="0" dirty="0"/>
          </a:p>
          <a:p>
            <a:r>
              <a:rPr lang="fr-FR" baseline="0" dirty="0"/>
              <a:t>CO:</a:t>
            </a:r>
          </a:p>
          <a:p>
            <a:pPr lvl="1"/>
            <a:r>
              <a:rPr lang="fr-FR" baseline="0" dirty="0"/>
              <a:t>Symptômes céphalées, vertiges, asthénie, troubles digestifs</a:t>
            </a:r>
          </a:p>
          <a:p>
            <a:pPr lvl="1"/>
            <a:r>
              <a:rPr lang="fr-FR" baseline="0" dirty="0"/>
              <a:t>1ere cause de passage aux urgences pour intox suivie d’une hospitalisation chez les &lt;1 an et la 2</a:t>
            </a:r>
            <a:r>
              <a:rPr lang="fr-FR" baseline="30000" dirty="0"/>
              <a:t>e</a:t>
            </a:r>
            <a:r>
              <a:rPr lang="fr-FR" baseline="0" dirty="0"/>
              <a:t> cause chez 1-5 ans</a:t>
            </a:r>
          </a:p>
          <a:p>
            <a:pPr lvl="1"/>
            <a:r>
              <a:rPr lang="fr-FR" baseline="0" dirty="0"/>
              <a:t>1ere cause de décès par intoxication chez les enfants</a:t>
            </a:r>
          </a:p>
          <a:p>
            <a:pPr lvl="1"/>
            <a:r>
              <a:rPr lang="fr-FR" baseline="0" dirty="0"/>
              <a:t>O2 immédiat </a:t>
            </a:r>
          </a:p>
          <a:p>
            <a:pPr lvl="1"/>
            <a:r>
              <a:rPr lang="fr-FR" baseline="0" dirty="0" err="1"/>
              <a:t>Cyanokit</a:t>
            </a:r>
            <a:r>
              <a:rPr lang="fr-FR" baseline="0" dirty="0"/>
              <a:t> si fumée, et risque d’intoxication acide cyanhydrique </a:t>
            </a:r>
          </a:p>
          <a:p>
            <a:pPr lvl="1"/>
            <a:r>
              <a:rPr lang="fr-FR" baseline="0" dirty="0"/>
              <a:t>Evaluer caisson </a:t>
            </a:r>
          </a:p>
          <a:p>
            <a:pPr lvl="2"/>
            <a:r>
              <a:rPr lang="fr-FR" baseline="0" dirty="0"/>
              <a:t>si critères majeurs perte de connaissance, troubles neurologiques objectivables, troubles cardiaques cliniques ECG ou bio (troponine), , acidose métabolique </a:t>
            </a:r>
          </a:p>
          <a:p>
            <a:pPr lvl="2"/>
            <a:r>
              <a:rPr lang="fr-FR" baseline="0" dirty="0"/>
              <a:t>Critères mineurs: </a:t>
            </a:r>
            <a:r>
              <a:rPr lang="fr-FR" baseline="0" dirty="0" err="1"/>
              <a:t>symptome</a:t>
            </a:r>
            <a:r>
              <a:rPr lang="fr-FR" baseline="0" dirty="0"/>
              <a:t> subjectifs chez &lt; 12 ans, </a:t>
            </a:r>
            <a:r>
              <a:rPr lang="fr-FR" baseline="0" dirty="0" err="1"/>
              <a:t>HbCO</a:t>
            </a:r>
            <a:r>
              <a:rPr lang="fr-FR" baseline="0" dirty="0"/>
              <a:t> &gt; 25% </a:t>
            </a:r>
          </a:p>
          <a:p>
            <a:pPr lvl="2"/>
            <a:r>
              <a:rPr lang="fr-FR" baseline="0" dirty="0"/>
              <a:t>1 critère majeur ou 1 critère mineur + exposition au CO&gt; 1h</a:t>
            </a:r>
          </a:p>
          <a:p>
            <a:pPr lvl="1"/>
            <a:endParaRPr lang="fr-FR" baseline="0" dirty="0"/>
          </a:p>
          <a:p>
            <a:r>
              <a:rPr lang="fr-FR" baseline="0" dirty="0"/>
              <a:t>Médicaments </a:t>
            </a:r>
          </a:p>
          <a:p>
            <a:pPr lvl="1"/>
            <a:r>
              <a:rPr lang="fr-FR" baseline="0" dirty="0"/>
              <a:t>25% des intox médicamenteuses sont dues aux médicaments du SNC:  analgésiques, antipsychotiques, anxiolytique et hypnotiques</a:t>
            </a:r>
          </a:p>
          <a:p>
            <a:pPr lvl="1"/>
            <a:r>
              <a:rPr lang="fr-FR" baseline="0" dirty="0"/>
              <a:t>59% des cas grave d’intox médicamenteuses ont entre 1 à 5 ans </a:t>
            </a:r>
          </a:p>
          <a:p>
            <a:pPr lvl="1"/>
            <a:r>
              <a:rPr lang="fr-FR" baseline="0" dirty="0" err="1"/>
              <a:t>Beta-bloquants</a:t>
            </a:r>
            <a:r>
              <a:rPr lang="fr-FR" baseline="0" dirty="0"/>
              <a:t>: 1ere cause de cas graves parmi les intox médicamenteuses (7,4%)</a:t>
            </a:r>
          </a:p>
          <a:p>
            <a:endParaRPr lang="fr-FR" baseline="0" dirty="0"/>
          </a:p>
          <a:p>
            <a:r>
              <a:rPr lang="fr-FR" baseline="0" dirty="0"/>
              <a:t>Cannabis </a:t>
            </a:r>
          </a:p>
          <a:p>
            <a:pPr lvl="1"/>
            <a:r>
              <a:rPr lang="fr-FR" baseline="0" dirty="0"/>
              <a:t>2</a:t>
            </a:r>
            <a:r>
              <a:rPr lang="fr-FR" baseline="30000" dirty="0"/>
              <a:t>e </a:t>
            </a:r>
            <a:r>
              <a:rPr lang="fr-FR" baseline="0" dirty="0"/>
              <a:t> cause de passage aux urgences pour intox suivie d’une hospitalisation &lt; 1 an et 4</a:t>
            </a:r>
            <a:r>
              <a:rPr lang="fr-FR" baseline="30000" dirty="0"/>
              <a:t>e</a:t>
            </a:r>
            <a:r>
              <a:rPr lang="fr-FR" baseline="0" dirty="0"/>
              <a:t> cause 1-5 ans de passage aux urgences suivie d’une hospitalisation </a:t>
            </a:r>
          </a:p>
          <a:p>
            <a:pPr lvl="1"/>
            <a:r>
              <a:rPr lang="fr-FR" baseline="0" dirty="0"/>
              <a:t>23,3% des intox au cannabis &gt; 6 ans hospitalisées en réa (p145)</a:t>
            </a:r>
          </a:p>
          <a:p>
            <a:r>
              <a:rPr lang="fr-FR" baseline="0" dirty="0"/>
              <a:t>2 principaux toxiques responsables d’hospitalisation en réa &lt; 1 an sont CO, cannabis </a:t>
            </a:r>
          </a:p>
          <a:p>
            <a:endParaRPr lang="fr-FR" dirty="0"/>
          </a:p>
          <a:p>
            <a:r>
              <a:rPr lang="fr-FR" dirty="0"/>
              <a:t>Nombre de passages aux urgences pour intox aux piles bouton:</a:t>
            </a:r>
            <a:r>
              <a:rPr lang="fr-FR" baseline="0" dirty="0"/>
              <a:t> + 48% entre 2014 et 2019</a:t>
            </a:r>
          </a:p>
          <a:p>
            <a:endParaRPr lang="fr-FR" baseline="0" dirty="0"/>
          </a:p>
          <a:p>
            <a:r>
              <a:rPr lang="fr-FR" baseline="0" dirty="0"/>
              <a:t>Intox accidentelles pédiatriques les plus fréquentes sont produits de nettoyage, médicaments, CO, piqures d’arthropodes et plantes et les plus graves aux médicaments du SNC, CV , certains produits de nettoyage, CO cannabis et piles boutons </a:t>
            </a:r>
          </a:p>
          <a:p>
            <a:endParaRPr lang="fr-FR" baseline="0" dirty="0"/>
          </a:p>
        </p:txBody>
      </p:sp>
    </p:spTree>
    <p:extLst>
      <p:ext uri="{BB962C8B-B14F-4D97-AF65-F5344CB8AC3E}">
        <p14:creationId xmlns:p14="http://schemas.microsoft.com/office/powerpoint/2010/main" val="273862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06321FE6-9C70-DD1A-F785-0D96577FB8B7}"/>
            </a:ext>
          </a:extLst>
        </p:cNvPr>
        <p:cNvGrpSpPr/>
        <p:nvPr/>
      </p:nvGrpSpPr>
      <p:grpSpPr>
        <a:xfrm>
          <a:off x="0" y="0"/>
          <a:ext cx="0" cy="0"/>
          <a:chOff x="0" y="0"/>
          <a:chExt cx="0" cy="0"/>
        </a:xfrm>
      </p:grpSpPr>
      <p:sp>
        <p:nvSpPr>
          <p:cNvPr id="403" name="Google Shape;403;g54dda1946d_6_308:notes">
            <a:extLst>
              <a:ext uri="{FF2B5EF4-FFF2-40B4-BE49-F238E27FC236}">
                <a16:creationId xmlns:a16="http://schemas.microsoft.com/office/drawing/2014/main" id="{9B879283-6E51-7C48-11F8-0BA68D2DCE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04" name="Google Shape;404;g54dda1946d_6_308:notes">
            <a:extLst>
              <a:ext uri="{FF2B5EF4-FFF2-40B4-BE49-F238E27FC236}">
                <a16:creationId xmlns:a16="http://schemas.microsoft.com/office/drawing/2014/main" id="{5F644EDC-103F-204A-4A83-3DB48E635F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045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08475"/>
            <a:ext cx="41139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atin typeface="Praktika ExtraBold Italic" panose="00000900000000000000" pitchFamily="50"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713225" y="3159225"/>
            <a:ext cx="41139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bg2"/>
                </a:solidFill>
                <a:latin typeface="+mn-l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0000" y="58980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85" name="Google Shape;85;p13"/>
          <p:cNvSpPr txBox="1">
            <a:spLocks noGrp="1"/>
          </p:cNvSpPr>
          <p:nvPr>
            <p:ph type="subTitle" idx="1"/>
          </p:nvPr>
        </p:nvSpPr>
        <p:spPr>
          <a:xfrm>
            <a:off x="713175"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6" name="Google Shape;86;p13"/>
          <p:cNvSpPr txBox="1">
            <a:spLocks noGrp="1"/>
          </p:cNvSpPr>
          <p:nvPr>
            <p:ph type="subTitle" idx="2"/>
          </p:nvPr>
        </p:nvSpPr>
        <p:spPr>
          <a:xfrm>
            <a:off x="3394784"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7" name="Google Shape;87;p13"/>
          <p:cNvSpPr txBox="1">
            <a:spLocks noGrp="1"/>
          </p:cNvSpPr>
          <p:nvPr>
            <p:ph type="subTitle" idx="3"/>
          </p:nvPr>
        </p:nvSpPr>
        <p:spPr>
          <a:xfrm>
            <a:off x="2053983" y="408498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8" name="Google Shape;88;p13"/>
          <p:cNvSpPr txBox="1">
            <a:spLocks noGrp="1"/>
          </p:cNvSpPr>
          <p:nvPr>
            <p:ph type="subTitle" idx="4"/>
          </p:nvPr>
        </p:nvSpPr>
        <p:spPr>
          <a:xfrm>
            <a:off x="4735668" y="408498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9" name="Google Shape;89;p13"/>
          <p:cNvSpPr txBox="1">
            <a:spLocks noGrp="1"/>
          </p:cNvSpPr>
          <p:nvPr>
            <p:ph type="subTitle" idx="5"/>
          </p:nvPr>
        </p:nvSpPr>
        <p:spPr>
          <a:xfrm>
            <a:off x="6076376"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90" name="Google Shape;90;p13"/>
          <p:cNvSpPr txBox="1">
            <a:spLocks noGrp="1"/>
          </p:cNvSpPr>
          <p:nvPr>
            <p:ph type="title" idx="6" hasCustomPrompt="1"/>
          </p:nvPr>
        </p:nvSpPr>
        <p:spPr>
          <a:xfrm>
            <a:off x="1280591"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1" name="Google Shape;91;p13"/>
          <p:cNvSpPr txBox="1">
            <a:spLocks noGrp="1"/>
          </p:cNvSpPr>
          <p:nvPr>
            <p:ph type="title" idx="7" hasCustomPrompt="1"/>
          </p:nvPr>
        </p:nvSpPr>
        <p:spPr>
          <a:xfrm>
            <a:off x="2621399" y="30217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2" name="Google Shape;92;p13"/>
          <p:cNvSpPr txBox="1">
            <a:spLocks noGrp="1"/>
          </p:cNvSpPr>
          <p:nvPr>
            <p:ph type="title" idx="8" hasCustomPrompt="1"/>
          </p:nvPr>
        </p:nvSpPr>
        <p:spPr>
          <a:xfrm>
            <a:off x="3962200"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3" name="Google Shape;93;p13"/>
          <p:cNvSpPr txBox="1">
            <a:spLocks noGrp="1"/>
          </p:cNvSpPr>
          <p:nvPr>
            <p:ph type="title" idx="9" hasCustomPrompt="1"/>
          </p:nvPr>
        </p:nvSpPr>
        <p:spPr>
          <a:xfrm>
            <a:off x="5303084" y="30217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3"/>
          <p:cNvSpPr txBox="1">
            <a:spLocks noGrp="1"/>
          </p:cNvSpPr>
          <p:nvPr>
            <p:ph type="title" idx="13" hasCustomPrompt="1"/>
          </p:nvPr>
        </p:nvSpPr>
        <p:spPr>
          <a:xfrm>
            <a:off x="6643792"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5" name="Google Shape;95;p13"/>
          <p:cNvSpPr txBox="1">
            <a:spLocks noGrp="1"/>
          </p:cNvSpPr>
          <p:nvPr>
            <p:ph type="subTitle" idx="14"/>
          </p:nvPr>
        </p:nvSpPr>
        <p:spPr>
          <a:xfrm>
            <a:off x="713175"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96" name="Google Shape;96;p13"/>
          <p:cNvSpPr txBox="1">
            <a:spLocks noGrp="1"/>
          </p:cNvSpPr>
          <p:nvPr>
            <p:ph type="subTitle" idx="15"/>
          </p:nvPr>
        </p:nvSpPr>
        <p:spPr>
          <a:xfrm>
            <a:off x="3394784"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97" name="Google Shape;97;p13"/>
          <p:cNvSpPr txBox="1">
            <a:spLocks noGrp="1"/>
          </p:cNvSpPr>
          <p:nvPr>
            <p:ph type="subTitle" idx="16"/>
          </p:nvPr>
        </p:nvSpPr>
        <p:spPr>
          <a:xfrm>
            <a:off x="6076376"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98" name="Google Shape;98;p13"/>
          <p:cNvSpPr txBox="1">
            <a:spLocks noGrp="1"/>
          </p:cNvSpPr>
          <p:nvPr>
            <p:ph type="subTitle" idx="17"/>
          </p:nvPr>
        </p:nvSpPr>
        <p:spPr>
          <a:xfrm>
            <a:off x="2053983" y="3487686"/>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99" name="Google Shape;99;p13"/>
          <p:cNvSpPr txBox="1">
            <a:spLocks noGrp="1"/>
          </p:cNvSpPr>
          <p:nvPr>
            <p:ph type="subTitle" idx="18"/>
          </p:nvPr>
        </p:nvSpPr>
        <p:spPr>
          <a:xfrm>
            <a:off x="4735668" y="3487686"/>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713225" y="3768000"/>
            <a:ext cx="4366500" cy="45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sz="2200">
                <a:solidFill>
                  <a:schemeClr val="bg2"/>
                </a:solidFill>
                <a:latin typeface="Praktika ExtraBold Italic" panose="00000900000000000000" pitchFamily="50"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07" name="Google Shape;107;p14"/>
          <p:cNvSpPr txBox="1">
            <a:spLocks noGrp="1"/>
          </p:cNvSpPr>
          <p:nvPr>
            <p:ph type="subTitle" idx="1"/>
          </p:nvPr>
        </p:nvSpPr>
        <p:spPr>
          <a:xfrm>
            <a:off x="713225" y="920100"/>
            <a:ext cx="4366500" cy="2737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atin typeface="Praktika Medium Condensed" panose="00000606000000000000" pitchFamily="50"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720000" y="580254"/>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720000" y="6124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702800" y="1154688"/>
            <a:ext cx="3728100" cy="1617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143" name="Google Shape;143;p18"/>
          <p:cNvSpPr txBox="1">
            <a:spLocks noGrp="1"/>
          </p:cNvSpPr>
          <p:nvPr>
            <p:ph type="subTitle" idx="1"/>
          </p:nvPr>
        </p:nvSpPr>
        <p:spPr>
          <a:xfrm>
            <a:off x="4702800" y="2771413"/>
            <a:ext cx="3728100" cy="1217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18"/>
          <p:cNvSpPr>
            <a:spLocks noGrp="1"/>
          </p:cNvSpPr>
          <p:nvPr>
            <p:ph type="pic" idx="2"/>
          </p:nvPr>
        </p:nvSpPr>
        <p:spPr>
          <a:xfrm>
            <a:off x="713225" y="747000"/>
            <a:ext cx="3189000" cy="3649500"/>
          </a:xfrm>
          <a:prstGeom prst="roundRect">
            <a:avLst>
              <a:gd name="adj" fmla="val 16667"/>
            </a:avLst>
          </a:prstGeom>
          <a:noFill/>
          <a:ln>
            <a:noFill/>
          </a:ln>
        </p:spPr>
        <p:txBody>
          <a:bodyPr/>
          <a:lstStyle>
            <a:lvl1pPr>
              <a:defRPr/>
            </a:lvl1pPr>
          </a:lstStyle>
          <a:p>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720000" y="6647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166" name="Google Shape;166;p22"/>
          <p:cNvSpPr txBox="1">
            <a:spLocks noGrp="1"/>
          </p:cNvSpPr>
          <p:nvPr>
            <p:ph type="subTitle" idx="1"/>
          </p:nvPr>
        </p:nvSpPr>
        <p:spPr>
          <a:xfrm>
            <a:off x="4872994" y="3065900"/>
            <a:ext cx="2836800" cy="112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7" name="Google Shape;167;p22"/>
          <p:cNvSpPr txBox="1">
            <a:spLocks noGrp="1"/>
          </p:cNvSpPr>
          <p:nvPr>
            <p:ph type="subTitle" idx="2"/>
          </p:nvPr>
        </p:nvSpPr>
        <p:spPr>
          <a:xfrm>
            <a:off x="1434200" y="3065900"/>
            <a:ext cx="2836800" cy="112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8" name="Google Shape;168;p22"/>
          <p:cNvSpPr txBox="1">
            <a:spLocks noGrp="1"/>
          </p:cNvSpPr>
          <p:nvPr>
            <p:ph type="subTitle" idx="3"/>
          </p:nvPr>
        </p:nvSpPr>
        <p:spPr>
          <a:xfrm>
            <a:off x="1434200" y="2578575"/>
            <a:ext cx="2836800" cy="4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169" name="Google Shape;169;p22"/>
          <p:cNvSpPr txBox="1">
            <a:spLocks noGrp="1"/>
          </p:cNvSpPr>
          <p:nvPr>
            <p:ph type="subTitle" idx="4"/>
          </p:nvPr>
        </p:nvSpPr>
        <p:spPr>
          <a:xfrm>
            <a:off x="4873004" y="2578575"/>
            <a:ext cx="2836800" cy="4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rgbClr val="EFF7FF"/>
        </a:solidFill>
        <a:effectLst/>
      </p:bgPr>
    </p:bg>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720000" y="65076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177" name="Google Shape;177;p23"/>
          <p:cNvSpPr txBox="1">
            <a:spLocks noGrp="1"/>
          </p:cNvSpPr>
          <p:nvPr>
            <p:ph type="subTitle" idx="1"/>
          </p:nvPr>
        </p:nvSpPr>
        <p:spPr>
          <a:xfrm>
            <a:off x="4743229" y="1820025"/>
            <a:ext cx="3573300" cy="195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3"/>
          <p:cNvSpPr txBox="1">
            <a:spLocks noGrp="1"/>
          </p:cNvSpPr>
          <p:nvPr>
            <p:ph type="subTitle" idx="2"/>
          </p:nvPr>
        </p:nvSpPr>
        <p:spPr>
          <a:xfrm>
            <a:off x="827475" y="1820025"/>
            <a:ext cx="3573300" cy="195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720000" y="612009"/>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196" name="Google Shape;196;p25"/>
          <p:cNvSpPr txBox="1">
            <a:spLocks noGrp="1"/>
          </p:cNvSpPr>
          <p:nvPr>
            <p:ph type="subTitle" idx="1"/>
          </p:nvPr>
        </p:nvSpPr>
        <p:spPr>
          <a:xfrm>
            <a:off x="1275625" y="2819991"/>
            <a:ext cx="1994400" cy="113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7" name="Google Shape;197;p25"/>
          <p:cNvSpPr txBox="1">
            <a:spLocks noGrp="1"/>
          </p:cNvSpPr>
          <p:nvPr>
            <p:ph type="subTitle" idx="2"/>
          </p:nvPr>
        </p:nvSpPr>
        <p:spPr>
          <a:xfrm>
            <a:off x="3574824" y="2819991"/>
            <a:ext cx="1994400" cy="113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5"/>
          <p:cNvSpPr txBox="1">
            <a:spLocks noGrp="1"/>
          </p:cNvSpPr>
          <p:nvPr>
            <p:ph type="subTitle" idx="3"/>
          </p:nvPr>
        </p:nvSpPr>
        <p:spPr>
          <a:xfrm>
            <a:off x="5874028" y="2819991"/>
            <a:ext cx="1994400" cy="113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9" name="Google Shape;199;p25"/>
          <p:cNvSpPr txBox="1">
            <a:spLocks noGrp="1"/>
          </p:cNvSpPr>
          <p:nvPr>
            <p:ph type="subTitle" idx="4"/>
          </p:nvPr>
        </p:nvSpPr>
        <p:spPr>
          <a:xfrm>
            <a:off x="1275625" y="2451289"/>
            <a:ext cx="19944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00" name="Google Shape;200;p25"/>
          <p:cNvSpPr txBox="1">
            <a:spLocks noGrp="1"/>
          </p:cNvSpPr>
          <p:nvPr>
            <p:ph type="subTitle" idx="5"/>
          </p:nvPr>
        </p:nvSpPr>
        <p:spPr>
          <a:xfrm>
            <a:off x="3574827" y="2451289"/>
            <a:ext cx="19944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01" name="Google Shape;201;p25"/>
          <p:cNvSpPr txBox="1">
            <a:spLocks noGrp="1"/>
          </p:cNvSpPr>
          <p:nvPr>
            <p:ph type="subTitle" idx="6"/>
          </p:nvPr>
        </p:nvSpPr>
        <p:spPr>
          <a:xfrm>
            <a:off x="5874036" y="2451289"/>
            <a:ext cx="19944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8"/>
        <p:cNvGrpSpPr/>
        <p:nvPr/>
      </p:nvGrpSpPr>
      <p:grpSpPr>
        <a:xfrm>
          <a:off x="0" y="0"/>
          <a:ext cx="0" cy="0"/>
          <a:chOff x="0" y="0"/>
          <a:chExt cx="0" cy="0"/>
        </a:xfrm>
      </p:grpSpPr>
      <p:sp>
        <p:nvSpPr>
          <p:cNvPr id="209" name="Google Shape;209;p26"/>
          <p:cNvSpPr txBox="1">
            <a:spLocks noGrp="1"/>
          </p:cNvSpPr>
          <p:nvPr>
            <p:ph type="title"/>
          </p:nvPr>
        </p:nvSpPr>
        <p:spPr>
          <a:xfrm>
            <a:off x="4044825" y="588421"/>
            <a:ext cx="43791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210" name="Google Shape;210;p26"/>
          <p:cNvSpPr txBox="1">
            <a:spLocks noGrp="1"/>
          </p:cNvSpPr>
          <p:nvPr>
            <p:ph type="subTitle" idx="1"/>
          </p:nvPr>
        </p:nvSpPr>
        <p:spPr>
          <a:xfrm>
            <a:off x="4044837" y="2387174"/>
            <a:ext cx="2062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11" name="Google Shape;211;p26"/>
          <p:cNvSpPr txBox="1">
            <a:spLocks noGrp="1"/>
          </p:cNvSpPr>
          <p:nvPr>
            <p:ph type="subTitle" idx="2"/>
          </p:nvPr>
        </p:nvSpPr>
        <p:spPr>
          <a:xfrm>
            <a:off x="6361812" y="2387174"/>
            <a:ext cx="2062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12" name="Google Shape;212;p26"/>
          <p:cNvSpPr txBox="1">
            <a:spLocks noGrp="1"/>
          </p:cNvSpPr>
          <p:nvPr>
            <p:ph type="subTitle" idx="3"/>
          </p:nvPr>
        </p:nvSpPr>
        <p:spPr>
          <a:xfrm>
            <a:off x="4044837" y="3801449"/>
            <a:ext cx="2062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13" name="Google Shape;213;p26"/>
          <p:cNvSpPr txBox="1">
            <a:spLocks noGrp="1"/>
          </p:cNvSpPr>
          <p:nvPr>
            <p:ph type="subTitle" idx="4"/>
          </p:nvPr>
        </p:nvSpPr>
        <p:spPr>
          <a:xfrm>
            <a:off x="6361812" y="3801449"/>
            <a:ext cx="2062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14" name="Google Shape;214;p26"/>
          <p:cNvSpPr txBox="1">
            <a:spLocks noGrp="1"/>
          </p:cNvSpPr>
          <p:nvPr>
            <p:ph type="subTitle" idx="5"/>
          </p:nvPr>
        </p:nvSpPr>
        <p:spPr>
          <a:xfrm>
            <a:off x="4044825" y="2013495"/>
            <a:ext cx="2062200" cy="46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15" name="Google Shape;215;p26"/>
          <p:cNvSpPr txBox="1">
            <a:spLocks noGrp="1"/>
          </p:cNvSpPr>
          <p:nvPr>
            <p:ph type="subTitle" idx="6"/>
          </p:nvPr>
        </p:nvSpPr>
        <p:spPr>
          <a:xfrm>
            <a:off x="4044825" y="3427920"/>
            <a:ext cx="2062200" cy="46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16" name="Google Shape;216;p26"/>
          <p:cNvSpPr txBox="1">
            <a:spLocks noGrp="1"/>
          </p:cNvSpPr>
          <p:nvPr>
            <p:ph type="subTitle" idx="7"/>
          </p:nvPr>
        </p:nvSpPr>
        <p:spPr>
          <a:xfrm>
            <a:off x="6361797" y="2013495"/>
            <a:ext cx="2062200" cy="46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17" name="Google Shape;217;p26"/>
          <p:cNvSpPr txBox="1">
            <a:spLocks noGrp="1"/>
          </p:cNvSpPr>
          <p:nvPr>
            <p:ph type="subTitle" idx="8"/>
          </p:nvPr>
        </p:nvSpPr>
        <p:spPr>
          <a:xfrm>
            <a:off x="6361797" y="3427920"/>
            <a:ext cx="2062200" cy="46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821325" y="2423475"/>
            <a:ext cx="4609500" cy="7926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atin typeface="Praktika ExtraBold Italic" panose="00000900000000000000" pitchFamily="50"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4" name="Google Shape;24;p3"/>
          <p:cNvSpPr txBox="1">
            <a:spLocks noGrp="1"/>
          </p:cNvSpPr>
          <p:nvPr>
            <p:ph type="title" idx="2" hasCustomPrompt="1"/>
          </p:nvPr>
        </p:nvSpPr>
        <p:spPr>
          <a:xfrm>
            <a:off x="6375092" y="999576"/>
            <a:ext cx="2055733"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rgbClr val="4D92CE"/>
                </a:solidFill>
                <a:latin typeface="Praktika ExtraBold Italic" panose="00000900000000000000" pitchFamily="50"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fr-FR" dirty="0"/>
              <a:t>xx</a:t>
            </a:r>
            <a:endParaRPr dirty="0"/>
          </a:p>
        </p:txBody>
      </p:sp>
      <p:sp>
        <p:nvSpPr>
          <p:cNvPr id="25" name="Google Shape;25;p3"/>
          <p:cNvSpPr txBox="1">
            <a:spLocks noGrp="1"/>
          </p:cNvSpPr>
          <p:nvPr>
            <p:ph type="subTitle" idx="1"/>
          </p:nvPr>
        </p:nvSpPr>
        <p:spPr>
          <a:xfrm>
            <a:off x="3821325" y="3214526"/>
            <a:ext cx="46095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720000" y="595647"/>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222" name="Google Shape;222;p27"/>
          <p:cNvSpPr txBox="1">
            <a:spLocks noGrp="1"/>
          </p:cNvSpPr>
          <p:nvPr>
            <p:ph type="subTitle" idx="1"/>
          </p:nvPr>
        </p:nvSpPr>
        <p:spPr>
          <a:xfrm>
            <a:off x="1071300" y="2290445"/>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7"/>
          <p:cNvSpPr txBox="1">
            <a:spLocks noGrp="1"/>
          </p:cNvSpPr>
          <p:nvPr>
            <p:ph type="subTitle" idx="2"/>
          </p:nvPr>
        </p:nvSpPr>
        <p:spPr>
          <a:xfrm>
            <a:off x="3582900" y="2290445"/>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7"/>
          <p:cNvSpPr txBox="1">
            <a:spLocks noGrp="1"/>
          </p:cNvSpPr>
          <p:nvPr>
            <p:ph type="subTitle" idx="3"/>
          </p:nvPr>
        </p:nvSpPr>
        <p:spPr>
          <a:xfrm>
            <a:off x="1071300" y="3916308"/>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7"/>
          <p:cNvSpPr txBox="1">
            <a:spLocks noGrp="1"/>
          </p:cNvSpPr>
          <p:nvPr>
            <p:ph type="subTitle" idx="4"/>
          </p:nvPr>
        </p:nvSpPr>
        <p:spPr>
          <a:xfrm>
            <a:off x="3582900" y="3916308"/>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6" name="Google Shape;226;p27"/>
          <p:cNvSpPr txBox="1">
            <a:spLocks noGrp="1"/>
          </p:cNvSpPr>
          <p:nvPr>
            <p:ph type="subTitle" idx="5"/>
          </p:nvPr>
        </p:nvSpPr>
        <p:spPr>
          <a:xfrm>
            <a:off x="6094500" y="2290445"/>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7" name="Google Shape;227;p27"/>
          <p:cNvSpPr txBox="1">
            <a:spLocks noGrp="1"/>
          </p:cNvSpPr>
          <p:nvPr>
            <p:ph type="subTitle" idx="6"/>
          </p:nvPr>
        </p:nvSpPr>
        <p:spPr>
          <a:xfrm>
            <a:off x="6094500" y="3916308"/>
            <a:ext cx="19782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8" name="Google Shape;228;p27"/>
          <p:cNvSpPr txBox="1">
            <a:spLocks noGrp="1"/>
          </p:cNvSpPr>
          <p:nvPr>
            <p:ph type="subTitle" idx="7"/>
          </p:nvPr>
        </p:nvSpPr>
        <p:spPr>
          <a:xfrm>
            <a:off x="1071302" y="1950244"/>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29" name="Google Shape;229;p27"/>
          <p:cNvSpPr txBox="1">
            <a:spLocks noGrp="1"/>
          </p:cNvSpPr>
          <p:nvPr>
            <p:ph type="subTitle" idx="8"/>
          </p:nvPr>
        </p:nvSpPr>
        <p:spPr>
          <a:xfrm>
            <a:off x="3582900" y="1950244"/>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30" name="Google Shape;230;p27"/>
          <p:cNvSpPr txBox="1">
            <a:spLocks noGrp="1"/>
          </p:cNvSpPr>
          <p:nvPr>
            <p:ph type="subTitle" idx="9"/>
          </p:nvPr>
        </p:nvSpPr>
        <p:spPr>
          <a:xfrm>
            <a:off x="6094498" y="1950244"/>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31" name="Google Shape;231;p27"/>
          <p:cNvSpPr txBox="1">
            <a:spLocks noGrp="1"/>
          </p:cNvSpPr>
          <p:nvPr>
            <p:ph type="subTitle" idx="13"/>
          </p:nvPr>
        </p:nvSpPr>
        <p:spPr>
          <a:xfrm>
            <a:off x="1071302" y="357608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32" name="Google Shape;232;p27"/>
          <p:cNvSpPr txBox="1">
            <a:spLocks noGrp="1"/>
          </p:cNvSpPr>
          <p:nvPr>
            <p:ph type="subTitle" idx="14"/>
          </p:nvPr>
        </p:nvSpPr>
        <p:spPr>
          <a:xfrm>
            <a:off x="3582900" y="357608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233" name="Google Shape;233;p27"/>
          <p:cNvSpPr txBox="1">
            <a:spLocks noGrp="1"/>
          </p:cNvSpPr>
          <p:nvPr>
            <p:ph type="subTitle" idx="15"/>
          </p:nvPr>
        </p:nvSpPr>
        <p:spPr>
          <a:xfrm>
            <a:off x="6094498" y="357608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29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300"/>
        <p:cNvGrpSpPr/>
        <p:nvPr/>
      </p:nvGrpSpPr>
      <p:grpSpPr>
        <a:xfrm>
          <a:off x="0" y="0"/>
          <a:ext cx="0" cy="0"/>
          <a:chOff x="0" y="0"/>
          <a:chExt cx="0" cy="0"/>
        </a:xfrm>
      </p:grpSpPr>
      <p:sp>
        <p:nvSpPr>
          <p:cNvPr id="301" name="Google Shape;301;p36"/>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720000" y="62790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39" name="Google Shape;39;p5"/>
          <p:cNvSpPr txBox="1">
            <a:spLocks noGrp="1"/>
          </p:cNvSpPr>
          <p:nvPr>
            <p:ph type="subTitle" idx="1"/>
          </p:nvPr>
        </p:nvSpPr>
        <p:spPr>
          <a:xfrm>
            <a:off x="5055280" y="4031296"/>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atin typeface="Praktika Medium Condensed" panose="00000606000000000000" pitchFamily="50"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40" name="Google Shape;40;p5"/>
          <p:cNvSpPr txBox="1">
            <a:spLocks noGrp="1"/>
          </p:cNvSpPr>
          <p:nvPr>
            <p:ph type="subTitle" idx="2"/>
          </p:nvPr>
        </p:nvSpPr>
        <p:spPr>
          <a:xfrm>
            <a:off x="1583188" y="4031296"/>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atin typeface="Praktika Medium Condensed" panose="00000606000000000000" pitchFamily="50"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41" name="Google Shape;41;p5"/>
          <p:cNvSpPr txBox="1">
            <a:spLocks noGrp="1"/>
          </p:cNvSpPr>
          <p:nvPr>
            <p:ph type="subTitle" idx="3"/>
          </p:nvPr>
        </p:nvSpPr>
        <p:spPr>
          <a:xfrm>
            <a:off x="5055280" y="3686000"/>
            <a:ext cx="2505600" cy="45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8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42" name="Google Shape;42;p5"/>
          <p:cNvSpPr txBox="1">
            <a:spLocks noGrp="1"/>
          </p:cNvSpPr>
          <p:nvPr>
            <p:ph type="subTitle" idx="4"/>
          </p:nvPr>
        </p:nvSpPr>
        <p:spPr>
          <a:xfrm>
            <a:off x="1583188" y="3686000"/>
            <a:ext cx="2505600" cy="45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8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63176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20000" y="635457"/>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sp>
        <p:nvSpPr>
          <p:cNvPr id="70" name="Google Shape;70;p7"/>
          <p:cNvSpPr txBox="1">
            <a:spLocks noGrp="1"/>
          </p:cNvSpPr>
          <p:nvPr>
            <p:ph type="body" idx="1"/>
          </p:nvPr>
        </p:nvSpPr>
        <p:spPr>
          <a:xfrm>
            <a:off x="720000" y="1751700"/>
            <a:ext cx="4121700" cy="2145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2"/>
              </a:buClr>
              <a:buSzPts val="1400"/>
              <a:buChar char="●"/>
              <a:defRPr>
                <a:latin typeface="Praktika Medium Condensed" panose="00000606000000000000" pitchFamily="50" charset="0"/>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1768500" y="1516200"/>
            <a:ext cx="5607000" cy="21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500">
                <a:latin typeface="Praktika ExtraBold Italic" panose="00000900000000000000" pitchFamily="50"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1124857" y="2571750"/>
            <a:ext cx="6894286"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6500">
                <a:latin typeface="Praktika ExtraBold Italic" panose="00000900000000000000" pitchFamily="50" charset="0"/>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dirty="0"/>
          </a:p>
        </p:txBody>
      </p:sp>
      <p:sp>
        <p:nvSpPr>
          <p:cNvPr id="75" name="Google Shape;75;p9"/>
          <p:cNvSpPr txBox="1">
            <a:spLocks noGrp="1"/>
          </p:cNvSpPr>
          <p:nvPr>
            <p:ph type="subTitle" idx="1"/>
          </p:nvPr>
        </p:nvSpPr>
        <p:spPr>
          <a:xfrm>
            <a:off x="2135550" y="3733190"/>
            <a:ext cx="4872900" cy="79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bg2"/>
                </a:solidFill>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25" y="-13725"/>
            <a:ext cx="9144000" cy="5157300"/>
          </a:xfrm>
          <a:prstGeom prst="rect">
            <a:avLst/>
          </a:prstGeom>
          <a:noFill/>
          <a:ln>
            <a:noFill/>
          </a:ln>
        </p:spPr>
        <p:txBody>
          <a:bodyPr/>
          <a:lstStyle>
            <a:lvl1pPr>
              <a:defRPr/>
            </a:lvl1pPr>
          </a:lstStyle>
          <a:p>
            <a:endParaRPr lang="fr-FR" dirty="0"/>
          </a:p>
        </p:txBody>
      </p:sp>
      <p:sp>
        <p:nvSpPr>
          <p:cNvPr id="78" name="Google Shape;78;p10"/>
          <p:cNvSpPr txBox="1">
            <a:spLocks noGrp="1"/>
          </p:cNvSpPr>
          <p:nvPr>
            <p:ph type="title"/>
          </p:nvPr>
        </p:nvSpPr>
        <p:spPr>
          <a:xfrm>
            <a:off x="720000" y="3445500"/>
            <a:ext cx="3616800" cy="1141800"/>
          </a:xfrm>
          <a:prstGeom prst="rect">
            <a:avLst/>
          </a:prstGeom>
          <a:solidFill>
            <a:schemeClr val="bg2"/>
          </a:solidFill>
        </p:spPr>
        <p:txBody>
          <a:bodyPr spcFirstLastPara="1" wrap="square" lIns="91425" tIns="91425" rIns="91425" bIns="91425" anchor="t" anchorCtr="0">
            <a:noAutofit/>
          </a:bodyPr>
          <a:lstStyle>
            <a:lvl1pPr lvl="0" algn="ctr" rtl="0">
              <a:spcBef>
                <a:spcPts val="0"/>
              </a:spcBef>
              <a:spcAft>
                <a:spcPts val="0"/>
              </a:spcAft>
              <a:buSzPts val="3300"/>
              <a:buNone/>
              <a:defRPr>
                <a:solidFill>
                  <a:schemeClr val="accent5"/>
                </a:solidFill>
                <a:latin typeface="Praktika ExtraBold Italic" panose="00000900000000000000" pitchFamily="50" charset="0"/>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11"/>
          <p:cNvSpPr txBox="1">
            <a:spLocks noGrp="1"/>
          </p:cNvSpPr>
          <p:nvPr>
            <p:ph type="title" hasCustomPrompt="1"/>
          </p:nvPr>
        </p:nvSpPr>
        <p:spPr>
          <a:xfrm>
            <a:off x="1284000" y="1902050"/>
            <a:ext cx="6576000" cy="943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2"/>
                </a:solidFill>
                <a:latin typeface="Praktika ExtraBold Italic" panose="00000900000000000000" pitchFamily="50"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81" name="Google Shape;81;p11"/>
          <p:cNvSpPr txBox="1">
            <a:spLocks noGrp="1"/>
          </p:cNvSpPr>
          <p:nvPr>
            <p:ph type="subTitle" idx="1"/>
          </p:nvPr>
        </p:nvSpPr>
        <p:spPr>
          <a:xfrm>
            <a:off x="1284000" y="2845750"/>
            <a:ext cx="6576000" cy="39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Praktika Medium Condensed" panose="00000606000000000000" pitchFamily="50"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F7FF"/>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460C3BA7-CB9E-E385-3B77-4DE54A3A6B09}"/>
              </a:ext>
            </a:extLst>
          </p:cNvPr>
          <p:cNvSpPr/>
          <p:nvPr userDrawn="1"/>
        </p:nvSpPr>
        <p:spPr>
          <a:xfrm>
            <a:off x="-25" y="489722"/>
            <a:ext cx="914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C67953A-481C-B2C8-B207-4000594616DA}"/>
              </a:ext>
            </a:extLst>
          </p:cNvPr>
          <p:cNvSpPr/>
          <p:nvPr userDrawn="1"/>
        </p:nvSpPr>
        <p:spPr>
          <a:xfrm>
            <a:off x="0" y="0"/>
            <a:ext cx="9144000" cy="511173"/>
          </a:xfrm>
          <a:prstGeom prst="rect">
            <a:avLst/>
          </a:prstGeom>
          <a:solidFill>
            <a:srgbClr val="4D9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7E5E8830-5D56-41C7-E1D2-BC55E5DF13B4}"/>
              </a:ext>
            </a:extLst>
          </p:cNvPr>
          <p:cNvPicPr>
            <a:picLocks noChangeAspect="1"/>
          </p:cNvPicPr>
          <p:nvPr userDrawn="1"/>
        </p:nvPicPr>
        <p:blipFill>
          <a:blip>
            <a:extLst>
              <a:ext uri="{96DAC541-7B7A-43D3-8B79-37D633B846F1}">
                <asvg:svgBlip xmlns:asvg="http://schemas.microsoft.com/office/drawing/2016/SVG/main" r:embed="rId25"/>
              </a:ext>
            </a:extLst>
          </a:blip>
          <a:stretch>
            <a:fillRect/>
          </a:stretch>
        </p:blipFill>
        <p:spPr>
          <a:xfrm>
            <a:off x="8013738" y="4731699"/>
            <a:ext cx="861744" cy="337623"/>
          </a:xfrm>
          <a:prstGeom prst="rect">
            <a:avLst/>
          </a:prstGeom>
        </p:spPr>
      </p:pic>
      <p:sp>
        <p:nvSpPr>
          <p:cNvPr id="13" name="Espace réservé du titre 12">
            <a:extLst>
              <a:ext uri="{FF2B5EF4-FFF2-40B4-BE49-F238E27FC236}">
                <a16:creationId xmlns:a16="http://schemas.microsoft.com/office/drawing/2014/main" id="{A7EC4FC6-ADF4-39E4-E8CF-EA3DB15CD912}"/>
              </a:ext>
            </a:extLst>
          </p:cNvPr>
          <p:cNvSpPr>
            <a:spLocks noGrp="1"/>
          </p:cNvSpPr>
          <p:nvPr>
            <p:ph type="title"/>
          </p:nvPr>
        </p:nvSpPr>
        <p:spPr>
          <a:xfrm>
            <a:off x="713225" y="574625"/>
            <a:ext cx="7717500" cy="524127"/>
          </a:xfrm>
          <a:prstGeom prst="rect">
            <a:avLst/>
          </a:prstGeom>
        </p:spPr>
        <p:txBody>
          <a:bodyPr vert="horz" lIns="91440" tIns="45720" rIns="91440" bIns="45720" rtlCol="0" anchor="ctr">
            <a:normAutofit/>
          </a:bodyPr>
          <a:lstStyle/>
          <a:p>
            <a:r>
              <a:rPr lang="fr-FR" dirty="0"/>
              <a:t>Modifiez le style du titre</a:t>
            </a:r>
          </a:p>
        </p:txBody>
      </p:sp>
      <p:sp>
        <p:nvSpPr>
          <p:cNvPr id="15" name="Espace réservé du texte 14">
            <a:extLst>
              <a:ext uri="{FF2B5EF4-FFF2-40B4-BE49-F238E27FC236}">
                <a16:creationId xmlns:a16="http://schemas.microsoft.com/office/drawing/2014/main" id="{B4D61241-E8FA-C77C-0B1F-65A6BBDF4F22}"/>
              </a:ext>
            </a:extLst>
          </p:cNvPr>
          <p:cNvSpPr>
            <a:spLocks noGrp="1"/>
          </p:cNvSpPr>
          <p:nvPr>
            <p:ph type="body" idx="1"/>
          </p:nvPr>
        </p:nvSpPr>
        <p:spPr>
          <a:xfrm>
            <a:off x="713225" y="1149250"/>
            <a:ext cx="7717550" cy="34830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Image 3">
            <a:extLst>
              <a:ext uri="{FF2B5EF4-FFF2-40B4-BE49-F238E27FC236}">
                <a16:creationId xmlns:a16="http://schemas.microsoft.com/office/drawing/2014/main" id="{3986FFD4-EF6C-5F04-AB33-3CF5DE14DA75}"/>
              </a:ext>
            </a:extLst>
          </p:cNvPr>
          <p:cNvPicPr>
            <a:picLocks noChangeAspect="1"/>
          </p:cNvPicPr>
          <p:nvPr userDrawn="1"/>
        </p:nvPicPr>
        <p:blipFill>
          <a:blip r:embed="rId26"/>
          <a:stretch>
            <a:fillRect/>
          </a:stretch>
        </p:blipFill>
        <p:spPr>
          <a:xfrm>
            <a:off x="8057230" y="63451"/>
            <a:ext cx="818252" cy="335693"/>
          </a:xfrm>
          <a:prstGeom prst="rect">
            <a:avLst/>
          </a:prstGeom>
        </p:spPr>
      </p:pic>
      <p:pic>
        <p:nvPicPr>
          <p:cNvPr id="9" name="Image 8">
            <a:extLst>
              <a:ext uri="{FF2B5EF4-FFF2-40B4-BE49-F238E27FC236}">
                <a16:creationId xmlns:a16="http://schemas.microsoft.com/office/drawing/2014/main" id="{8620D546-CB99-A90C-5F77-A2D3C99988EC}"/>
              </a:ext>
            </a:extLst>
          </p:cNvPr>
          <p:cNvPicPr>
            <a:picLocks noChangeAspect="1"/>
          </p:cNvPicPr>
          <p:nvPr userDrawn="1"/>
        </p:nvPicPr>
        <p:blipFill>
          <a:blip r:embed="rId27"/>
          <a:srcRect/>
          <a:stretch/>
        </p:blipFill>
        <p:spPr>
          <a:xfrm>
            <a:off x="461328" y="52329"/>
            <a:ext cx="2507254" cy="409448"/>
          </a:xfrm>
          <a:prstGeom prst="rect">
            <a:avLst/>
          </a:prstGeom>
        </p:spPr>
      </p:pic>
      <p:pic>
        <p:nvPicPr>
          <p:cNvPr id="14" name="Image 13">
            <a:extLst>
              <a:ext uri="{FF2B5EF4-FFF2-40B4-BE49-F238E27FC236}">
                <a16:creationId xmlns:a16="http://schemas.microsoft.com/office/drawing/2014/main" id="{92300564-161C-AD51-C7D0-C51E5B78A3FD}"/>
              </a:ext>
            </a:extLst>
          </p:cNvPr>
          <p:cNvPicPr>
            <a:picLocks noChangeAspect="1"/>
          </p:cNvPicPr>
          <p:nvPr userDrawn="1"/>
        </p:nvPicPr>
        <p:blipFill>
          <a:blip r:embed="rId28"/>
          <a:stretch>
            <a:fillRect/>
          </a:stretch>
        </p:blipFill>
        <p:spPr>
          <a:xfrm>
            <a:off x="7596163" y="6439"/>
            <a:ext cx="422975" cy="48972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8" r:id="rId16"/>
    <p:sldLayoutId id="2147483669" r:id="rId17"/>
    <p:sldLayoutId id="2147483671" r:id="rId18"/>
    <p:sldLayoutId id="2147483672" r:id="rId19"/>
    <p:sldLayoutId id="2147483673" r:id="rId20"/>
    <p:sldLayoutId id="2147483677" r:id="rId21"/>
    <p:sldLayoutId id="2147483678" r:id="rId22"/>
    <p:sldLayoutId id="2147483679"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dirty="0">
          <a:solidFill>
            <a:schemeClr val="tx1"/>
          </a:solidFill>
          <a:latin typeface="+mn-lt"/>
          <a:ea typeface="Praktika Medium Condensed" panose="00000606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dirty="0"/>
          </a:p>
        </p:txBody>
      </p:sp>
      <p:sp>
        <p:nvSpPr>
          <p:cNvPr id="298" name="Google Shape;298;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raktika Medium Condensed" panose="00000606000000000000" pitchFamily="50" charset="0"/>
          <a:ea typeface="Praktika Medium Condensed" panose="00000606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7"/>
          <p:cNvSpPr txBox="1">
            <a:spLocks noGrp="1"/>
          </p:cNvSpPr>
          <p:nvPr>
            <p:ph type="ctrTitle"/>
          </p:nvPr>
        </p:nvSpPr>
        <p:spPr>
          <a:xfrm>
            <a:off x="699263" y="987879"/>
            <a:ext cx="6379173" cy="2073692"/>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Pathologies circonstancielles de l’enfant </a:t>
            </a:r>
            <a:endParaRPr dirty="0"/>
          </a:p>
        </p:txBody>
      </p:sp>
      <p:sp>
        <p:nvSpPr>
          <p:cNvPr id="307" name="Google Shape;307;p37"/>
          <p:cNvSpPr txBox="1">
            <a:spLocks noGrp="1"/>
          </p:cNvSpPr>
          <p:nvPr>
            <p:ph type="subTitle" idx="1"/>
          </p:nvPr>
        </p:nvSpPr>
        <p:spPr>
          <a:xfrm>
            <a:off x="699263" y="2970829"/>
            <a:ext cx="4113900" cy="475800"/>
          </a:xfrm>
          <a:prstGeom prst="rect">
            <a:avLst/>
          </a:prstGeom>
        </p:spPr>
        <p:txBody>
          <a:bodyPr spcFirstLastPara="1" wrap="square" lIns="91425" tIns="91425" rIns="91425" bIns="91425" anchor="t" anchorCtr="0">
            <a:noAutofit/>
          </a:bodyPr>
          <a:lstStyle/>
          <a:p>
            <a:pPr lvl="0"/>
            <a:r>
              <a:rPr lang="fr-FR" dirty="0">
                <a:solidFill>
                  <a:schemeClr val="tx1"/>
                </a:solidFill>
              </a:rPr>
              <a:t>Reconnaître vite, traiter juste, orienter sans retard</a:t>
            </a:r>
          </a:p>
          <a:p>
            <a:pPr lvl="0"/>
            <a:endParaRPr lang="fr-FR" dirty="0"/>
          </a:p>
          <a:p>
            <a:pPr lvl="0"/>
            <a:r>
              <a:rPr lang="fr-FR" dirty="0"/>
              <a:t>Marie SZULC, HC Colmar.</a:t>
            </a:r>
            <a:endParaRPr dirty="0"/>
          </a:p>
        </p:txBody>
      </p:sp>
      <p:pic>
        <p:nvPicPr>
          <p:cNvPr id="3" name="Image 2">
            <a:extLst>
              <a:ext uri="{FF2B5EF4-FFF2-40B4-BE49-F238E27FC236}">
                <a16:creationId xmlns:a16="http://schemas.microsoft.com/office/drawing/2014/main" id="{A4A952B5-5A7F-337C-71F8-74E47021EDE1}"/>
              </a:ext>
            </a:extLst>
          </p:cNvPr>
          <p:cNvPicPr>
            <a:picLocks noChangeAspect="1"/>
          </p:cNvPicPr>
          <p:nvPr/>
        </p:nvPicPr>
        <p:blipFill>
          <a:blip r:embed="rId3"/>
          <a:stretch>
            <a:fillRect/>
          </a:stretch>
        </p:blipFill>
        <p:spPr>
          <a:xfrm>
            <a:off x="5314266" y="2457486"/>
            <a:ext cx="3829734" cy="21553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1F411-79A8-9CA4-4A29-F3A726086EAD}"/>
              </a:ext>
            </a:extLst>
          </p:cNvPr>
          <p:cNvSpPr>
            <a:spLocks noGrp="1"/>
          </p:cNvSpPr>
          <p:nvPr>
            <p:ph type="title"/>
          </p:nvPr>
        </p:nvSpPr>
        <p:spPr>
          <a:xfrm>
            <a:off x="719999" y="434085"/>
            <a:ext cx="7704000" cy="572700"/>
          </a:xfrm>
        </p:spPr>
        <p:txBody>
          <a:bodyPr/>
          <a:lstStyle/>
          <a:p>
            <a:r>
              <a:rPr lang="en-US" b="1" dirty="0">
                <a:solidFill>
                  <a:srgbClr val="1B3A5C"/>
                </a:solidFill>
              </a:rPr>
              <a:t>Corps étrangers — Ingestion et inhalation</a:t>
            </a:r>
            <a:br>
              <a:rPr lang="en-US" dirty="0"/>
            </a:br>
            <a:endParaRPr lang="fr-FR" dirty="0"/>
          </a:p>
        </p:txBody>
      </p:sp>
      <p:sp>
        <p:nvSpPr>
          <p:cNvPr id="4" name="Shape 5">
            <a:extLst>
              <a:ext uri="{FF2B5EF4-FFF2-40B4-BE49-F238E27FC236}">
                <a16:creationId xmlns:a16="http://schemas.microsoft.com/office/drawing/2014/main" id="{08558812-76DD-6E4C-1316-84EC12E6A52E}"/>
              </a:ext>
            </a:extLst>
          </p:cNvPr>
          <p:cNvSpPr/>
          <p:nvPr/>
        </p:nvSpPr>
        <p:spPr>
          <a:xfrm>
            <a:off x="193540" y="1006785"/>
            <a:ext cx="4139738" cy="312836"/>
          </a:xfrm>
          <a:prstGeom prst="rect">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 name="Text 6">
            <a:extLst>
              <a:ext uri="{FF2B5EF4-FFF2-40B4-BE49-F238E27FC236}">
                <a16:creationId xmlns:a16="http://schemas.microsoft.com/office/drawing/2014/main" id="{3E786E64-08CA-C29C-F250-7C08F938D06D}"/>
              </a:ext>
            </a:extLst>
          </p:cNvPr>
          <p:cNvSpPr/>
          <p:nvPr/>
        </p:nvSpPr>
        <p:spPr>
          <a:xfrm>
            <a:off x="193540" y="1006785"/>
            <a:ext cx="4139738" cy="312836"/>
          </a:xfrm>
          <a:prstGeom prst="rect">
            <a:avLst/>
          </a:prstGeom>
          <a:noFill/>
          <a:ln/>
        </p:spPr>
        <p:txBody>
          <a:bodyPr wrap="square" lIns="0" tIns="0" rIns="0" bIns="0" rtlCol="0" anchor="ctr"/>
          <a:lstStyle/>
          <a:p>
            <a:pPr algn="ctr">
              <a:buClrTx/>
              <a:buFontTx/>
              <a:buNone/>
            </a:pPr>
            <a:r>
              <a:rPr lang="en-US" sz="1200" b="1" kern="1200" dirty="0">
                <a:solidFill>
                  <a:srgbClr val="FFFFFF"/>
                </a:solidFill>
                <a:latin typeface="Calibri" panose="020F0502020204030204"/>
                <a:ea typeface="+mn-ea"/>
                <a:cs typeface="+mn-cs"/>
              </a:rPr>
              <a:t>INGESTION de corps étrangers</a:t>
            </a:r>
            <a:endParaRPr lang="en-US" sz="1200" kern="1200" dirty="0">
              <a:solidFill>
                <a:prstClr val="black"/>
              </a:solidFill>
              <a:latin typeface="Calibri" panose="020F0502020204030204"/>
              <a:ea typeface="+mn-ea"/>
              <a:cs typeface="+mn-cs"/>
            </a:endParaRPr>
          </a:p>
        </p:txBody>
      </p:sp>
      <p:sp>
        <p:nvSpPr>
          <p:cNvPr id="6" name="Shape 7">
            <a:extLst>
              <a:ext uri="{FF2B5EF4-FFF2-40B4-BE49-F238E27FC236}">
                <a16:creationId xmlns:a16="http://schemas.microsoft.com/office/drawing/2014/main" id="{AF86D400-94B3-FBC2-9971-9FF7D513C515}"/>
              </a:ext>
            </a:extLst>
          </p:cNvPr>
          <p:cNvSpPr/>
          <p:nvPr/>
        </p:nvSpPr>
        <p:spPr>
          <a:xfrm>
            <a:off x="193540" y="1474717"/>
            <a:ext cx="4139738" cy="852801"/>
          </a:xfrm>
          <a:prstGeom prst="rect">
            <a:avLst/>
          </a:prstGeom>
          <a:solidFill>
            <a:srgbClr val="FDECEA"/>
          </a:solidFill>
          <a:ln w="12700">
            <a:solidFill>
              <a:srgbClr val="FDECEA"/>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7" name="Text 8">
            <a:extLst>
              <a:ext uri="{FF2B5EF4-FFF2-40B4-BE49-F238E27FC236}">
                <a16:creationId xmlns:a16="http://schemas.microsoft.com/office/drawing/2014/main" id="{F78E8E38-A188-7304-F5CC-643F94375874}"/>
              </a:ext>
            </a:extLst>
          </p:cNvPr>
          <p:cNvSpPr/>
          <p:nvPr/>
        </p:nvSpPr>
        <p:spPr>
          <a:xfrm>
            <a:off x="299654" y="1438405"/>
            <a:ext cx="3914752" cy="246976"/>
          </a:xfrm>
          <a:prstGeom prst="rect">
            <a:avLst/>
          </a:prstGeom>
          <a:noFill/>
          <a:ln/>
        </p:spPr>
        <p:txBody>
          <a:bodyPr wrap="square" rtlCol="0" anchor="ctr"/>
          <a:lstStyle/>
          <a:p>
            <a:pPr>
              <a:buClrTx/>
              <a:buFontTx/>
              <a:buNone/>
            </a:pPr>
            <a:r>
              <a:rPr lang="en-US" sz="1100" b="1" kern="1200" dirty="0">
                <a:solidFill>
                  <a:srgbClr val="C0392B"/>
                </a:solidFill>
                <a:latin typeface="Calibri" panose="020F0502020204030204"/>
                <a:ea typeface="+mn-ea"/>
                <a:cs typeface="+mn-cs"/>
              </a:rPr>
              <a:t>Pile bouton œsophagienne</a:t>
            </a:r>
            <a:endParaRPr lang="en-US" sz="1100" kern="1200" dirty="0">
              <a:solidFill>
                <a:prstClr val="black"/>
              </a:solidFill>
              <a:latin typeface="Calibri" panose="020F0502020204030204"/>
              <a:ea typeface="+mn-ea"/>
              <a:cs typeface="+mn-cs"/>
            </a:endParaRPr>
          </a:p>
        </p:txBody>
      </p:sp>
      <p:sp>
        <p:nvSpPr>
          <p:cNvPr id="8" name="Text 9">
            <a:extLst>
              <a:ext uri="{FF2B5EF4-FFF2-40B4-BE49-F238E27FC236}">
                <a16:creationId xmlns:a16="http://schemas.microsoft.com/office/drawing/2014/main" id="{C57A42DC-96E6-AF01-D66D-49005C9D72D3}"/>
              </a:ext>
            </a:extLst>
          </p:cNvPr>
          <p:cNvSpPr/>
          <p:nvPr/>
        </p:nvSpPr>
        <p:spPr>
          <a:xfrm>
            <a:off x="218479" y="1685381"/>
            <a:ext cx="4051189" cy="642137"/>
          </a:xfrm>
          <a:prstGeom prst="rect">
            <a:avLst/>
          </a:prstGeom>
          <a:noFill/>
          <a:ln/>
        </p:spPr>
        <p:txBody>
          <a:bodyPr wrap="square" rtlCol="0" anchor="ctr"/>
          <a:lstStyle/>
          <a:p>
            <a:pPr>
              <a:buClrTx/>
            </a:pPr>
            <a:r>
              <a:rPr lang="en-US" sz="1000" kern="1200" dirty="0">
                <a:solidFill>
                  <a:srgbClr val="1A2535"/>
                </a:solidFill>
                <a:latin typeface="Calibri" panose="020F0502020204030204"/>
                <a:ea typeface="+mn-ea"/>
                <a:cs typeface="+mn-cs"/>
              </a:rPr>
              <a:t>Urgence absolue — extraction endoscopique &lt; 2 h </a:t>
            </a:r>
            <a:r>
              <a:rPr lang="fr-FR" sz="1000" kern="1200" dirty="0">
                <a:solidFill>
                  <a:srgbClr val="1A2535"/>
                </a:solidFill>
                <a:latin typeface="Calibri" panose="020F0502020204030204"/>
              </a:rPr>
              <a:t>(ESPGHAN 2021, HAS)</a:t>
            </a:r>
            <a:endParaRPr lang="en-US" sz="1000" kern="1200" dirty="0">
              <a:solidFill>
                <a:prstClr val="black"/>
              </a:solidFill>
              <a:latin typeface="Calibri" panose="020F0502020204030204"/>
              <a:ea typeface="+mn-ea"/>
              <a:cs typeface="+mn-cs"/>
            </a:endParaRPr>
          </a:p>
          <a:p>
            <a:pPr>
              <a:buClrTx/>
              <a:buFontTx/>
              <a:buNone/>
            </a:pPr>
            <a:r>
              <a:rPr lang="en-US" sz="1000" kern="1200" dirty="0">
                <a:solidFill>
                  <a:srgbClr val="1A2535"/>
                </a:solidFill>
                <a:latin typeface="Calibri" panose="020F0502020204030204"/>
                <a:ea typeface="+mn-ea"/>
                <a:cs typeface="+mn-cs"/>
              </a:rPr>
              <a:t>Lyse </a:t>
            </a:r>
            <a:r>
              <a:rPr lang="en-US" sz="1000" kern="1200" dirty="0" err="1">
                <a:solidFill>
                  <a:srgbClr val="1A2535"/>
                </a:solidFill>
                <a:latin typeface="Calibri" panose="020F0502020204030204"/>
                <a:ea typeface="+mn-ea"/>
                <a:cs typeface="+mn-cs"/>
              </a:rPr>
              <a:t>caustique</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électrochimique</a:t>
            </a:r>
            <a:r>
              <a:rPr lang="en-US" sz="1000" kern="1200" dirty="0">
                <a:solidFill>
                  <a:srgbClr val="1A2535"/>
                </a:solidFill>
                <a:latin typeface="Calibri" panose="020F0502020204030204"/>
                <a:ea typeface="+mn-ea"/>
                <a:cs typeface="+mn-cs"/>
              </a:rPr>
              <a:t> : risque de perforation mortelle</a:t>
            </a:r>
            <a:endParaRPr lang="en-US" sz="1000" kern="1200" dirty="0">
              <a:solidFill>
                <a:prstClr val="black"/>
              </a:solidFill>
              <a:latin typeface="Calibri" panose="020F0502020204030204"/>
              <a:ea typeface="+mn-ea"/>
              <a:cs typeface="+mn-cs"/>
            </a:endParaRPr>
          </a:p>
          <a:p>
            <a:pPr>
              <a:buClrTx/>
              <a:buFontTx/>
              <a:buNone/>
            </a:pPr>
            <a:r>
              <a:rPr lang="en-US" sz="1000" kern="1200" dirty="0">
                <a:solidFill>
                  <a:srgbClr val="1A2535"/>
                </a:solidFill>
                <a:latin typeface="Calibri" panose="020F0502020204030204"/>
                <a:ea typeface="+mn-ea"/>
                <a:cs typeface="+mn-cs"/>
              </a:rPr>
              <a:t>Radio si déglutition confirmée : toujours contrôler la localisation</a:t>
            </a:r>
            <a:endParaRPr lang="en-US" sz="1000" kern="1200" dirty="0">
              <a:solidFill>
                <a:prstClr val="black"/>
              </a:solidFill>
              <a:latin typeface="Calibri" panose="020F0502020204030204"/>
              <a:ea typeface="+mn-ea"/>
              <a:cs typeface="+mn-cs"/>
            </a:endParaRPr>
          </a:p>
        </p:txBody>
      </p:sp>
      <p:sp>
        <p:nvSpPr>
          <p:cNvPr id="9" name="Shape 10">
            <a:extLst>
              <a:ext uri="{FF2B5EF4-FFF2-40B4-BE49-F238E27FC236}">
                <a16:creationId xmlns:a16="http://schemas.microsoft.com/office/drawing/2014/main" id="{B5C569C5-8D1F-C870-89A5-963851166448}"/>
              </a:ext>
            </a:extLst>
          </p:cNvPr>
          <p:cNvSpPr/>
          <p:nvPr/>
        </p:nvSpPr>
        <p:spPr>
          <a:xfrm>
            <a:off x="172759" y="2645150"/>
            <a:ext cx="4139738" cy="672260"/>
          </a:xfrm>
          <a:prstGeom prst="rect">
            <a:avLst/>
          </a:prstGeom>
          <a:solidFill>
            <a:srgbClr val="FDECEA"/>
          </a:solidFill>
          <a:ln w="12700">
            <a:solidFill>
              <a:srgbClr val="FDECEA"/>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0" name="Text 11">
            <a:extLst>
              <a:ext uri="{FF2B5EF4-FFF2-40B4-BE49-F238E27FC236}">
                <a16:creationId xmlns:a16="http://schemas.microsoft.com/office/drawing/2014/main" id="{011AE44D-3BBC-CA39-6A0F-3EE9A42C93F8}"/>
              </a:ext>
            </a:extLst>
          </p:cNvPr>
          <p:cNvSpPr/>
          <p:nvPr/>
        </p:nvSpPr>
        <p:spPr>
          <a:xfrm>
            <a:off x="299654" y="2608837"/>
            <a:ext cx="3914752" cy="246976"/>
          </a:xfrm>
          <a:prstGeom prst="rect">
            <a:avLst/>
          </a:prstGeom>
          <a:noFill/>
          <a:ln/>
        </p:spPr>
        <p:txBody>
          <a:bodyPr wrap="square" rtlCol="0" anchor="ctr"/>
          <a:lstStyle/>
          <a:p>
            <a:pPr>
              <a:buClrTx/>
              <a:buFontTx/>
              <a:buNone/>
            </a:pPr>
            <a:r>
              <a:rPr lang="en-US" sz="1100" b="1" kern="1200" dirty="0">
                <a:solidFill>
                  <a:srgbClr val="C0392B"/>
                </a:solidFill>
                <a:latin typeface="Calibri" panose="020F0502020204030204"/>
                <a:ea typeface="+mn-ea"/>
                <a:cs typeface="+mn-cs"/>
              </a:rPr>
              <a:t>Aimants multiples</a:t>
            </a:r>
            <a:endParaRPr lang="en-US" sz="1100" kern="1200" dirty="0">
              <a:solidFill>
                <a:prstClr val="black"/>
              </a:solidFill>
              <a:latin typeface="Calibri" panose="020F0502020204030204"/>
              <a:ea typeface="+mn-ea"/>
              <a:cs typeface="+mn-cs"/>
            </a:endParaRPr>
          </a:p>
        </p:txBody>
      </p:sp>
      <p:sp>
        <p:nvSpPr>
          <p:cNvPr id="11" name="Text 12">
            <a:extLst>
              <a:ext uri="{FF2B5EF4-FFF2-40B4-BE49-F238E27FC236}">
                <a16:creationId xmlns:a16="http://schemas.microsoft.com/office/drawing/2014/main" id="{3430DB76-3F4D-A4F8-E11F-9DE37C9A88FC}"/>
              </a:ext>
            </a:extLst>
          </p:cNvPr>
          <p:cNvSpPr/>
          <p:nvPr/>
        </p:nvSpPr>
        <p:spPr>
          <a:xfrm>
            <a:off x="285252" y="2759274"/>
            <a:ext cx="3914752" cy="558135"/>
          </a:xfrm>
          <a:prstGeom prst="rect">
            <a:avLst/>
          </a:prstGeom>
          <a:noFill/>
          <a:ln/>
        </p:spPr>
        <p:txBody>
          <a:bodyPr wrap="square" rtlCol="0" anchor="ctr"/>
          <a:lstStyle/>
          <a:p>
            <a:pPr>
              <a:buClrTx/>
              <a:buFontTx/>
              <a:buNone/>
            </a:pPr>
            <a:r>
              <a:rPr lang="en-US" sz="1000" kern="1200" dirty="0">
                <a:solidFill>
                  <a:srgbClr val="1A2535"/>
                </a:solidFill>
                <a:latin typeface="Calibri" panose="020F0502020204030204"/>
                <a:ea typeface="+mn-ea"/>
                <a:cs typeface="+mn-cs"/>
              </a:rPr>
              <a:t>Risque de fistule digestive par compression</a:t>
            </a:r>
            <a:endParaRPr lang="en-US" sz="1000" kern="1200" dirty="0">
              <a:solidFill>
                <a:prstClr val="black"/>
              </a:solidFill>
              <a:latin typeface="Calibri" panose="020F0502020204030204"/>
              <a:ea typeface="+mn-ea"/>
              <a:cs typeface="+mn-cs"/>
            </a:endParaRPr>
          </a:p>
          <a:p>
            <a:pPr>
              <a:buClrTx/>
              <a:buFontTx/>
              <a:buNone/>
            </a:pPr>
            <a:r>
              <a:rPr lang="en-US" sz="1000" kern="1200" dirty="0">
                <a:solidFill>
                  <a:srgbClr val="1A2535"/>
                </a:solidFill>
                <a:latin typeface="Calibri" panose="020F0502020204030204"/>
                <a:ea typeface="+mn-ea"/>
                <a:cs typeface="+mn-cs"/>
              </a:rPr>
              <a:t>Extraction </a:t>
            </a:r>
            <a:r>
              <a:rPr lang="en-US" sz="1000" kern="1200" dirty="0" err="1">
                <a:solidFill>
                  <a:srgbClr val="1A2535"/>
                </a:solidFill>
                <a:latin typeface="Calibri" panose="020F0502020204030204"/>
                <a:ea typeface="+mn-ea"/>
                <a:cs typeface="+mn-cs"/>
              </a:rPr>
              <a:t>endoscopique</a:t>
            </a:r>
            <a:r>
              <a:rPr lang="en-US" sz="1000" kern="1200" dirty="0">
                <a:solidFill>
                  <a:srgbClr val="1A2535"/>
                </a:solidFill>
                <a:latin typeface="Calibri" panose="020F0502020204030204"/>
                <a:ea typeface="+mn-ea"/>
                <a:cs typeface="+mn-cs"/>
              </a:rPr>
              <a:t> si ingestion de ≥ 2 aimants</a:t>
            </a:r>
            <a:endParaRPr lang="en-US" sz="1000" kern="1200" dirty="0">
              <a:solidFill>
                <a:prstClr val="black"/>
              </a:solidFill>
              <a:latin typeface="Calibri" panose="020F0502020204030204"/>
              <a:ea typeface="+mn-ea"/>
              <a:cs typeface="+mn-cs"/>
            </a:endParaRPr>
          </a:p>
        </p:txBody>
      </p:sp>
      <p:sp>
        <p:nvSpPr>
          <p:cNvPr id="12" name="Shape 13">
            <a:extLst>
              <a:ext uri="{FF2B5EF4-FFF2-40B4-BE49-F238E27FC236}">
                <a16:creationId xmlns:a16="http://schemas.microsoft.com/office/drawing/2014/main" id="{FDEC7B35-83D1-688D-565C-279E15DD4317}"/>
              </a:ext>
            </a:extLst>
          </p:cNvPr>
          <p:cNvSpPr/>
          <p:nvPr/>
        </p:nvSpPr>
        <p:spPr>
          <a:xfrm>
            <a:off x="193540" y="3815581"/>
            <a:ext cx="4139738" cy="987903"/>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3" name="Text 14">
            <a:extLst>
              <a:ext uri="{FF2B5EF4-FFF2-40B4-BE49-F238E27FC236}">
                <a16:creationId xmlns:a16="http://schemas.microsoft.com/office/drawing/2014/main" id="{E1743E17-9DE0-B5C0-8526-B543AFBF5D39}"/>
              </a:ext>
            </a:extLst>
          </p:cNvPr>
          <p:cNvSpPr/>
          <p:nvPr/>
        </p:nvSpPr>
        <p:spPr>
          <a:xfrm>
            <a:off x="193540" y="3395649"/>
            <a:ext cx="3914752" cy="246976"/>
          </a:xfrm>
          <a:prstGeom prst="rect">
            <a:avLst/>
          </a:prstGeom>
          <a:noFill/>
          <a:ln/>
        </p:spPr>
        <p:txBody>
          <a:bodyPr wrap="square" rtlCol="0" anchor="ctr"/>
          <a:lstStyle/>
          <a:p>
            <a:pPr>
              <a:buClrTx/>
              <a:buFontTx/>
              <a:buNone/>
            </a:pPr>
            <a:r>
              <a:rPr lang="en-US" sz="1100" b="1" kern="1200" dirty="0" err="1">
                <a:solidFill>
                  <a:srgbClr val="1B3A5C"/>
                </a:solidFill>
                <a:latin typeface="Calibri" panose="020F0502020204030204"/>
                <a:ea typeface="+mn-ea"/>
                <a:cs typeface="+mn-cs"/>
              </a:rPr>
              <a:t>Autres</a:t>
            </a:r>
            <a:r>
              <a:rPr lang="en-US" sz="1100" b="1" kern="1200" dirty="0">
                <a:solidFill>
                  <a:srgbClr val="1B3A5C"/>
                </a:solidFill>
                <a:latin typeface="Calibri" panose="020F0502020204030204"/>
                <a:ea typeface="+mn-ea"/>
                <a:cs typeface="+mn-cs"/>
              </a:rPr>
              <a:t> CE </a:t>
            </a:r>
            <a:endParaRPr lang="en-US" sz="1100" kern="1200" dirty="0">
              <a:solidFill>
                <a:prstClr val="black"/>
              </a:solidFill>
              <a:latin typeface="Calibri" panose="020F0502020204030204"/>
              <a:ea typeface="+mn-ea"/>
              <a:cs typeface="+mn-cs"/>
            </a:endParaRPr>
          </a:p>
        </p:txBody>
      </p:sp>
      <p:sp>
        <p:nvSpPr>
          <p:cNvPr id="14" name="Text 15">
            <a:extLst>
              <a:ext uri="{FF2B5EF4-FFF2-40B4-BE49-F238E27FC236}">
                <a16:creationId xmlns:a16="http://schemas.microsoft.com/office/drawing/2014/main" id="{C9D24B51-34CE-2B4B-9BC2-3EA79FFD4707}"/>
              </a:ext>
            </a:extLst>
          </p:cNvPr>
          <p:cNvSpPr/>
          <p:nvPr/>
        </p:nvSpPr>
        <p:spPr>
          <a:xfrm>
            <a:off x="218479" y="3713598"/>
            <a:ext cx="4094017" cy="1490452"/>
          </a:xfrm>
          <a:prstGeom prst="rect">
            <a:avLst/>
          </a:prstGeom>
          <a:noFill/>
          <a:ln/>
        </p:spPr>
        <p:txBody>
          <a:bodyPr wrap="square" rtlCol="0" anchor="ctr"/>
          <a:lstStyle/>
          <a:p>
            <a:pPr>
              <a:buClrTx/>
              <a:buFontTx/>
              <a:buNone/>
            </a:pPr>
            <a:r>
              <a:rPr lang="en-US" sz="1000" kern="1200" dirty="0">
                <a:solidFill>
                  <a:srgbClr val="1A2535"/>
                </a:solidFill>
                <a:latin typeface="Calibri" panose="020F0502020204030204"/>
                <a:ea typeface="+mn-ea"/>
                <a:cs typeface="+mn-cs"/>
              </a:rPr>
              <a:t>Urgence: 1/3 sup et moyen </a:t>
            </a:r>
            <a:r>
              <a:rPr lang="en-US" sz="1000" kern="1200" dirty="0" err="1">
                <a:solidFill>
                  <a:srgbClr val="1A2535"/>
                </a:solidFill>
                <a:latin typeface="Calibri" panose="020F0502020204030204"/>
                <a:ea typeface="+mn-ea"/>
                <a:cs typeface="+mn-cs"/>
              </a:rPr>
              <a:t>oesophage</a:t>
            </a:r>
            <a:r>
              <a:rPr lang="en-US" sz="1000" kern="1200" dirty="0">
                <a:solidFill>
                  <a:srgbClr val="1A2535"/>
                </a:solidFill>
                <a:latin typeface="Calibri" panose="020F0502020204030204"/>
                <a:ea typeface="+mn-ea"/>
                <a:cs typeface="+mn-cs"/>
              </a:rPr>
              <a:t> et CE </a:t>
            </a:r>
            <a:r>
              <a:rPr lang="en-US" sz="1000" kern="1200" dirty="0" err="1">
                <a:solidFill>
                  <a:srgbClr val="1A2535"/>
                </a:solidFill>
                <a:latin typeface="Calibri" panose="020F0502020204030204"/>
                <a:ea typeface="+mn-ea"/>
                <a:cs typeface="+mn-cs"/>
              </a:rPr>
              <a:t>traumatisants</a:t>
            </a:r>
            <a:r>
              <a:rPr lang="en-US" sz="1000" kern="1200" dirty="0">
                <a:solidFill>
                  <a:srgbClr val="1A2535"/>
                </a:solidFill>
                <a:latin typeface="Calibri" panose="020F0502020204030204"/>
                <a:ea typeface="+mn-ea"/>
                <a:cs typeface="+mn-cs"/>
              </a:rPr>
              <a:t> </a:t>
            </a:r>
          </a:p>
          <a:p>
            <a:pPr>
              <a:buClrTx/>
              <a:buFontTx/>
              <a:buNone/>
            </a:pPr>
            <a:r>
              <a:rPr lang="en-US" sz="1000" kern="1200" dirty="0">
                <a:solidFill>
                  <a:srgbClr val="1A2535"/>
                </a:solidFill>
                <a:latin typeface="Calibri" panose="020F0502020204030204"/>
                <a:ea typeface="+mn-ea"/>
                <a:cs typeface="+mn-cs"/>
              </a:rPr>
              <a:t>Extraction 12h </a:t>
            </a:r>
            <a:r>
              <a:rPr lang="en-US" sz="1000" kern="1200" dirty="0" err="1">
                <a:solidFill>
                  <a:srgbClr val="1A2535"/>
                </a:solidFill>
                <a:latin typeface="Calibri" panose="020F0502020204030204"/>
                <a:ea typeface="+mn-ea"/>
                <a:cs typeface="+mn-cs"/>
              </a:rPr>
              <a:t>si</a:t>
            </a:r>
            <a:r>
              <a:rPr lang="en-US" sz="1000" kern="1200" dirty="0">
                <a:solidFill>
                  <a:srgbClr val="1A2535"/>
                </a:solidFill>
                <a:latin typeface="Calibri" panose="020F0502020204030204"/>
                <a:ea typeface="+mn-ea"/>
                <a:cs typeface="+mn-cs"/>
              </a:rPr>
              <a:t> 1/3 inf </a:t>
            </a:r>
            <a:r>
              <a:rPr lang="en-US" sz="1000" kern="1200" dirty="0" err="1">
                <a:solidFill>
                  <a:srgbClr val="1A2535"/>
                </a:solidFill>
                <a:latin typeface="Calibri" panose="020F0502020204030204"/>
                <a:ea typeface="+mn-ea"/>
                <a:cs typeface="+mn-cs"/>
              </a:rPr>
              <a:t>oesophage</a:t>
            </a:r>
            <a:r>
              <a:rPr lang="en-US" sz="1000" kern="1200" dirty="0">
                <a:solidFill>
                  <a:srgbClr val="1A2535"/>
                </a:solidFill>
                <a:latin typeface="Calibri" panose="020F0502020204030204"/>
                <a:ea typeface="+mn-ea"/>
                <a:cs typeface="+mn-cs"/>
              </a:rPr>
              <a:t> </a:t>
            </a:r>
          </a:p>
          <a:p>
            <a:pPr>
              <a:buClrTx/>
            </a:pPr>
            <a:r>
              <a:rPr lang="en-US" sz="1000" kern="1200" dirty="0" err="1">
                <a:solidFill>
                  <a:srgbClr val="1A2535"/>
                </a:solidFill>
                <a:latin typeface="Calibri" panose="020F0502020204030204"/>
                <a:ea typeface="+mn-ea"/>
                <a:cs typeface="+mn-cs"/>
              </a:rPr>
              <a:t>Gastrique</a:t>
            </a:r>
            <a:r>
              <a:rPr lang="en-US" sz="1000" kern="1200" dirty="0">
                <a:solidFill>
                  <a:srgbClr val="1A2535"/>
                </a:solidFill>
                <a:latin typeface="Calibri" panose="020F0502020204030204"/>
                <a:ea typeface="+mn-ea"/>
                <a:cs typeface="+mn-cs"/>
              </a:rPr>
              <a:t>: Grande taille: </a:t>
            </a:r>
            <a:r>
              <a:rPr lang="fr-FR" sz="1000" kern="1200" dirty="0">
                <a:solidFill>
                  <a:srgbClr val="1A2535"/>
                </a:solidFill>
                <a:latin typeface="Calibri" panose="020F0502020204030204"/>
              </a:rPr>
              <a:t>extraction si &gt; 2,5 cm de diamètre OU &gt; 6 cm de longueur (</a:t>
            </a:r>
            <a:r>
              <a:rPr lang="en-US" sz="1000" kern="1200" dirty="0">
                <a:solidFill>
                  <a:srgbClr val="1A2535"/>
                </a:solidFill>
                <a:latin typeface="Calibri" panose="020F0502020204030204"/>
                <a:ea typeface="+mn-ea"/>
                <a:cs typeface="+mn-cs"/>
              </a:rPr>
              <a:t>SFED)</a:t>
            </a:r>
          </a:p>
          <a:p>
            <a:pPr>
              <a:buClrTx/>
            </a:pPr>
            <a:r>
              <a:rPr lang="en-US" sz="1000" kern="1200" dirty="0">
                <a:solidFill>
                  <a:srgbClr val="1A2535"/>
                </a:solidFill>
                <a:latin typeface="Calibri" panose="020F0502020204030204"/>
              </a:rPr>
              <a:t>79% des </a:t>
            </a:r>
            <a:r>
              <a:rPr lang="en-US" sz="1000" kern="1200" dirty="0" err="1">
                <a:solidFill>
                  <a:srgbClr val="1A2535"/>
                </a:solidFill>
                <a:latin typeface="Calibri" panose="020F0502020204030204"/>
              </a:rPr>
              <a:t>cas</a:t>
            </a:r>
            <a:r>
              <a:rPr lang="en-US" sz="1000" kern="1200" dirty="0">
                <a:solidFill>
                  <a:srgbClr val="1A2535"/>
                </a:solidFill>
                <a:latin typeface="Calibri" panose="020F0502020204030204"/>
              </a:rPr>
              <a:t> : retour à domicile sans intervention</a:t>
            </a:r>
          </a:p>
          <a:p>
            <a:pPr>
              <a:buClrTx/>
            </a:pPr>
            <a:r>
              <a:rPr lang="en-US" sz="1000" kern="1200" dirty="0" err="1">
                <a:solidFill>
                  <a:srgbClr val="1A2535"/>
                </a:solidFill>
                <a:latin typeface="Calibri" panose="020F0502020204030204"/>
              </a:rPr>
              <a:t>Risques</a:t>
            </a:r>
            <a:r>
              <a:rPr lang="en-US" sz="1000" kern="1200" dirty="0">
                <a:solidFill>
                  <a:srgbClr val="1A2535"/>
                </a:solidFill>
                <a:latin typeface="Calibri" panose="020F0502020204030204"/>
              </a:rPr>
              <a:t> de complications </a:t>
            </a:r>
            <a:r>
              <a:rPr lang="en-US" sz="1000" kern="1200" dirty="0" err="1">
                <a:solidFill>
                  <a:srgbClr val="1A2535"/>
                </a:solidFill>
                <a:latin typeface="Calibri" panose="020F0502020204030204"/>
              </a:rPr>
              <a:t>retardées</a:t>
            </a:r>
            <a:r>
              <a:rPr lang="en-US" sz="1000" kern="1200" dirty="0">
                <a:solidFill>
                  <a:srgbClr val="1A2535"/>
                </a:solidFill>
                <a:latin typeface="Calibri" panose="020F0502020204030204"/>
              </a:rPr>
              <a:t> max 6 </a:t>
            </a:r>
            <a:r>
              <a:rPr lang="en-US" sz="1000" kern="1200" dirty="0" err="1">
                <a:solidFill>
                  <a:srgbClr val="1A2535"/>
                </a:solidFill>
                <a:latin typeface="Calibri" panose="020F0502020204030204"/>
              </a:rPr>
              <a:t>semaines</a:t>
            </a:r>
            <a:r>
              <a:rPr lang="en-US" sz="1000" kern="1200" dirty="0">
                <a:solidFill>
                  <a:srgbClr val="1A2535"/>
                </a:solidFill>
                <a:latin typeface="Calibri" panose="020F0502020204030204"/>
              </a:rPr>
              <a:t> piles (</a:t>
            </a:r>
            <a:r>
              <a:rPr lang="en-US" sz="1000" kern="1200" dirty="0" err="1">
                <a:solidFill>
                  <a:srgbClr val="1A2535"/>
                </a:solidFill>
                <a:latin typeface="Calibri" panose="020F0502020204030204"/>
              </a:rPr>
              <a:t>spondylodiscites</a:t>
            </a:r>
            <a:r>
              <a:rPr lang="en-US" sz="1000" kern="1200" dirty="0">
                <a:solidFill>
                  <a:srgbClr val="1A2535"/>
                </a:solidFill>
                <a:latin typeface="Calibri" panose="020F0502020204030204"/>
              </a:rPr>
              <a:t>, </a:t>
            </a:r>
            <a:r>
              <a:rPr lang="en-US" sz="1000" kern="1200" dirty="0" err="1">
                <a:solidFill>
                  <a:srgbClr val="1A2535"/>
                </a:solidFill>
                <a:latin typeface="Calibri" panose="020F0502020204030204"/>
              </a:rPr>
              <a:t>fistules</a:t>
            </a:r>
            <a:r>
              <a:rPr lang="en-US" sz="1000" kern="1200" dirty="0">
                <a:solidFill>
                  <a:srgbClr val="1A2535"/>
                </a:solidFill>
                <a:latin typeface="Calibri" panose="020F0502020204030204"/>
              </a:rPr>
              <a:t> </a:t>
            </a:r>
            <a:r>
              <a:rPr lang="en-US" sz="1000" kern="1200" dirty="0" err="1">
                <a:solidFill>
                  <a:srgbClr val="1A2535"/>
                </a:solidFill>
                <a:latin typeface="Calibri" panose="020F0502020204030204"/>
              </a:rPr>
              <a:t>trachéo-oesophagiennes</a:t>
            </a:r>
            <a:r>
              <a:rPr lang="en-US" sz="1000" kern="1200" dirty="0">
                <a:solidFill>
                  <a:srgbClr val="1A2535"/>
                </a:solidFill>
                <a:latin typeface="Calibri" panose="020F0502020204030204"/>
              </a:rPr>
              <a:t>, lesion nerf recurrent..) Surveillance chez enfant </a:t>
            </a:r>
            <a:r>
              <a:rPr lang="en-US" sz="1000" kern="1200" dirty="0" err="1">
                <a:solidFill>
                  <a:srgbClr val="1A2535"/>
                </a:solidFill>
                <a:latin typeface="Calibri" panose="020F0502020204030204"/>
              </a:rPr>
              <a:t>asymptomatique</a:t>
            </a:r>
            <a:r>
              <a:rPr lang="en-US" sz="1000" kern="1200" dirty="0">
                <a:solidFill>
                  <a:srgbClr val="1A2535"/>
                </a:solidFill>
                <a:latin typeface="Calibri" panose="020F0502020204030204"/>
              </a:rPr>
              <a:t>. Max 4 </a:t>
            </a:r>
            <a:r>
              <a:rPr lang="en-US" sz="1000" kern="1200" dirty="0" err="1">
                <a:solidFill>
                  <a:srgbClr val="1A2535"/>
                </a:solidFill>
                <a:latin typeface="Calibri" panose="020F0502020204030204"/>
              </a:rPr>
              <a:t>semaines</a:t>
            </a:r>
            <a:r>
              <a:rPr lang="en-US" sz="1000" kern="1200" dirty="0">
                <a:solidFill>
                  <a:srgbClr val="1A2535"/>
                </a:solidFill>
                <a:latin typeface="Calibri" panose="020F0502020204030204"/>
              </a:rPr>
              <a:t> </a:t>
            </a:r>
            <a:endParaRPr lang="en-US" sz="1000" kern="1200" dirty="0">
              <a:solidFill>
                <a:prstClr val="black"/>
              </a:solidFill>
              <a:latin typeface="Calibri" panose="020F0502020204030204"/>
            </a:endParaRPr>
          </a:p>
          <a:p>
            <a:pPr>
              <a:buClrTx/>
            </a:pPr>
            <a:endParaRPr lang="en-US" sz="1000" kern="1200" dirty="0">
              <a:solidFill>
                <a:srgbClr val="1A2535"/>
              </a:solidFill>
              <a:latin typeface="Calibri" panose="020F0502020204030204"/>
            </a:endParaRPr>
          </a:p>
          <a:p>
            <a:pPr>
              <a:buClrTx/>
              <a:buFontTx/>
              <a:buNone/>
            </a:pPr>
            <a:endParaRPr lang="en-US" sz="1000" kern="1200" dirty="0">
              <a:solidFill>
                <a:srgbClr val="1A2535"/>
              </a:solidFill>
              <a:latin typeface="Calibri" panose="020F0502020204030204"/>
              <a:ea typeface="+mn-ea"/>
              <a:cs typeface="+mn-cs"/>
            </a:endParaRPr>
          </a:p>
        </p:txBody>
      </p:sp>
      <p:sp>
        <p:nvSpPr>
          <p:cNvPr id="15" name="Shape 16">
            <a:extLst>
              <a:ext uri="{FF2B5EF4-FFF2-40B4-BE49-F238E27FC236}">
                <a16:creationId xmlns:a16="http://schemas.microsoft.com/office/drawing/2014/main" id="{D499CF81-545B-BBBF-C5AF-7D1AA73D40E8}"/>
              </a:ext>
            </a:extLst>
          </p:cNvPr>
          <p:cNvSpPr/>
          <p:nvPr/>
        </p:nvSpPr>
        <p:spPr>
          <a:xfrm>
            <a:off x="4561878" y="1364083"/>
            <a:ext cx="0" cy="3539986"/>
          </a:xfrm>
          <a:prstGeom prst="line">
            <a:avLst/>
          </a:prstGeom>
          <a:noFill/>
          <a:ln w="1905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6" name="Shape 17">
            <a:extLst>
              <a:ext uri="{FF2B5EF4-FFF2-40B4-BE49-F238E27FC236}">
                <a16:creationId xmlns:a16="http://schemas.microsoft.com/office/drawing/2014/main" id="{809CC185-91E8-0BE5-8820-97DCF934B512}"/>
              </a:ext>
            </a:extLst>
          </p:cNvPr>
          <p:cNvSpPr/>
          <p:nvPr/>
        </p:nvSpPr>
        <p:spPr>
          <a:xfrm>
            <a:off x="4765540" y="1006785"/>
            <a:ext cx="4139738" cy="312836"/>
          </a:xfrm>
          <a:prstGeom prst="rect">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7" name="Text 18">
            <a:extLst>
              <a:ext uri="{FF2B5EF4-FFF2-40B4-BE49-F238E27FC236}">
                <a16:creationId xmlns:a16="http://schemas.microsoft.com/office/drawing/2014/main" id="{6EBC5ED2-528B-7761-FBF5-38086AC6AF0A}"/>
              </a:ext>
            </a:extLst>
          </p:cNvPr>
          <p:cNvSpPr/>
          <p:nvPr/>
        </p:nvSpPr>
        <p:spPr>
          <a:xfrm>
            <a:off x="4765540" y="1006785"/>
            <a:ext cx="4139738" cy="312836"/>
          </a:xfrm>
          <a:prstGeom prst="rect">
            <a:avLst/>
          </a:prstGeom>
          <a:noFill/>
          <a:ln/>
        </p:spPr>
        <p:txBody>
          <a:bodyPr wrap="square" lIns="0" tIns="0" rIns="0" bIns="0" rtlCol="0" anchor="ctr"/>
          <a:lstStyle/>
          <a:p>
            <a:pPr algn="ctr">
              <a:buClrTx/>
              <a:buFontTx/>
              <a:buNone/>
            </a:pPr>
            <a:r>
              <a:rPr lang="en-US" sz="1200" b="1" kern="1200" dirty="0">
                <a:solidFill>
                  <a:srgbClr val="FFFFFF"/>
                </a:solidFill>
                <a:latin typeface="Calibri" panose="020F0502020204030204"/>
                <a:ea typeface="+mn-ea"/>
                <a:cs typeface="+mn-cs"/>
              </a:rPr>
              <a:t>INHALATION de corps étrangers</a:t>
            </a:r>
            <a:endParaRPr lang="en-US" sz="1200" kern="1200" dirty="0">
              <a:solidFill>
                <a:prstClr val="black"/>
              </a:solidFill>
              <a:latin typeface="Calibri" panose="020F0502020204030204"/>
              <a:ea typeface="+mn-ea"/>
              <a:cs typeface="+mn-cs"/>
            </a:endParaRPr>
          </a:p>
        </p:txBody>
      </p:sp>
      <p:sp>
        <p:nvSpPr>
          <p:cNvPr id="18" name="Text 19">
            <a:extLst>
              <a:ext uri="{FF2B5EF4-FFF2-40B4-BE49-F238E27FC236}">
                <a16:creationId xmlns:a16="http://schemas.microsoft.com/office/drawing/2014/main" id="{54F93A83-EDAF-9B50-2D0C-07CFD6F02776}"/>
              </a:ext>
            </a:extLst>
          </p:cNvPr>
          <p:cNvSpPr/>
          <p:nvPr/>
        </p:nvSpPr>
        <p:spPr>
          <a:xfrm>
            <a:off x="4854081" y="1332785"/>
            <a:ext cx="3959749" cy="230511"/>
          </a:xfrm>
          <a:prstGeom prst="rect">
            <a:avLst/>
          </a:prstGeom>
          <a:noFill/>
          <a:ln/>
        </p:spPr>
        <p:txBody>
          <a:bodyPr wrap="square" rtlCol="0" anchor="ctr"/>
          <a:lstStyle/>
          <a:p>
            <a:pPr>
              <a:buClrTx/>
              <a:buFontTx/>
              <a:buNone/>
            </a:pPr>
            <a:r>
              <a:rPr lang="en-US" sz="1050" b="1" kern="1200" dirty="0">
                <a:solidFill>
                  <a:srgbClr val="0E7490"/>
                </a:solidFill>
                <a:latin typeface="Calibri" panose="020F0502020204030204"/>
                <a:ea typeface="+mn-ea"/>
                <a:cs typeface="+mn-cs"/>
              </a:rPr>
              <a:t>Population :</a:t>
            </a:r>
            <a:endParaRPr lang="en-US" sz="1050" kern="1200" dirty="0">
              <a:solidFill>
                <a:prstClr val="black"/>
              </a:solidFill>
              <a:latin typeface="Calibri" panose="020F0502020204030204"/>
              <a:ea typeface="+mn-ea"/>
              <a:cs typeface="+mn-cs"/>
            </a:endParaRPr>
          </a:p>
        </p:txBody>
      </p:sp>
      <p:sp>
        <p:nvSpPr>
          <p:cNvPr id="19" name="Text 20">
            <a:extLst>
              <a:ext uri="{FF2B5EF4-FFF2-40B4-BE49-F238E27FC236}">
                <a16:creationId xmlns:a16="http://schemas.microsoft.com/office/drawing/2014/main" id="{F5F3EEAA-EB78-E6EC-4FE9-C18F58D03959}"/>
              </a:ext>
            </a:extLst>
          </p:cNvPr>
          <p:cNvSpPr/>
          <p:nvPr/>
        </p:nvSpPr>
        <p:spPr>
          <a:xfrm>
            <a:off x="4854081" y="1572736"/>
            <a:ext cx="3959749" cy="510417"/>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6 mois – 3 </a:t>
            </a:r>
            <a:r>
              <a:rPr lang="en-US" sz="1050" kern="1200" dirty="0" err="1">
                <a:solidFill>
                  <a:srgbClr val="1A2535"/>
                </a:solidFill>
                <a:latin typeface="Calibri" panose="020F0502020204030204"/>
                <a:ea typeface="+mn-ea"/>
                <a:cs typeface="+mn-cs"/>
              </a:rPr>
              <a:t>ans</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mais</a:t>
            </a:r>
            <a:r>
              <a:rPr lang="en-US" sz="1050" kern="1200" dirty="0">
                <a:solidFill>
                  <a:srgbClr val="1A2535"/>
                </a:solidFill>
                <a:latin typeface="Calibri" panose="020F0502020204030204"/>
                <a:ea typeface="+mn-ea"/>
                <a:cs typeface="+mn-cs"/>
              </a:rPr>
              <a:t> pas </a:t>
            </a:r>
            <a:r>
              <a:rPr lang="en-US" sz="1050" kern="1200" dirty="0" err="1">
                <a:solidFill>
                  <a:srgbClr val="1A2535"/>
                </a:solidFill>
                <a:latin typeface="Calibri" panose="020F0502020204030204"/>
                <a:ea typeface="+mn-ea"/>
                <a:cs typeface="+mn-cs"/>
              </a:rPr>
              <a:t>que</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Aliments ronds (cacahuètes, raisins)</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Petites pièces de jouets</a:t>
            </a:r>
            <a:endParaRPr lang="en-US" sz="1050" kern="1200" dirty="0">
              <a:solidFill>
                <a:prstClr val="black"/>
              </a:solidFill>
              <a:latin typeface="Calibri" panose="020F0502020204030204"/>
              <a:ea typeface="+mn-ea"/>
              <a:cs typeface="+mn-cs"/>
            </a:endParaRPr>
          </a:p>
        </p:txBody>
      </p:sp>
      <p:sp>
        <p:nvSpPr>
          <p:cNvPr id="20" name="Text 21">
            <a:extLst>
              <a:ext uri="{FF2B5EF4-FFF2-40B4-BE49-F238E27FC236}">
                <a16:creationId xmlns:a16="http://schemas.microsoft.com/office/drawing/2014/main" id="{744A11D6-1630-4A36-9BDB-9935B94901CA}"/>
              </a:ext>
            </a:extLst>
          </p:cNvPr>
          <p:cNvSpPr/>
          <p:nvPr/>
        </p:nvSpPr>
        <p:spPr>
          <a:xfrm>
            <a:off x="4854081" y="2161059"/>
            <a:ext cx="3959749" cy="230511"/>
          </a:xfrm>
          <a:prstGeom prst="rect">
            <a:avLst/>
          </a:prstGeom>
          <a:noFill/>
          <a:ln/>
        </p:spPr>
        <p:txBody>
          <a:bodyPr wrap="square" rtlCol="0" anchor="ctr"/>
          <a:lstStyle/>
          <a:p>
            <a:pPr>
              <a:buClrTx/>
              <a:buFontTx/>
              <a:buNone/>
            </a:pPr>
            <a:r>
              <a:rPr lang="en-US" sz="1050" b="1" kern="1200" dirty="0">
                <a:solidFill>
                  <a:srgbClr val="0E7490"/>
                </a:solidFill>
                <a:latin typeface="Calibri" panose="020F0502020204030204"/>
                <a:ea typeface="+mn-ea"/>
                <a:cs typeface="+mn-cs"/>
              </a:rPr>
              <a:t>Syndrome de pénétration :</a:t>
            </a:r>
            <a:endParaRPr lang="en-US" sz="1050" kern="1200" dirty="0">
              <a:solidFill>
                <a:prstClr val="black"/>
              </a:solidFill>
              <a:latin typeface="Calibri" panose="020F0502020204030204"/>
              <a:ea typeface="+mn-ea"/>
              <a:cs typeface="+mn-cs"/>
            </a:endParaRPr>
          </a:p>
        </p:txBody>
      </p:sp>
      <p:sp>
        <p:nvSpPr>
          <p:cNvPr id="21" name="Text 22">
            <a:extLst>
              <a:ext uri="{FF2B5EF4-FFF2-40B4-BE49-F238E27FC236}">
                <a16:creationId xmlns:a16="http://schemas.microsoft.com/office/drawing/2014/main" id="{DC5C4B67-A6EB-2DD1-322A-4D4ACE3227ED}"/>
              </a:ext>
            </a:extLst>
          </p:cNvPr>
          <p:cNvSpPr/>
          <p:nvPr/>
        </p:nvSpPr>
        <p:spPr>
          <a:xfrm>
            <a:off x="4854081" y="2404734"/>
            <a:ext cx="4096911" cy="510417"/>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Accès brutal de suffocation → toux expulsive</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 Peut être oublié ou inapparent → évoquer devant toute</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symptomatologie respiratoire inexpliquée</a:t>
            </a:r>
            <a:endParaRPr lang="en-US" sz="1050" kern="1200" dirty="0">
              <a:solidFill>
                <a:prstClr val="black"/>
              </a:solidFill>
              <a:latin typeface="Calibri" panose="020F0502020204030204"/>
              <a:ea typeface="+mn-ea"/>
              <a:cs typeface="+mn-cs"/>
            </a:endParaRPr>
          </a:p>
        </p:txBody>
      </p:sp>
      <p:sp>
        <p:nvSpPr>
          <p:cNvPr id="22" name="Text 23">
            <a:extLst>
              <a:ext uri="{FF2B5EF4-FFF2-40B4-BE49-F238E27FC236}">
                <a16:creationId xmlns:a16="http://schemas.microsoft.com/office/drawing/2014/main" id="{F0E4668E-3C25-912D-8480-58A4C8EBC731}"/>
              </a:ext>
            </a:extLst>
          </p:cNvPr>
          <p:cNvSpPr/>
          <p:nvPr/>
        </p:nvSpPr>
        <p:spPr>
          <a:xfrm>
            <a:off x="4854081" y="3022282"/>
            <a:ext cx="3959749" cy="230511"/>
          </a:xfrm>
          <a:prstGeom prst="rect">
            <a:avLst/>
          </a:prstGeom>
          <a:noFill/>
          <a:ln/>
        </p:spPr>
        <p:txBody>
          <a:bodyPr wrap="square" rtlCol="0" anchor="ctr"/>
          <a:lstStyle/>
          <a:p>
            <a:pPr>
              <a:buClrTx/>
              <a:buFontTx/>
              <a:buNone/>
            </a:pPr>
            <a:r>
              <a:rPr lang="en-US" sz="1050" b="1" kern="1200" dirty="0">
                <a:solidFill>
                  <a:srgbClr val="0E7490"/>
                </a:solidFill>
                <a:latin typeface="Calibri" panose="020F0502020204030204"/>
                <a:ea typeface="+mn-ea"/>
                <a:cs typeface="+mn-cs"/>
              </a:rPr>
              <a:t>Radio thoracique :</a:t>
            </a:r>
            <a:endParaRPr lang="en-US" sz="1050" kern="1200" dirty="0">
              <a:solidFill>
                <a:prstClr val="black"/>
              </a:solidFill>
              <a:latin typeface="Calibri" panose="020F0502020204030204"/>
              <a:ea typeface="+mn-ea"/>
              <a:cs typeface="+mn-cs"/>
            </a:endParaRPr>
          </a:p>
        </p:txBody>
      </p:sp>
      <p:sp>
        <p:nvSpPr>
          <p:cNvPr id="23" name="Text 24">
            <a:extLst>
              <a:ext uri="{FF2B5EF4-FFF2-40B4-BE49-F238E27FC236}">
                <a16:creationId xmlns:a16="http://schemas.microsoft.com/office/drawing/2014/main" id="{44FC5CA9-4D6E-D85D-1EAD-0FF7DEBC121D}"/>
              </a:ext>
            </a:extLst>
          </p:cNvPr>
          <p:cNvSpPr/>
          <p:nvPr/>
        </p:nvSpPr>
        <p:spPr>
          <a:xfrm>
            <a:off x="4854081" y="3203181"/>
            <a:ext cx="3959749" cy="510417"/>
          </a:xfrm>
          <a:prstGeom prst="rect">
            <a:avLst/>
          </a:prstGeom>
          <a:noFill/>
          <a:ln/>
        </p:spPr>
        <p:txBody>
          <a:bodyPr wrap="square" rtlCol="0" anchor="ctr"/>
          <a:lstStyle/>
          <a:p>
            <a:pPr>
              <a:buClrTx/>
              <a:buFontTx/>
              <a:buNone/>
            </a:pPr>
            <a:r>
              <a:rPr lang="en-US" sz="1050" kern="1200" dirty="0" err="1">
                <a:solidFill>
                  <a:srgbClr val="1A2535"/>
                </a:solidFill>
                <a:latin typeface="Calibri" panose="020F0502020204030204"/>
                <a:ea typeface="+mn-ea"/>
                <a:cs typeface="+mn-cs"/>
              </a:rPr>
              <a:t>Souvent</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normale</a:t>
            </a:r>
            <a:r>
              <a:rPr lang="en-US" sz="1050" kern="1200" dirty="0">
                <a:solidFill>
                  <a:srgbClr val="1A2535"/>
                </a:solidFill>
                <a:latin typeface="Calibri" panose="020F0502020204030204"/>
                <a:ea typeface="+mn-ea"/>
                <a:cs typeface="+mn-cs"/>
              </a:rPr>
              <a:t> (E/I difficile chez </a:t>
            </a:r>
            <a:r>
              <a:rPr lang="en-US" sz="1050" kern="1200" dirty="0" err="1">
                <a:solidFill>
                  <a:srgbClr val="1A2535"/>
                </a:solidFill>
                <a:latin typeface="Calibri" panose="020F0502020204030204"/>
                <a:ea typeface="+mn-ea"/>
                <a:cs typeface="+mn-cs"/>
              </a:rPr>
              <a:t>l’enfant</a:t>
            </a:r>
            <a:r>
              <a:rPr lang="en-US" sz="1050" kern="1200" dirty="0">
                <a:solidFill>
                  <a:srgbClr val="1A2535"/>
                </a:solidFill>
                <a:latin typeface="Calibri" panose="020F0502020204030204"/>
                <a:ea typeface="+mn-ea"/>
                <a:cs typeface="+mn-cs"/>
              </a:rPr>
              <a:t>)</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Une radio normale n'élimine pas le diagnostic</a:t>
            </a:r>
            <a:endParaRPr lang="en-US" sz="1050" kern="1200" dirty="0">
              <a:solidFill>
                <a:prstClr val="black"/>
              </a:solidFill>
              <a:latin typeface="Calibri" panose="020F0502020204030204"/>
              <a:ea typeface="+mn-ea"/>
              <a:cs typeface="+mn-cs"/>
            </a:endParaRPr>
          </a:p>
        </p:txBody>
      </p:sp>
      <p:sp>
        <p:nvSpPr>
          <p:cNvPr id="24" name="Text 25">
            <a:extLst>
              <a:ext uri="{FF2B5EF4-FFF2-40B4-BE49-F238E27FC236}">
                <a16:creationId xmlns:a16="http://schemas.microsoft.com/office/drawing/2014/main" id="{9A4F421A-9CFB-61CB-66E1-952277A1775E}"/>
              </a:ext>
            </a:extLst>
          </p:cNvPr>
          <p:cNvSpPr/>
          <p:nvPr/>
        </p:nvSpPr>
        <p:spPr>
          <a:xfrm>
            <a:off x="4854082" y="3739925"/>
            <a:ext cx="3959749" cy="230511"/>
          </a:xfrm>
          <a:prstGeom prst="rect">
            <a:avLst/>
          </a:prstGeom>
          <a:noFill/>
          <a:ln/>
        </p:spPr>
        <p:txBody>
          <a:bodyPr wrap="square" rtlCol="0" anchor="ctr"/>
          <a:lstStyle/>
          <a:p>
            <a:pPr>
              <a:buClrTx/>
              <a:buFontTx/>
              <a:buNone/>
            </a:pPr>
            <a:r>
              <a:rPr lang="en-US" sz="1050" b="1" kern="1200" dirty="0">
                <a:solidFill>
                  <a:srgbClr val="0E7490"/>
                </a:solidFill>
                <a:latin typeface="Calibri" panose="020F0502020204030204"/>
                <a:ea typeface="+mn-ea"/>
                <a:cs typeface="+mn-cs"/>
              </a:rPr>
              <a:t>Traitement de référence :</a:t>
            </a:r>
            <a:endParaRPr lang="en-US" sz="1050" kern="1200" dirty="0">
              <a:solidFill>
                <a:prstClr val="black"/>
              </a:solidFill>
              <a:latin typeface="Calibri" panose="020F0502020204030204"/>
              <a:ea typeface="+mn-ea"/>
              <a:cs typeface="+mn-cs"/>
            </a:endParaRPr>
          </a:p>
        </p:txBody>
      </p:sp>
      <p:sp>
        <p:nvSpPr>
          <p:cNvPr id="25" name="Text 26">
            <a:extLst>
              <a:ext uri="{FF2B5EF4-FFF2-40B4-BE49-F238E27FC236}">
                <a16:creationId xmlns:a16="http://schemas.microsoft.com/office/drawing/2014/main" id="{522B7F76-4AF5-AEFC-135B-F8EFE0F97FC9}"/>
              </a:ext>
            </a:extLst>
          </p:cNvPr>
          <p:cNvSpPr/>
          <p:nvPr/>
        </p:nvSpPr>
        <p:spPr>
          <a:xfrm>
            <a:off x="4854082" y="3931799"/>
            <a:ext cx="3959749" cy="510417"/>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Bronchoscopie trachéo-bronchique sous AG</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en centre spécialisé (SFAR/GFRUP)</a:t>
            </a:r>
            <a:endParaRPr lang="en-US" sz="1050" kern="1200" dirty="0">
              <a:solidFill>
                <a:prstClr val="black"/>
              </a:solidFill>
              <a:latin typeface="Calibri" panose="020F0502020204030204"/>
              <a:ea typeface="+mn-ea"/>
              <a:cs typeface="+mn-cs"/>
            </a:endParaRPr>
          </a:p>
        </p:txBody>
      </p:sp>
      <p:sp>
        <p:nvSpPr>
          <p:cNvPr id="27" name="Text 28">
            <a:extLst>
              <a:ext uri="{FF2B5EF4-FFF2-40B4-BE49-F238E27FC236}">
                <a16:creationId xmlns:a16="http://schemas.microsoft.com/office/drawing/2014/main" id="{82828132-F32D-0745-D6EC-CF78E1E644DC}"/>
              </a:ext>
            </a:extLst>
          </p:cNvPr>
          <p:cNvSpPr/>
          <p:nvPr/>
        </p:nvSpPr>
        <p:spPr>
          <a:xfrm>
            <a:off x="4898999" y="4507859"/>
            <a:ext cx="4389120" cy="345766"/>
          </a:xfrm>
          <a:prstGeom prst="rect">
            <a:avLst/>
          </a:prstGeom>
          <a:noFill/>
          <a:ln/>
        </p:spPr>
        <p:txBody>
          <a:bodyPr wrap="square" lIns="0" tIns="0" rIns="0" bIns="0" rtlCol="0" anchor="ctr"/>
          <a:lstStyle/>
          <a:p>
            <a:pPr>
              <a:buClrTx/>
              <a:buFontTx/>
              <a:buNone/>
            </a:pPr>
            <a:r>
              <a:rPr lang="en-US" sz="950" b="1" kern="1200" dirty="0">
                <a:solidFill>
                  <a:schemeClr val="tx1"/>
                </a:solidFill>
                <a:latin typeface="Calibri" panose="020F0502020204030204"/>
                <a:ea typeface="+mn-ea"/>
                <a:cs typeface="+mn-cs"/>
              </a:rPr>
              <a:t>Obstruction complète : &lt; 1 an → 5 tapes </a:t>
            </a:r>
            <a:r>
              <a:rPr lang="en-US" sz="950" b="1" kern="1200" dirty="0" err="1">
                <a:solidFill>
                  <a:schemeClr val="tx1"/>
                </a:solidFill>
                <a:latin typeface="Calibri" panose="020F0502020204030204"/>
                <a:ea typeface="+mn-ea"/>
                <a:cs typeface="+mn-cs"/>
              </a:rPr>
              <a:t>dorsales</a:t>
            </a:r>
            <a:r>
              <a:rPr lang="en-US" sz="950" b="1" kern="1200" dirty="0">
                <a:solidFill>
                  <a:schemeClr val="tx1"/>
                </a:solidFill>
                <a:latin typeface="Calibri" panose="020F0502020204030204"/>
                <a:ea typeface="+mn-ea"/>
                <a:cs typeface="+mn-cs"/>
              </a:rPr>
              <a:t> + 5 compressions thoraciques   |   </a:t>
            </a:r>
          </a:p>
          <a:p>
            <a:pPr>
              <a:buClrTx/>
              <a:buFontTx/>
              <a:buNone/>
            </a:pPr>
            <a:r>
              <a:rPr lang="en-US" sz="950" b="1" kern="1200" dirty="0">
                <a:solidFill>
                  <a:schemeClr val="tx1"/>
                </a:solidFill>
                <a:latin typeface="Calibri" panose="020F0502020204030204"/>
                <a:ea typeface="+mn-ea"/>
                <a:cs typeface="+mn-cs"/>
              </a:rPr>
              <a:t>&gt; 1 an → 5 tapes </a:t>
            </a:r>
            <a:r>
              <a:rPr lang="en-US" sz="950" b="1" kern="1200" dirty="0" err="1">
                <a:solidFill>
                  <a:schemeClr val="tx1"/>
                </a:solidFill>
                <a:latin typeface="Calibri" panose="020F0502020204030204"/>
                <a:ea typeface="+mn-ea"/>
                <a:cs typeface="+mn-cs"/>
              </a:rPr>
              <a:t>dorsales</a:t>
            </a:r>
            <a:r>
              <a:rPr lang="en-US" sz="950" b="1" kern="1200" dirty="0">
                <a:solidFill>
                  <a:schemeClr val="tx1"/>
                </a:solidFill>
                <a:latin typeface="Calibri" panose="020F0502020204030204"/>
                <a:ea typeface="+mn-ea"/>
                <a:cs typeface="+mn-cs"/>
              </a:rPr>
              <a:t> et 5 Heimlich</a:t>
            </a:r>
            <a:endParaRPr lang="en-US" sz="950" kern="1200"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385213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2223655" y="2423475"/>
            <a:ext cx="6207170" cy="7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Noyade</a:t>
            </a:r>
            <a:endParaRPr dirty="0"/>
          </a:p>
        </p:txBody>
      </p:sp>
      <p:sp>
        <p:nvSpPr>
          <p:cNvPr id="407" name="Google Shape;407;p41"/>
          <p:cNvSpPr txBox="1">
            <a:spLocks noGrp="1"/>
          </p:cNvSpPr>
          <p:nvPr>
            <p:ph type="title" idx="2"/>
          </p:nvPr>
        </p:nvSpPr>
        <p:spPr>
          <a:xfrm>
            <a:off x="6754091" y="1482534"/>
            <a:ext cx="1676684"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solidFill>
              </a:rPr>
              <a:t>03</a:t>
            </a:r>
            <a:endParaRPr dirty="0">
              <a:solidFill>
                <a:schemeClr val="bg2"/>
              </a:solidFill>
            </a:endParaRPr>
          </a:p>
        </p:txBody>
      </p:sp>
      <p:sp>
        <p:nvSpPr>
          <p:cNvPr id="408" name="Google Shape;408;p41"/>
          <p:cNvSpPr txBox="1">
            <a:spLocks noGrp="1"/>
          </p:cNvSpPr>
          <p:nvPr>
            <p:ph type="subTitle" idx="1"/>
          </p:nvPr>
        </p:nvSpPr>
        <p:spPr>
          <a:xfrm>
            <a:off x="3821325" y="3214525"/>
            <a:ext cx="4609500" cy="93168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1 244 noyades (été 2024), 29 % &lt; 6 ans, 15% 6-17 ans</a:t>
            </a:r>
          </a:p>
          <a:p>
            <a:pPr marL="0" lvl="0" indent="0" algn="r" rtl="0">
              <a:spcBef>
                <a:spcPts val="0"/>
              </a:spcBef>
              <a:spcAft>
                <a:spcPts val="0"/>
              </a:spcAft>
              <a:buNone/>
            </a:pPr>
            <a:r>
              <a:rPr lang="en" dirty="0"/>
              <a:t>5% des noyades suivies de décès &lt; 6 ans </a:t>
            </a:r>
          </a:p>
          <a:p>
            <a:pPr marL="0" lvl="0" indent="0" algn="r" rtl="0">
              <a:spcBef>
                <a:spcPts val="0"/>
              </a:spcBef>
              <a:spcAft>
                <a:spcPts val="0"/>
              </a:spcAft>
              <a:buNone/>
            </a:pPr>
            <a:r>
              <a:rPr lang="en" dirty="0"/>
              <a:t>(Bulletin anuel 1er juin- 30 sept, Santé Publique France)</a:t>
            </a:r>
          </a:p>
        </p:txBody>
      </p:sp>
      <p:pic>
        <p:nvPicPr>
          <p:cNvPr id="5" name="Image 4">
            <a:extLst>
              <a:ext uri="{FF2B5EF4-FFF2-40B4-BE49-F238E27FC236}">
                <a16:creationId xmlns:a16="http://schemas.microsoft.com/office/drawing/2014/main" id="{9040C336-8346-034A-4F93-237DDF4D016E}"/>
              </a:ext>
            </a:extLst>
          </p:cNvPr>
          <p:cNvPicPr>
            <a:picLocks noChangeAspect="1"/>
          </p:cNvPicPr>
          <p:nvPr/>
        </p:nvPicPr>
        <p:blipFill>
          <a:blip r:embed="rId2"/>
          <a:stretch>
            <a:fillRect/>
          </a:stretch>
        </p:blipFill>
        <p:spPr>
          <a:xfrm>
            <a:off x="0" y="2763367"/>
            <a:ext cx="4229100" cy="23801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3"/>
          <p:cNvSpPr txBox="1">
            <a:spLocks noGrp="1"/>
          </p:cNvSpPr>
          <p:nvPr>
            <p:ph type="title"/>
          </p:nvPr>
        </p:nvSpPr>
        <p:spPr>
          <a:xfrm>
            <a:off x="-1232376" y="471511"/>
            <a:ext cx="77109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Noyade : l’urgence de l’hypoxie</a:t>
            </a:r>
            <a:endParaRPr dirty="0"/>
          </a:p>
        </p:txBody>
      </p:sp>
      <p:sp>
        <p:nvSpPr>
          <p:cNvPr id="5" name="Shape 5">
            <a:extLst>
              <a:ext uri="{FF2B5EF4-FFF2-40B4-BE49-F238E27FC236}">
                <a16:creationId xmlns:a16="http://schemas.microsoft.com/office/drawing/2014/main" id="{A105C338-6DE2-589B-0600-F4A1A178FC04}"/>
              </a:ext>
            </a:extLst>
          </p:cNvPr>
          <p:cNvSpPr/>
          <p:nvPr/>
        </p:nvSpPr>
        <p:spPr>
          <a:xfrm>
            <a:off x="182880" y="1080649"/>
            <a:ext cx="2103120" cy="1305621"/>
          </a:xfrm>
          <a:prstGeom prst="rect">
            <a:avLst/>
          </a:prstGeom>
          <a:solidFill>
            <a:srgbClr val="E0F7FA"/>
          </a:solidFill>
          <a:ln w="12700">
            <a:solidFill>
              <a:srgbClr val="E0F7FA"/>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6" name="Text 6">
            <a:extLst>
              <a:ext uri="{FF2B5EF4-FFF2-40B4-BE49-F238E27FC236}">
                <a16:creationId xmlns:a16="http://schemas.microsoft.com/office/drawing/2014/main" id="{02329E4A-FCED-BCC2-6B78-53DBE6E4A628}"/>
              </a:ext>
            </a:extLst>
          </p:cNvPr>
          <p:cNvSpPr/>
          <p:nvPr/>
        </p:nvSpPr>
        <p:spPr>
          <a:xfrm>
            <a:off x="182880" y="1029294"/>
            <a:ext cx="2103120" cy="640080"/>
          </a:xfrm>
          <a:prstGeom prst="rect">
            <a:avLst/>
          </a:prstGeom>
          <a:noFill/>
          <a:ln/>
        </p:spPr>
        <p:txBody>
          <a:bodyPr wrap="square" lIns="0" tIns="0" rIns="0" bIns="0" rtlCol="0" anchor="ctr"/>
          <a:lstStyle/>
          <a:p>
            <a:pPr algn="ctr">
              <a:buClrTx/>
              <a:buFontTx/>
              <a:buNone/>
            </a:pPr>
            <a:r>
              <a:rPr lang="en-US" sz="4200" b="1" kern="1200" dirty="0">
                <a:solidFill>
                  <a:srgbClr val="0E7490"/>
                </a:solidFill>
                <a:latin typeface="Calibri" panose="020F0502020204030204"/>
                <a:ea typeface="+mn-ea"/>
                <a:cs typeface="+mn-cs"/>
              </a:rPr>
              <a:t>2e</a:t>
            </a:r>
            <a:endParaRPr lang="en-US" sz="4200" kern="1200" dirty="0">
              <a:solidFill>
                <a:prstClr val="black"/>
              </a:solidFill>
              <a:latin typeface="Calibri" panose="020F0502020204030204"/>
              <a:ea typeface="+mn-ea"/>
              <a:cs typeface="+mn-cs"/>
            </a:endParaRPr>
          </a:p>
        </p:txBody>
      </p:sp>
      <p:sp>
        <p:nvSpPr>
          <p:cNvPr id="7" name="Text 7">
            <a:extLst>
              <a:ext uri="{FF2B5EF4-FFF2-40B4-BE49-F238E27FC236}">
                <a16:creationId xmlns:a16="http://schemas.microsoft.com/office/drawing/2014/main" id="{BB3D2D2C-6224-C422-FCF0-D0B70F4E3EF4}"/>
              </a:ext>
            </a:extLst>
          </p:cNvPr>
          <p:cNvSpPr/>
          <p:nvPr/>
        </p:nvSpPr>
        <p:spPr>
          <a:xfrm>
            <a:off x="182880" y="1613751"/>
            <a:ext cx="2103120" cy="701339"/>
          </a:xfrm>
          <a:prstGeom prst="rect">
            <a:avLst/>
          </a:prstGeom>
          <a:noFill/>
          <a:ln/>
        </p:spPr>
        <p:txBody>
          <a:bodyPr wrap="square" rtlCol="0" anchor="ctr"/>
          <a:lstStyle/>
          <a:p>
            <a:pPr algn="ctr">
              <a:buClrTx/>
              <a:buFontTx/>
              <a:buNone/>
            </a:pPr>
            <a:r>
              <a:rPr lang="en-US" sz="950" kern="1200" dirty="0">
                <a:solidFill>
                  <a:srgbClr val="64748B"/>
                </a:solidFill>
                <a:latin typeface="Calibri" panose="020F0502020204030204"/>
                <a:ea typeface="+mn-ea"/>
                <a:cs typeface="+mn-cs"/>
              </a:rPr>
              <a:t>cause de décès accidentel</a:t>
            </a:r>
            <a:endParaRPr lang="en-US" sz="950" kern="1200" dirty="0">
              <a:solidFill>
                <a:prstClr val="black"/>
              </a:solidFill>
              <a:latin typeface="Calibri" panose="020F0502020204030204"/>
              <a:ea typeface="+mn-ea"/>
              <a:cs typeface="+mn-cs"/>
            </a:endParaRPr>
          </a:p>
          <a:p>
            <a:pPr algn="ctr">
              <a:buClrTx/>
              <a:buFontTx/>
              <a:buNone/>
            </a:pPr>
            <a:r>
              <a:rPr lang="en-US" sz="950" kern="1200" dirty="0">
                <a:solidFill>
                  <a:srgbClr val="64748B"/>
                </a:solidFill>
                <a:latin typeface="Calibri" panose="020F0502020204030204"/>
                <a:ea typeface="+mn-ea"/>
                <a:cs typeface="+mn-cs"/>
              </a:rPr>
              <a:t>chez les 1–14 </a:t>
            </a:r>
            <a:r>
              <a:rPr lang="en-US" sz="950" kern="1200" dirty="0" err="1">
                <a:solidFill>
                  <a:srgbClr val="64748B"/>
                </a:solidFill>
                <a:latin typeface="Calibri" panose="020F0502020204030204"/>
                <a:ea typeface="+mn-ea"/>
                <a:cs typeface="+mn-cs"/>
              </a:rPr>
              <a:t>ans</a:t>
            </a:r>
            <a:endParaRPr lang="en-US" sz="950" kern="1200" dirty="0">
              <a:solidFill>
                <a:srgbClr val="64748B"/>
              </a:solidFill>
              <a:latin typeface="Calibri" panose="020F0502020204030204"/>
              <a:ea typeface="+mn-ea"/>
              <a:cs typeface="+mn-cs"/>
            </a:endParaRPr>
          </a:p>
          <a:p>
            <a:pPr algn="ctr">
              <a:buClrTx/>
              <a:buFontTx/>
              <a:buNone/>
            </a:pPr>
            <a:endParaRPr lang="en-US" sz="950" kern="1200" dirty="0">
              <a:solidFill>
                <a:srgbClr val="64748B"/>
              </a:solidFill>
              <a:latin typeface="Calibri" panose="020F0502020204030204"/>
              <a:ea typeface="+mn-ea"/>
              <a:cs typeface="+mn-cs"/>
            </a:endParaRPr>
          </a:p>
          <a:p>
            <a:pPr algn="ctr">
              <a:buClrTx/>
              <a:buFontTx/>
              <a:buNone/>
            </a:pPr>
            <a:r>
              <a:rPr lang="en-US" sz="950" kern="1200" dirty="0">
                <a:solidFill>
                  <a:srgbClr val="64748B"/>
                </a:solidFill>
                <a:latin typeface="Calibri" panose="020F0502020204030204"/>
                <a:ea typeface="+mn-ea"/>
                <a:cs typeface="+mn-cs"/>
              </a:rPr>
              <a:t>(ne </a:t>
            </a:r>
            <a:r>
              <a:rPr lang="en-US" sz="950" kern="1200" dirty="0" err="1">
                <a:solidFill>
                  <a:srgbClr val="64748B"/>
                </a:solidFill>
                <a:latin typeface="Calibri" panose="020F0502020204030204"/>
                <a:ea typeface="+mn-ea"/>
                <a:cs typeface="+mn-cs"/>
              </a:rPr>
              <a:t>sait</a:t>
            </a:r>
            <a:r>
              <a:rPr lang="en-US" sz="950" kern="1200" dirty="0">
                <a:solidFill>
                  <a:srgbClr val="64748B"/>
                </a:solidFill>
                <a:latin typeface="Calibri" panose="020F0502020204030204"/>
                <a:ea typeface="+mn-ea"/>
                <a:cs typeface="+mn-cs"/>
              </a:rPr>
              <a:t> pas </a:t>
            </a:r>
            <a:r>
              <a:rPr lang="en-US" sz="950" kern="1200" dirty="0" err="1">
                <a:solidFill>
                  <a:srgbClr val="64748B"/>
                </a:solidFill>
                <a:latin typeface="Calibri" panose="020F0502020204030204"/>
                <a:ea typeface="+mn-ea"/>
                <a:cs typeface="+mn-cs"/>
              </a:rPr>
              <a:t>nager</a:t>
            </a:r>
            <a:r>
              <a:rPr lang="en-US" sz="950" kern="1200" dirty="0">
                <a:solidFill>
                  <a:srgbClr val="64748B"/>
                </a:solidFill>
                <a:latin typeface="Calibri" panose="020F0502020204030204"/>
                <a:ea typeface="+mn-ea"/>
                <a:cs typeface="+mn-cs"/>
              </a:rPr>
              <a:t>, </a:t>
            </a:r>
            <a:r>
              <a:rPr lang="en-US" sz="950" kern="1200" dirty="0" err="1">
                <a:solidFill>
                  <a:srgbClr val="64748B"/>
                </a:solidFill>
                <a:latin typeface="Calibri" panose="020F0502020204030204"/>
                <a:ea typeface="+mn-ea"/>
                <a:cs typeface="+mn-cs"/>
              </a:rPr>
              <a:t>défaut</a:t>
            </a:r>
            <a:r>
              <a:rPr lang="en-US" sz="950" kern="1200" dirty="0">
                <a:solidFill>
                  <a:srgbClr val="64748B"/>
                </a:solidFill>
                <a:latin typeface="Calibri" panose="020F0502020204030204"/>
                <a:ea typeface="+mn-ea"/>
                <a:cs typeface="+mn-cs"/>
              </a:rPr>
              <a:t> de surveillance, chute) </a:t>
            </a:r>
            <a:endParaRPr lang="en-US" sz="950" kern="1200" dirty="0">
              <a:solidFill>
                <a:prstClr val="black"/>
              </a:solidFill>
              <a:latin typeface="Calibri" panose="020F0502020204030204"/>
              <a:ea typeface="+mn-ea"/>
              <a:cs typeface="+mn-cs"/>
            </a:endParaRPr>
          </a:p>
        </p:txBody>
      </p:sp>
      <p:sp>
        <p:nvSpPr>
          <p:cNvPr id="8" name="Shape 8">
            <a:extLst>
              <a:ext uri="{FF2B5EF4-FFF2-40B4-BE49-F238E27FC236}">
                <a16:creationId xmlns:a16="http://schemas.microsoft.com/office/drawing/2014/main" id="{1E3716E5-A8C9-D3FD-32C4-624AFE9423F6}"/>
              </a:ext>
            </a:extLst>
          </p:cNvPr>
          <p:cNvSpPr/>
          <p:nvPr/>
        </p:nvSpPr>
        <p:spPr>
          <a:xfrm>
            <a:off x="2423160" y="1014869"/>
            <a:ext cx="6492240" cy="340101"/>
          </a:xfrm>
          <a:prstGeom prst="rect">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9" name="Text 9">
            <a:extLst>
              <a:ext uri="{FF2B5EF4-FFF2-40B4-BE49-F238E27FC236}">
                <a16:creationId xmlns:a16="http://schemas.microsoft.com/office/drawing/2014/main" id="{7D3DE3B2-8475-0B1B-5BD5-F67FA0E5F947}"/>
              </a:ext>
            </a:extLst>
          </p:cNvPr>
          <p:cNvSpPr/>
          <p:nvPr/>
        </p:nvSpPr>
        <p:spPr>
          <a:xfrm>
            <a:off x="2423160" y="957263"/>
            <a:ext cx="6492240" cy="397707"/>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Classification chez </a:t>
            </a:r>
            <a:r>
              <a:rPr lang="en-US" sz="1000" b="1" kern="1200" dirty="0" err="1">
                <a:solidFill>
                  <a:srgbClr val="FFFFFF"/>
                </a:solidFill>
                <a:latin typeface="Calibri" panose="020F0502020204030204"/>
                <a:ea typeface="+mn-ea"/>
                <a:cs typeface="+mn-cs"/>
              </a:rPr>
              <a:t>l’enfant</a:t>
            </a:r>
            <a:r>
              <a:rPr lang="en-US" sz="1000" b="1" kern="1200" dirty="0">
                <a:solidFill>
                  <a:srgbClr val="FFFFFF"/>
                </a:solidFill>
                <a:latin typeface="Calibri" panose="020F0502020204030204"/>
                <a:ea typeface="+mn-ea"/>
                <a:cs typeface="+mn-cs"/>
              </a:rPr>
              <a:t> — Orientation selon le </a:t>
            </a:r>
            <a:r>
              <a:rPr lang="en-US" sz="1000" b="1" kern="1200" dirty="0" err="1">
                <a:solidFill>
                  <a:srgbClr val="FFFFFF"/>
                </a:solidFill>
                <a:latin typeface="Calibri" panose="020F0502020204030204"/>
                <a:ea typeface="+mn-ea"/>
                <a:cs typeface="+mn-cs"/>
              </a:rPr>
              <a:t>stade</a:t>
            </a:r>
            <a:r>
              <a:rPr lang="en-US" sz="1000" b="1" kern="1200" dirty="0">
                <a:solidFill>
                  <a:srgbClr val="FFFFFF"/>
                </a:solidFill>
                <a:latin typeface="Calibri" panose="020F0502020204030204"/>
                <a:ea typeface="+mn-ea"/>
                <a:cs typeface="+mn-cs"/>
              </a:rPr>
              <a:t> - </a:t>
            </a:r>
            <a:r>
              <a:rPr lang="fr-FR" sz="1000" b="1" kern="1200" dirty="0">
                <a:solidFill>
                  <a:srgbClr val="FFFFFF"/>
                </a:solidFill>
                <a:latin typeface="Calibri" panose="020F0502020204030204"/>
                <a:ea typeface="+mn-ea"/>
                <a:cs typeface="+mn-cs"/>
              </a:rPr>
              <a:t>Surveillance 6 à 24 h selon le stade, même si asymptomatique initialement</a:t>
            </a:r>
            <a:endParaRPr lang="en-US" sz="1000" b="1" kern="1200" dirty="0">
              <a:solidFill>
                <a:srgbClr val="FFFFFF"/>
              </a:solidFill>
              <a:latin typeface="Calibri" panose="020F0502020204030204"/>
              <a:ea typeface="+mn-ea"/>
              <a:cs typeface="+mn-cs"/>
            </a:endParaRPr>
          </a:p>
        </p:txBody>
      </p:sp>
      <p:sp>
        <p:nvSpPr>
          <p:cNvPr id="10" name="Shape 10">
            <a:extLst>
              <a:ext uri="{FF2B5EF4-FFF2-40B4-BE49-F238E27FC236}">
                <a16:creationId xmlns:a16="http://schemas.microsoft.com/office/drawing/2014/main" id="{77DFD221-D159-AD36-B5DE-FE734FB85A54}"/>
              </a:ext>
            </a:extLst>
          </p:cNvPr>
          <p:cNvSpPr/>
          <p:nvPr/>
        </p:nvSpPr>
        <p:spPr>
          <a:xfrm>
            <a:off x="2423160" y="1364113"/>
            <a:ext cx="1627632" cy="228874"/>
          </a:xfrm>
          <a:prstGeom prst="rect">
            <a:avLst/>
          </a:prstGeom>
          <a:solidFill>
            <a:srgbClr val="1E7E53"/>
          </a:solidFill>
          <a:ln w="12700">
            <a:solidFill>
              <a:srgbClr val="1E7E53"/>
            </a:solidFill>
            <a:prstDash val="solid"/>
          </a:ln>
        </p:spPr>
        <p:txBody>
          <a:bodyPr/>
          <a:lstStyle/>
          <a:p>
            <a:pPr>
              <a:buClrTx/>
              <a:buFontTx/>
              <a:buNone/>
            </a:pPr>
            <a:endParaRPr lang="fr-FR" sz="1800" kern="1200" dirty="0">
              <a:solidFill>
                <a:prstClr val="black"/>
              </a:solidFill>
              <a:latin typeface="Calibri" panose="020F0502020204030204"/>
              <a:ea typeface="+mn-ea"/>
              <a:cs typeface="+mn-cs"/>
            </a:endParaRPr>
          </a:p>
        </p:txBody>
      </p:sp>
      <p:sp>
        <p:nvSpPr>
          <p:cNvPr id="11" name="Text 11">
            <a:extLst>
              <a:ext uri="{FF2B5EF4-FFF2-40B4-BE49-F238E27FC236}">
                <a16:creationId xmlns:a16="http://schemas.microsoft.com/office/drawing/2014/main" id="{EC65049D-38D9-69FB-0A34-B486388BB5B0}"/>
              </a:ext>
            </a:extLst>
          </p:cNvPr>
          <p:cNvSpPr/>
          <p:nvPr/>
        </p:nvSpPr>
        <p:spPr>
          <a:xfrm>
            <a:off x="2423160" y="1271989"/>
            <a:ext cx="1627632" cy="345602"/>
          </a:xfrm>
          <a:prstGeom prst="rect">
            <a:avLst/>
          </a:prstGeom>
          <a:noFill/>
          <a:ln/>
        </p:spPr>
        <p:txBody>
          <a:bodyPr wrap="square" lIns="0" tIns="0" rIns="0" bIns="0" rtlCol="0" anchor="ctr"/>
          <a:lstStyle/>
          <a:p>
            <a:pPr algn="ctr">
              <a:buClrTx/>
              <a:buFontTx/>
              <a:buNone/>
            </a:pPr>
            <a:r>
              <a:rPr lang="en-US" sz="1000" b="1" kern="1200" dirty="0" err="1">
                <a:solidFill>
                  <a:srgbClr val="FFFFFF"/>
                </a:solidFill>
                <a:latin typeface="Calibri" panose="020F0502020204030204"/>
                <a:ea typeface="+mn-ea"/>
                <a:cs typeface="+mn-cs"/>
              </a:rPr>
              <a:t>Aquastress</a:t>
            </a:r>
            <a:r>
              <a:rPr lang="en-US" sz="1000" b="1" kern="1200" dirty="0">
                <a:solidFill>
                  <a:srgbClr val="FFFFFF"/>
                </a:solidFill>
                <a:latin typeface="Calibri" panose="020F0502020204030204"/>
                <a:ea typeface="+mn-ea"/>
                <a:cs typeface="+mn-cs"/>
              </a:rPr>
              <a:t> Pas </a:t>
            </a:r>
            <a:r>
              <a:rPr lang="en-US" sz="1000" b="1" kern="1200" dirty="0" err="1">
                <a:solidFill>
                  <a:srgbClr val="FFFFFF"/>
                </a:solidFill>
                <a:latin typeface="Calibri" panose="020F0502020204030204"/>
                <a:ea typeface="+mn-ea"/>
                <a:cs typeface="+mn-cs"/>
              </a:rPr>
              <a:t>d’inhalation</a:t>
            </a:r>
            <a:endParaRPr lang="en-US" sz="1000" kern="1200" dirty="0">
              <a:solidFill>
                <a:prstClr val="black"/>
              </a:solidFill>
              <a:latin typeface="Calibri" panose="020F0502020204030204"/>
              <a:ea typeface="+mn-ea"/>
              <a:cs typeface="+mn-cs"/>
            </a:endParaRPr>
          </a:p>
        </p:txBody>
      </p:sp>
      <p:sp>
        <p:nvSpPr>
          <p:cNvPr id="12" name="Shape 12">
            <a:extLst>
              <a:ext uri="{FF2B5EF4-FFF2-40B4-BE49-F238E27FC236}">
                <a16:creationId xmlns:a16="http://schemas.microsoft.com/office/drawing/2014/main" id="{81365FF3-F583-A250-819F-108697392024}"/>
              </a:ext>
            </a:extLst>
          </p:cNvPr>
          <p:cNvSpPr/>
          <p:nvPr/>
        </p:nvSpPr>
        <p:spPr>
          <a:xfrm>
            <a:off x="2433754" y="1656722"/>
            <a:ext cx="1600200" cy="65836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3" name="Text 13">
            <a:extLst>
              <a:ext uri="{FF2B5EF4-FFF2-40B4-BE49-F238E27FC236}">
                <a16:creationId xmlns:a16="http://schemas.microsoft.com/office/drawing/2014/main" id="{C82C03A0-22BB-F5E5-63D4-E15B1BBAB768}"/>
              </a:ext>
            </a:extLst>
          </p:cNvPr>
          <p:cNvSpPr/>
          <p:nvPr/>
        </p:nvSpPr>
        <p:spPr>
          <a:xfrm>
            <a:off x="2468880" y="1647578"/>
            <a:ext cx="1508760" cy="512064"/>
          </a:xfrm>
          <a:prstGeom prst="rect">
            <a:avLst/>
          </a:prstGeom>
          <a:noFill/>
          <a:ln/>
        </p:spPr>
        <p:txBody>
          <a:bodyPr wrap="square" rtlCol="0" anchor="ctr"/>
          <a:lstStyle/>
          <a:p>
            <a:pPr algn="ctr">
              <a:buClrTx/>
              <a:buFontTx/>
              <a:buNone/>
            </a:pPr>
            <a:r>
              <a:rPr lang="en-US" sz="900" kern="1200" dirty="0" err="1">
                <a:solidFill>
                  <a:srgbClr val="1A2535"/>
                </a:solidFill>
                <a:latin typeface="Calibri" panose="020F0502020204030204"/>
                <a:ea typeface="+mn-ea"/>
                <a:cs typeface="+mn-cs"/>
              </a:rPr>
              <a:t>Angoisse</a:t>
            </a:r>
            <a:r>
              <a:rPr lang="en-US" sz="900" kern="1200" dirty="0">
                <a:solidFill>
                  <a:srgbClr val="1A2535"/>
                </a:solidFill>
                <a:latin typeface="Calibri" panose="020F0502020204030204"/>
                <a:ea typeface="+mn-ea"/>
                <a:cs typeface="+mn-cs"/>
              </a:rPr>
              <a:t>, </a:t>
            </a:r>
            <a:r>
              <a:rPr lang="en-US" sz="900" kern="1200" dirty="0">
                <a:solidFill>
                  <a:srgbClr val="1A2535"/>
                </a:solidFill>
                <a:latin typeface="Calibri" panose="020F0502020204030204"/>
              </a:rPr>
              <a:t>hyperventilation</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tachycardie</a:t>
            </a:r>
            <a:r>
              <a:rPr lang="en-US" sz="900" kern="1200" dirty="0">
                <a:solidFill>
                  <a:srgbClr val="1A2535"/>
                </a:solidFill>
                <a:latin typeface="Calibri" panose="020F0502020204030204"/>
                <a:ea typeface="+mn-ea"/>
                <a:cs typeface="+mn-cs"/>
              </a:rPr>
              <a:t>, tremblements</a:t>
            </a:r>
          </a:p>
          <a:p>
            <a:pPr algn="ctr">
              <a:buClrTx/>
              <a:buFontTx/>
              <a:buNone/>
            </a:pPr>
            <a:r>
              <a:rPr lang="en-US" sz="900" kern="1200" dirty="0" err="1">
                <a:solidFill>
                  <a:srgbClr val="1A2535"/>
                </a:solidFill>
                <a:latin typeface="Calibri" panose="020F0502020204030204"/>
                <a:ea typeface="+mn-ea"/>
                <a:cs typeface="+mn-cs"/>
              </a:rPr>
              <a:t>Toux</a:t>
            </a:r>
            <a:r>
              <a:rPr lang="en-US" sz="900" kern="1200" dirty="0">
                <a:solidFill>
                  <a:srgbClr val="1A2535"/>
                </a:solidFill>
                <a:latin typeface="Calibri" panose="020F0502020204030204"/>
                <a:ea typeface="+mn-ea"/>
                <a:cs typeface="+mn-cs"/>
              </a:rPr>
              <a:t>, ventilation normale</a:t>
            </a:r>
            <a:endParaRPr lang="en-US" sz="900" kern="1200" dirty="0">
              <a:solidFill>
                <a:prstClr val="black"/>
              </a:solidFill>
              <a:latin typeface="Calibri" panose="020F0502020204030204"/>
              <a:ea typeface="+mn-ea"/>
              <a:cs typeface="+mn-cs"/>
            </a:endParaRPr>
          </a:p>
        </p:txBody>
      </p:sp>
      <p:sp>
        <p:nvSpPr>
          <p:cNvPr id="14" name="Text 14">
            <a:extLst>
              <a:ext uri="{FF2B5EF4-FFF2-40B4-BE49-F238E27FC236}">
                <a16:creationId xmlns:a16="http://schemas.microsoft.com/office/drawing/2014/main" id="{B42E6105-4FAA-E799-BCF2-4487ADF8839D}"/>
              </a:ext>
            </a:extLst>
          </p:cNvPr>
          <p:cNvSpPr/>
          <p:nvPr/>
        </p:nvSpPr>
        <p:spPr>
          <a:xfrm>
            <a:off x="2449368" y="2157770"/>
            <a:ext cx="1508760" cy="274320"/>
          </a:xfrm>
          <a:prstGeom prst="rect">
            <a:avLst/>
          </a:prstGeom>
          <a:noFill/>
          <a:ln/>
        </p:spPr>
        <p:txBody>
          <a:bodyPr wrap="square" rtlCol="0" anchor="ctr"/>
          <a:lstStyle/>
          <a:p>
            <a:pPr algn="ctr">
              <a:buClrTx/>
              <a:buFontTx/>
              <a:buNone/>
            </a:pPr>
            <a:r>
              <a:rPr lang="en-US" sz="900" b="1" kern="1200" dirty="0">
                <a:solidFill>
                  <a:srgbClr val="1B3A5C"/>
                </a:solidFill>
                <a:latin typeface="Calibri" panose="020F0502020204030204"/>
                <a:ea typeface="+mn-ea"/>
                <a:cs typeface="+mn-cs"/>
              </a:rPr>
              <a:t>Domicile après 6h, ATB </a:t>
            </a:r>
            <a:r>
              <a:rPr lang="en-US" sz="900" b="1" kern="1200" dirty="0" err="1">
                <a:solidFill>
                  <a:srgbClr val="1B3A5C"/>
                </a:solidFill>
                <a:latin typeface="Calibri" panose="020F0502020204030204"/>
                <a:ea typeface="+mn-ea"/>
                <a:cs typeface="+mn-cs"/>
              </a:rPr>
              <a:t>si</a:t>
            </a:r>
            <a:r>
              <a:rPr lang="en-US" sz="900" b="1" kern="1200" dirty="0">
                <a:solidFill>
                  <a:srgbClr val="1B3A5C"/>
                </a:solidFill>
                <a:latin typeface="Calibri" panose="020F0502020204030204"/>
                <a:ea typeface="+mn-ea"/>
                <a:cs typeface="+mn-cs"/>
              </a:rPr>
              <a:t> eau </a:t>
            </a:r>
            <a:r>
              <a:rPr lang="en-US" sz="900" b="1" kern="1200" dirty="0" err="1">
                <a:solidFill>
                  <a:srgbClr val="1B3A5C"/>
                </a:solidFill>
                <a:latin typeface="Calibri" panose="020F0502020204030204"/>
                <a:ea typeface="+mn-ea"/>
                <a:cs typeface="+mn-cs"/>
              </a:rPr>
              <a:t>souillée</a:t>
            </a:r>
            <a:r>
              <a:rPr lang="en-US" sz="900" b="1" kern="1200" dirty="0">
                <a:solidFill>
                  <a:srgbClr val="1B3A5C"/>
                </a:solidFill>
                <a:latin typeface="Calibri" panose="020F0502020204030204"/>
                <a:ea typeface="+mn-ea"/>
                <a:cs typeface="+mn-cs"/>
              </a:rPr>
              <a:t>, surveillance</a:t>
            </a:r>
            <a:endParaRPr lang="en-US" sz="900" kern="1200" dirty="0">
              <a:solidFill>
                <a:prstClr val="black"/>
              </a:solidFill>
              <a:latin typeface="Calibri" panose="020F0502020204030204"/>
              <a:ea typeface="+mn-ea"/>
              <a:cs typeface="+mn-cs"/>
            </a:endParaRPr>
          </a:p>
        </p:txBody>
      </p:sp>
      <p:sp>
        <p:nvSpPr>
          <p:cNvPr id="15" name="Shape 15">
            <a:extLst>
              <a:ext uri="{FF2B5EF4-FFF2-40B4-BE49-F238E27FC236}">
                <a16:creationId xmlns:a16="http://schemas.microsoft.com/office/drawing/2014/main" id="{7E0E9A07-1C92-D0D8-C5B4-8D40EF93DD4B}"/>
              </a:ext>
            </a:extLst>
          </p:cNvPr>
          <p:cNvSpPr/>
          <p:nvPr/>
        </p:nvSpPr>
        <p:spPr>
          <a:xfrm>
            <a:off x="4050792" y="1354969"/>
            <a:ext cx="1600200" cy="299051"/>
          </a:xfrm>
          <a:prstGeom prst="rect">
            <a:avLst/>
          </a:prstGeom>
          <a:solidFill>
            <a:srgbClr val="D35400"/>
          </a:solidFill>
          <a:ln w="12700">
            <a:solidFill>
              <a:srgbClr val="D35400"/>
            </a:solidFill>
            <a:prstDash val="solid"/>
          </a:ln>
        </p:spPr>
        <p:txBody>
          <a:bodyPr/>
          <a:lstStyle/>
          <a:p>
            <a:pPr>
              <a:buClrTx/>
              <a:buFontTx/>
              <a:buNone/>
            </a:pPr>
            <a:endParaRPr lang="fr-FR" sz="1800" kern="1200" dirty="0">
              <a:solidFill>
                <a:prstClr val="black"/>
              </a:solidFill>
              <a:latin typeface="Calibri" panose="020F0502020204030204"/>
              <a:ea typeface="+mn-ea"/>
              <a:cs typeface="+mn-cs"/>
            </a:endParaRPr>
          </a:p>
        </p:txBody>
      </p:sp>
      <p:sp>
        <p:nvSpPr>
          <p:cNvPr id="16" name="Text 16">
            <a:extLst>
              <a:ext uri="{FF2B5EF4-FFF2-40B4-BE49-F238E27FC236}">
                <a16:creationId xmlns:a16="http://schemas.microsoft.com/office/drawing/2014/main" id="{02E20084-9BC2-58E4-9759-8972B7DA43E8}"/>
              </a:ext>
            </a:extLst>
          </p:cNvPr>
          <p:cNvSpPr/>
          <p:nvPr/>
        </p:nvSpPr>
        <p:spPr>
          <a:xfrm>
            <a:off x="4050792" y="1354970"/>
            <a:ext cx="1600200" cy="252290"/>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Petite </a:t>
            </a:r>
            <a:r>
              <a:rPr lang="en-US" sz="1000" b="1" kern="1200" dirty="0" err="1">
                <a:solidFill>
                  <a:srgbClr val="FFFFFF"/>
                </a:solidFill>
                <a:latin typeface="Calibri" panose="020F0502020204030204"/>
                <a:ea typeface="+mn-ea"/>
                <a:cs typeface="+mn-cs"/>
              </a:rPr>
              <a:t>hypoxie</a:t>
            </a:r>
            <a:r>
              <a:rPr lang="en-US" sz="1000" b="1" kern="1200" dirty="0">
                <a:solidFill>
                  <a:srgbClr val="FFFFFF"/>
                </a:solidFill>
                <a:latin typeface="Calibri" panose="020F0502020204030204"/>
                <a:ea typeface="+mn-ea"/>
                <a:cs typeface="+mn-cs"/>
              </a:rPr>
              <a:t> </a:t>
            </a:r>
            <a:endParaRPr lang="en-US" sz="1000" kern="1200" dirty="0">
              <a:solidFill>
                <a:prstClr val="black"/>
              </a:solidFill>
              <a:latin typeface="Calibri" panose="020F0502020204030204"/>
              <a:ea typeface="+mn-ea"/>
              <a:cs typeface="+mn-cs"/>
            </a:endParaRPr>
          </a:p>
        </p:txBody>
      </p:sp>
      <p:sp>
        <p:nvSpPr>
          <p:cNvPr id="17" name="Shape 17">
            <a:extLst>
              <a:ext uri="{FF2B5EF4-FFF2-40B4-BE49-F238E27FC236}">
                <a16:creationId xmlns:a16="http://schemas.microsoft.com/office/drawing/2014/main" id="{9DC5A622-74D8-2826-5E6E-175C9B38132D}"/>
              </a:ext>
            </a:extLst>
          </p:cNvPr>
          <p:cNvSpPr/>
          <p:nvPr/>
        </p:nvSpPr>
        <p:spPr>
          <a:xfrm>
            <a:off x="4050792" y="1607260"/>
            <a:ext cx="1600200" cy="658368"/>
          </a:xfrm>
          <a:prstGeom prst="rect">
            <a:avLst/>
          </a:prstGeom>
          <a:solidFill>
            <a:srgbClr val="F1F5F9"/>
          </a:solidFill>
          <a:ln w="12700">
            <a:solidFill>
              <a:srgbClr val="F1F5F9"/>
            </a:solidFill>
            <a:prstDash val="solid"/>
          </a:ln>
        </p:spPr>
        <p:txBody>
          <a:bodyPr/>
          <a:lstStyle/>
          <a:p>
            <a:pPr>
              <a:buClrTx/>
              <a:buFontTx/>
              <a:buNone/>
            </a:pPr>
            <a:r>
              <a:rPr lang="fr-FR" sz="1800" kern="1200" dirty="0">
                <a:solidFill>
                  <a:prstClr val="black"/>
                </a:solidFill>
                <a:latin typeface="Calibri" panose="020F0502020204030204"/>
                <a:ea typeface="+mn-ea"/>
                <a:cs typeface="+mn-cs"/>
              </a:rPr>
              <a:t> </a:t>
            </a:r>
          </a:p>
        </p:txBody>
      </p:sp>
      <p:sp>
        <p:nvSpPr>
          <p:cNvPr id="18" name="Text 18">
            <a:extLst>
              <a:ext uri="{FF2B5EF4-FFF2-40B4-BE49-F238E27FC236}">
                <a16:creationId xmlns:a16="http://schemas.microsoft.com/office/drawing/2014/main" id="{F13BE571-72D0-4490-5453-3878FCCCBE1F}"/>
              </a:ext>
            </a:extLst>
          </p:cNvPr>
          <p:cNvSpPr/>
          <p:nvPr/>
        </p:nvSpPr>
        <p:spPr>
          <a:xfrm>
            <a:off x="4031279" y="1664664"/>
            <a:ext cx="1616511" cy="551341"/>
          </a:xfrm>
          <a:prstGeom prst="rect">
            <a:avLst/>
          </a:prstGeom>
          <a:noFill/>
          <a:ln/>
        </p:spPr>
        <p:txBody>
          <a:bodyPr wrap="square" rtlCol="0" anchor="ctr"/>
          <a:lstStyle/>
          <a:p>
            <a:pPr algn="ctr">
              <a:buClrTx/>
              <a:buFontTx/>
              <a:buNone/>
            </a:pPr>
            <a:r>
              <a:rPr lang="en-US" sz="900" kern="1200" dirty="0" err="1">
                <a:solidFill>
                  <a:srgbClr val="1A2535"/>
                </a:solidFill>
                <a:latin typeface="Calibri" panose="020F0502020204030204"/>
                <a:ea typeface="+mn-ea"/>
                <a:cs typeface="+mn-cs"/>
              </a:rPr>
              <a:t>Encombrement</a:t>
            </a:r>
            <a:r>
              <a:rPr lang="en-US" sz="900" kern="1200" dirty="0">
                <a:solidFill>
                  <a:srgbClr val="1A2535"/>
                </a:solidFill>
                <a:latin typeface="Calibri" panose="020F0502020204030204"/>
                <a:ea typeface="+mn-ea"/>
                <a:cs typeface="+mn-cs"/>
              </a:rPr>
              <a:t> broncho-</a:t>
            </a:r>
            <a:r>
              <a:rPr lang="en-US" sz="900" kern="1200" dirty="0" err="1">
                <a:solidFill>
                  <a:srgbClr val="1A2535"/>
                </a:solidFill>
                <a:latin typeface="Calibri" panose="020F0502020204030204"/>
                <a:ea typeface="+mn-ea"/>
                <a:cs typeface="+mn-cs"/>
              </a:rPr>
              <a:t>pulm</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cyanose</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toux</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épuisement</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musculaire</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hypothermie</a:t>
            </a:r>
            <a:r>
              <a:rPr lang="en-US" sz="900" kern="1200" dirty="0">
                <a:solidFill>
                  <a:srgbClr val="1A2535"/>
                </a:solidFill>
                <a:latin typeface="Calibri" panose="020F0502020204030204"/>
                <a:ea typeface="+mn-ea"/>
                <a:cs typeface="+mn-cs"/>
              </a:rPr>
              <a:t>, agitation</a:t>
            </a:r>
            <a:endParaRPr lang="en-US" sz="900" kern="1200" dirty="0">
              <a:solidFill>
                <a:prstClr val="black"/>
              </a:solidFill>
              <a:latin typeface="Calibri" panose="020F0502020204030204"/>
              <a:ea typeface="+mn-ea"/>
              <a:cs typeface="+mn-cs"/>
            </a:endParaRPr>
          </a:p>
        </p:txBody>
      </p:sp>
      <p:sp>
        <p:nvSpPr>
          <p:cNvPr id="19" name="Text 19">
            <a:extLst>
              <a:ext uri="{FF2B5EF4-FFF2-40B4-BE49-F238E27FC236}">
                <a16:creationId xmlns:a16="http://schemas.microsoft.com/office/drawing/2014/main" id="{ACE141C0-D080-ECC0-0CF9-9A2EC71A0EC9}"/>
              </a:ext>
            </a:extLst>
          </p:cNvPr>
          <p:cNvSpPr/>
          <p:nvPr/>
        </p:nvSpPr>
        <p:spPr>
          <a:xfrm>
            <a:off x="3928032" y="2193988"/>
            <a:ext cx="1929466" cy="274320"/>
          </a:xfrm>
          <a:prstGeom prst="rect">
            <a:avLst/>
          </a:prstGeom>
          <a:noFill/>
          <a:ln/>
        </p:spPr>
        <p:txBody>
          <a:bodyPr wrap="square" rtlCol="0" anchor="ctr"/>
          <a:lstStyle/>
          <a:p>
            <a:pPr algn="ctr">
              <a:buClrTx/>
              <a:buFontTx/>
              <a:buNone/>
            </a:pPr>
            <a:r>
              <a:rPr lang="en-US" sz="900" b="1" kern="1200" dirty="0">
                <a:solidFill>
                  <a:srgbClr val="1B3A5C"/>
                </a:solidFill>
                <a:latin typeface="Calibri" panose="020F0502020204030204"/>
                <a:ea typeface="+mn-ea"/>
                <a:cs typeface="+mn-cs"/>
              </a:rPr>
              <a:t>Hospitalisation / O₂ / </a:t>
            </a:r>
            <a:r>
              <a:rPr lang="en-US" sz="900" b="1" kern="1200" dirty="0" err="1">
                <a:solidFill>
                  <a:srgbClr val="1B3A5C"/>
                </a:solidFill>
                <a:latin typeface="Calibri" panose="020F0502020204030204"/>
                <a:ea typeface="+mn-ea"/>
                <a:cs typeface="+mn-cs"/>
              </a:rPr>
              <a:t>réchauffement</a:t>
            </a:r>
            <a:endParaRPr lang="en-US" sz="900" kern="1200" dirty="0">
              <a:solidFill>
                <a:prstClr val="black"/>
              </a:solidFill>
              <a:latin typeface="Calibri" panose="020F0502020204030204"/>
              <a:ea typeface="+mn-ea"/>
              <a:cs typeface="+mn-cs"/>
            </a:endParaRPr>
          </a:p>
        </p:txBody>
      </p:sp>
      <p:sp>
        <p:nvSpPr>
          <p:cNvPr id="20" name="Shape 20">
            <a:extLst>
              <a:ext uri="{FF2B5EF4-FFF2-40B4-BE49-F238E27FC236}">
                <a16:creationId xmlns:a16="http://schemas.microsoft.com/office/drawing/2014/main" id="{970F519E-81DC-98D9-A20B-5EBD6A492924}"/>
              </a:ext>
            </a:extLst>
          </p:cNvPr>
          <p:cNvSpPr/>
          <p:nvPr/>
        </p:nvSpPr>
        <p:spPr>
          <a:xfrm>
            <a:off x="5678424" y="1354970"/>
            <a:ext cx="1600200" cy="247816"/>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1" name="Text 21">
            <a:extLst>
              <a:ext uri="{FF2B5EF4-FFF2-40B4-BE49-F238E27FC236}">
                <a16:creationId xmlns:a16="http://schemas.microsoft.com/office/drawing/2014/main" id="{06F01D8F-1117-4AC4-9E14-948543C7A7A6}"/>
              </a:ext>
            </a:extLst>
          </p:cNvPr>
          <p:cNvSpPr/>
          <p:nvPr/>
        </p:nvSpPr>
        <p:spPr>
          <a:xfrm>
            <a:off x="5678424" y="1354970"/>
            <a:ext cx="1600200" cy="274320"/>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Grande </a:t>
            </a:r>
            <a:r>
              <a:rPr lang="en-US" sz="1000" b="1" kern="1200" dirty="0" err="1">
                <a:solidFill>
                  <a:srgbClr val="FFFFFF"/>
                </a:solidFill>
                <a:latin typeface="Calibri" panose="020F0502020204030204"/>
                <a:ea typeface="+mn-ea"/>
                <a:cs typeface="+mn-cs"/>
              </a:rPr>
              <a:t>hypoxie</a:t>
            </a:r>
            <a:endParaRPr lang="en-US" sz="1000" kern="1200" dirty="0">
              <a:solidFill>
                <a:prstClr val="black"/>
              </a:solidFill>
              <a:latin typeface="Calibri" panose="020F0502020204030204"/>
              <a:ea typeface="+mn-ea"/>
              <a:cs typeface="+mn-cs"/>
            </a:endParaRPr>
          </a:p>
        </p:txBody>
      </p:sp>
      <p:sp>
        <p:nvSpPr>
          <p:cNvPr id="22" name="Shape 22">
            <a:extLst>
              <a:ext uri="{FF2B5EF4-FFF2-40B4-BE49-F238E27FC236}">
                <a16:creationId xmlns:a16="http://schemas.microsoft.com/office/drawing/2014/main" id="{FE8DB7E7-CADB-B433-D7A6-A621EDDA2146}"/>
              </a:ext>
            </a:extLst>
          </p:cNvPr>
          <p:cNvSpPr/>
          <p:nvPr/>
        </p:nvSpPr>
        <p:spPr>
          <a:xfrm>
            <a:off x="5678424" y="1629290"/>
            <a:ext cx="1600200" cy="65836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3" name="Text 23">
            <a:extLst>
              <a:ext uri="{FF2B5EF4-FFF2-40B4-BE49-F238E27FC236}">
                <a16:creationId xmlns:a16="http://schemas.microsoft.com/office/drawing/2014/main" id="{B94A3D74-AEAD-9B10-92C9-034AD711E4DC}"/>
              </a:ext>
            </a:extLst>
          </p:cNvPr>
          <p:cNvSpPr/>
          <p:nvPr/>
        </p:nvSpPr>
        <p:spPr>
          <a:xfrm>
            <a:off x="5693510" y="1647578"/>
            <a:ext cx="1585114" cy="521892"/>
          </a:xfrm>
          <a:prstGeom prst="rect">
            <a:avLst/>
          </a:prstGeom>
          <a:noFill/>
          <a:ln/>
        </p:spPr>
        <p:txBody>
          <a:bodyPr wrap="square" rtlCol="0" anchor="ctr"/>
          <a:lstStyle/>
          <a:p>
            <a:pPr algn="ctr">
              <a:buClrTx/>
              <a:buFontTx/>
              <a:buNone/>
            </a:pPr>
            <a:r>
              <a:rPr lang="en-US" sz="900" kern="1200" dirty="0">
                <a:solidFill>
                  <a:srgbClr val="1A2535"/>
                </a:solidFill>
                <a:latin typeface="Calibri" panose="020F0502020204030204"/>
                <a:ea typeface="+mn-ea"/>
                <a:cs typeface="+mn-cs"/>
              </a:rPr>
              <a:t>Inhalation, </a:t>
            </a:r>
          </a:p>
          <a:p>
            <a:pPr algn="ctr">
              <a:buClrTx/>
              <a:buFontTx/>
              <a:buNone/>
            </a:pPr>
            <a:r>
              <a:rPr lang="en-US" sz="900" kern="1200" dirty="0">
                <a:solidFill>
                  <a:srgbClr val="1A2535"/>
                </a:solidFill>
                <a:latin typeface="Calibri" panose="020F0502020204030204"/>
                <a:ea typeface="+mn-ea"/>
                <a:cs typeface="+mn-cs"/>
              </a:rPr>
              <a:t>obnubilation, coma, </a:t>
            </a:r>
            <a:r>
              <a:rPr lang="en-US" sz="900" kern="1200" dirty="0" err="1">
                <a:solidFill>
                  <a:srgbClr val="1A2535"/>
                </a:solidFill>
                <a:latin typeface="Calibri" panose="020F0502020204030204"/>
                <a:ea typeface="+mn-ea"/>
                <a:cs typeface="+mn-cs"/>
              </a:rPr>
              <a:t>détresse</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respi</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aigue</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collapsus</a:t>
            </a:r>
            <a:r>
              <a:rPr lang="en-US" sz="900" kern="1200" dirty="0">
                <a:solidFill>
                  <a:srgbClr val="1A2535"/>
                </a:solidFill>
                <a:latin typeface="Calibri" panose="020F0502020204030204"/>
                <a:ea typeface="+mn-ea"/>
                <a:cs typeface="+mn-cs"/>
              </a:rPr>
              <a:t>, </a:t>
            </a:r>
            <a:r>
              <a:rPr lang="en-US" sz="900" kern="1200" dirty="0" err="1">
                <a:solidFill>
                  <a:srgbClr val="1A2535"/>
                </a:solidFill>
                <a:latin typeface="Calibri" panose="020F0502020204030204"/>
                <a:ea typeface="+mn-ea"/>
                <a:cs typeface="+mn-cs"/>
              </a:rPr>
              <a:t>arythmie</a:t>
            </a:r>
            <a:endParaRPr lang="en-US" sz="900" kern="1200" dirty="0">
              <a:solidFill>
                <a:prstClr val="black"/>
              </a:solidFill>
              <a:latin typeface="Calibri" panose="020F0502020204030204"/>
              <a:ea typeface="+mn-ea"/>
              <a:cs typeface="+mn-cs"/>
            </a:endParaRPr>
          </a:p>
        </p:txBody>
      </p:sp>
      <p:sp>
        <p:nvSpPr>
          <p:cNvPr id="24" name="Text 24">
            <a:extLst>
              <a:ext uri="{FF2B5EF4-FFF2-40B4-BE49-F238E27FC236}">
                <a16:creationId xmlns:a16="http://schemas.microsoft.com/office/drawing/2014/main" id="{E43FAF76-636F-4285-D531-769CE92DAB23}"/>
              </a:ext>
            </a:extLst>
          </p:cNvPr>
          <p:cNvSpPr/>
          <p:nvPr/>
        </p:nvSpPr>
        <p:spPr>
          <a:xfrm>
            <a:off x="5751576" y="2180246"/>
            <a:ext cx="1508760" cy="274320"/>
          </a:xfrm>
          <a:prstGeom prst="rect">
            <a:avLst/>
          </a:prstGeom>
          <a:noFill/>
          <a:ln/>
        </p:spPr>
        <p:txBody>
          <a:bodyPr wrap="square" rtlCol="0" anchor="ctr"/>
          <a:lstStyle/>
          <a:p>
            <a:pPr algn="ctr">
              <a:buClrTx/>
              <a:buFontTx/>
              <a:buNone/>
            </a:pPr>
            <a:r>
              <a:rPr lang="en-US" sz="900" b="1" kern="1200" dirty="0">
                <a:solidFill>
                  <a:srgbClr val="1B3A5C"/>
                </a:solidFill>
                <a:latin typeface="Calibri" panose="020F0502020204030204"/>
                <a:ea typeface="+mn-ea"/>
                <a:cs typeface="+mn-cs"/>
              </a:rPr>
              <a:t>Intubation + réa</a:t>
            </a:r>
            <a:endParaRPr lang="en-US" sz="900" kern="1200" dirty="0">
              <a:solidFill>
                <a:prstClr val="black"/>
              </a:solidFill>
              <a:latin typeface="Calibri" panose="020F0502020204030204"/>
              <a:ea typeface="+mn-ea"/>
              <a:cs typeface="+mn-cs"/>
            </a:endParaRPr>
          </a:p>
        </p:txBody>
      </p:sp>
      <p:sp>
        <p:nvSpPr>
          <p:cNvPr id="25" name="Shape 25">
            <a:extLst>
              <a:ext uri="{FF2B5EF4-FFF2-40B4-BE49-F238E27FC236}">
                <a16:creationId xmlns:a16="http://schemas.microsoft.com/office/drawing/2014/main" id="{A4380505-97D8-11F6-1331-654767A11A90}"/>
              </a:ext>
            </a:extLst>
          </p:cNvPr>
          <p:cNvSpPr/>
          <p:nvPr/>
        </p:nvSpPr>
        <p:spPr>
          <a:xfrm>
            <a:off x="7315200" y="1349334"/>
            <a:ext cx="1600200" cy="256973"/>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6" name="Text 26">
            <a:extLst>
              <a:ext uri="{FF2B5EF4-FFF2-40B4-BE49-F238E27FC236}">
                <a16:creationId xmlns:a16="http://schemas.microsoft.com/office/drawing/2014/main" id="{45F17928-9DCB-5F1B-2DB6-9E61C3C7B27C}"/>
              </a:ext>
            </a:extLst>
          </p:cNvPr>
          <p:cNvSpPr/>
          <p:nvPr/>
        </p:nvSpPr>
        <p:spPr>
          <a:xfrm>
            <a:off x="7306056" y="1354970"/>
            <a:ext cx="1600200" cy="274320"/>
          </a:xfrm>
          <a:prstGeom prst="rect">
            <a:avLst/>
          </a:prstGeom>
          <a:noFill/>
          <a:ln/>
        </p:spPr>
        <p:txBody>
          <a:bodyPr wrap="square" lIns="0" tIns="0" rIns="0" bIns="0" rtlCol="0" anchor="ctr"/>
          <a:lstStyle/>
          <a:p>
            <a:pPr algn="ctr">
              <a:buClrTx/>
              <a:buFontTx/>
              <a:buNone/>
            </a:pPr>
            <a:r>
              <a:rPr lang="en-US" sz="1000" b="1" kern="1200" dirty="0" err="1">
                <a:solidFill>
                  <a:srgbClr val="FFFFFF"/>
                </a:solidFill>
                <a:latin typeface="Calibri" panose="020F0502020204030204"/>
                <a:ea typeface="+mn-ea"/>
                <a:cs typeface="+mn-cs"/>
              </a:rPr>
              <a:t>Anoxie</a:t>
            </a:r>
            <a:endParaRPr lang="en-US" sz="1000" kern="1200" dirty="0">
              <a:solidFill>
                <a:prstClr val="black"/>
              </a:solidFill>
              <a:latin typeface="Calibri" panose="020F0502020204030204"/>
              <a:ea typeface="+mn-ea"/>
              <a:cs typeface="+mn-cs"/>
            </a:endParaRPr>
          </a:p>
        </p:txBody>
      </p:sp>
      <p:sp>
        <p:nvSpPr>
          <p:cNvPr id="27" name="Shape 27">
            <a:extLst>
              <a:ext uri="{FF2B5EF4-FFF2-40B4-BE49-F238E27FC236}">
                <a16:creationId xmlns:a16="http://schemas.microsoft.com/office/drawing/2014/main" id="{9EFD5AA3-1BAD-1AFF-92B3-E6A37AC74B01}"/>
              </a:ext>
            </a:extLst>
          </p:cNvPr>
          <p:cNvSpPr/>
          <p:nvPr/>
        </p:nvSpPr>
        <p:spPr>
          <a:xfrm>
            <a:off x="7306056" y="1629290"/>
            <a:ext cx="1600200" cy="65836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8" name="Text 28">
            <a:extLst>
              <a:ext uri="{FF2B5EF4-FFF2-40B4-BE49-F238E27FC236}">
                <a16:creationId xmlns:a16="http://schemas.microsoft.com/office/drawing/2014/main" id="{8A6AC430-E91C-93A2-4066-FAA416965A71}"/>
              </a:ext>
            </a:extLst>
          </p:cNvPr>
          <p:cNvSpPr/>
          <p:nvPr/>
        </p:nvSpPr>
        <p:spPr>
          <a:xfrm>
            <a:off x="7351776" y="1647578"/>
            <a:ext cx="1508760" cy="320040"/>
          </a:xfrm>
          <a:prstGeom prst="rect">
            <a:avLst/>
          </a:prstGeom>
          <a:noFill/>
          <a:ln/>
        </p:spPr>
        <p:txBody>
          <a:bodyPr wrap="square" rtlCol="0" anchor="ctr"/>
          <a:lstStyle/>
          <a:p>
            <a:pPr algn="ctr">
              <a:buClrTx/>
              <a:buFontTx/>
              <a:buNone/>
            </a:pPr>
            <a:r>
              <a:rPr lang="en-US" sz="900" kern="1200" dirty="0">
                <a:solidFill>
                  <a:srgbClr val="1A2535"/>
                </a:solidFill>
                <a:latin typeface="Calibri" panose="020F0502020204030204"/>
                <a:ea typeface="+mn-ea"/>
                <a:cs typeface="+mn-cs"/>
              </a:rPr>
              <a:t>ACR, coma </a:t>
            </a:r>
            <a:r>
              <a:rPr lang="en-US" sz="900" kern="1200" dirty="0" err="1">
                <a:solidFill>
                  <a:srgbClr val="1A2535"/>
                </a:solidFill>
                <a:latin typeface="Calibri" panose="020F0502020204030204"/>
                <a:ea typeface="+mn-ea"/>
                <a:cs typeface="+mn-cs"/>
              </a:rPr>
              <a:t>aréactif</a:t>
            </a:r>
            <a:endParaRPr lang="en-US" sz="900" kern="1200" dirty="0">
              <a:solidFill>
                <a:prstClr val="black"/>
              </a:solidFill>
              <a:latin typeface="Calibri" panose="020F0502020204030204"/>
              <a:ea typeface="+mn-ea"/>
              <a:cs typeface="+mn-cs"/>
            </a:endParaRPr>
          </a:p>
        </p:txBody>
      </p:sp>
      <p:sp>
        <p:nvSpPr>
          <p:cNvPr id="29" name="Text 29">
            <a:extLst>
              <a:ext uri="{FF2B5EF4-FFF2-40B4-BE49-F238E27FC236}">
                <a16:creationId xmlns:a16="http://schemas.microsoft.com/office/drawing/2014/main" id="{6B4BC228-204A-16F3-3687-13859B678A8C}"/>
              </a:ext>
            </a:extLst>
          </p:cNvPr>
          <p:cNvSpPr/>
          <p:nvPr/>
        </p:nvSpPr>
        <p:spPr>
          <a:xfrm>
            <a:off x="7339115" y="2168786"/>
            <a:ext cx="1508760" cy="274320"/>
          </a:xfrm>
          <a:prstGeom prst="rect">
            <a:avLst/>
          </a:prstGeom>
          <a:noFill/>
          <a:ln/>
        </p:spPr>
        <p:txBody>
          <a:bodyPr wrap="square" rtlCol="0" anchor="ctr"/>
          <a:lstStyle/>
          <a:p>
            <a:pPr algn="ctr">
              <a:buClrTx/>
              <a:buFontTx/>
              <a:buNone/>
            </a:pPr>
            <a:r>
              <a:rPr lang="en-US" sz="900" b="1" kern="1200" dirty="0">
                <a:solidFill>
                  <a:srgbClr val="1B3A5C"/>
                </a:solidFill>
                <a:latin typeface="Calibri" panose="020F0502020204030204"/>
                <a:ea typeface="+mn-ea"/>
                <a:cs typeface="+mn-cs"/>
              </a:rPr>
              <a:t>RCP prolongée — ne pas déclarer mort</a:t>
            </a:r>
            <a:endParaRPr lang="en-US" sz="900" kern="1200" dirty="0">
              <a:solidFill>
                <a:prstClr val="black"/>
              </a:solidFill>
              <a:latin typeface="Calibri" panose="020F0502020204030204"/>
              <a:ea typeface="+mn-ea"/>
              <a:cs typeface="+mn-cs"/>
            </a:endParaRPr>
          </a:p>
        </p:txBody>
      </p:sp>
      <p:sp>
        <p:nvSpPr>
          <p:cNvPr id="30" name="Shape 30">
            <a:extLst>
              <a:ext uri="{FF2B5EF4-FFF2-40B4-BE49-F238E27FC236}">
                <a16:creationId xmlns:a16="http://schemas.microsoft.com/office/drawing/2014/main" id="{6E4ACC76-DC3B-F056-9F6E-E1CC21800793}"/>
              </a:ext>
            </a:extLst>
          </p:cNvPr>
          <p:cNvSpPr/>
          <p:nvPr/>
        </p:nvSpPr>
        <p:spPr>
          <a:xfrm>
            <a:off x="182880" y="2537496"/>
            <a:ext cx="2926080" cy="292608"/>
          </a:xfrm>
          <a:prstGeom prst="rect">
            <a:avLst/>
          </a:prstGeom>
          <a:solidFill>
            <a:srgbClr val="0E7490"/>
          </a:solidFill>
          <a:ln w="12700">
            <a:solidFill>
              <a:srgbClr val="0E7490"/>
            </a:solidFill>
            <a:prstDash val="solid"/>
          </a:ln>
        </p:spPr>
        <p:txBody>
          <a:bodyPr/>
          <a:lstStyle/>
          <a:p>
            <a:pPr>
              <a:buClrTx/>
              <a:buFontTx/>
              <a:buNone/>
            </a:pPr>
            <a:endParaRPr lang="fr-FR" sz="1800" kern="1200" dirty="0">
              <a:solidFill>
                <a:prstClr val="black"/>
              </a:solidFill>
              <a:latin typeface="Calibri" panose="020F0502020204030204"/>
              <a:ea typeface="+mn-ea"/>
              <a:cs typeface="+mn-cs"/>
            </a:endParaRPr>
          </a:p>
        </p:txBody>
      </p:sp>
      <p:sp>
        <p:nvSpPr>
          <p:cNvPr id="31" name="Text 31">
            <a:extLst>
              <a:ext uri="{FF2B5EF4-FFF2-40B4-BE49-F238E27FC236}">
                <a16:creationId xmlns:a16="http://schemas.microsoft.com/office/drawing/2014/main" id="{86CF19F0-B916-56E5-E1A5-8C29E80A3267}"/>
              </a:ext>
            </a:extLst>
          </p:cNvPr>
          <p:cNvSpPr/>
          <p:nvPr/>
        </p:nvSpPr>
        <p:spPr>
          <a:xfrm>
            <a:off x="182880" y="2515069"/>
            <a:ext cx="2926080" cy="328403"/>
          </a:xfrm>
          <a:prstGeom prst="rect">
            <a:avLst/>
          </a:prstGeom>
          <a:noFill/>
          <a:ln/>
        </p:spPr>
        <p:txBody>
          <a:bodyPr wrap="square" lIns="0" tIns="0" rIns="0" bIns="0" rtlCol="0" anchor="ctr"/>
          <a:lstStyle/>
          <a:p>
            <a:pPr algn="ctr">
              <a:buClrTx/>
              <a:buFontTx/>
              <a:buNone/>
            </a:pPr>
            <a:r>
              <a:rPr lang="en-US" sz="1100" b="1" kern="1200" dirty="0">
                <a:solidFill>
                  <a:srgbClr val="FFFFFF"/>
                </a:solidFill>
                <a:latin typeface="Calibri" panose="020F0502020204030204"/>
                <a:ea typeface="+mn-ea"/>
                <a:cs typeface="+mn-cs"/>
              </a:rPr>
              <a:t>Préhospitalier</a:t>
            </a:r>
            <a:endParaRPr lang="en-US" sz="1100" kern="1200" dirty="0">
              <a:solidFill>
                <a:prstClr val="black"/>
              </a:solidFill>
              <a:latin typeface="Calibri" panose="020F0502020204030204"/>
              <a:ea typeface="+mn-ea"/>
              <a:cs typeface="+mn-cs"/>
            </a:endParaRPr>
          </a:p>
        </p:txBody>
      </p:sp>
      <p:sp>
        <p:nvSpPr>
          <p:cNvPr id="32" name="Shape 32">
            <a:extLst>
              <a:ext uri="{FF2B5EF4-FFF2-40B4-BE49-F238E27FC236}">
                <a16:creationId xmlns:a16="http://schemas.microsoft.com/office/drawing/2014/main" id="{0F20B680-D564-BE98-3475-0890E72F7C13}"/>
              </a:ext>
            </a:extLst>
          </p:cNvPr>
          <p:cNvSpPr/>
          <p:nvPr/>
        </p:nvSpPr>
        <p:spPr>
          <a:xfrm>
            <a:off x="182880" y="2843472"/>
            <a:ext cx="2926080" cy="1196829"/>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3" name="Text 33">
            <a:extLst>
              <a:ext uri="{FF2B5EF4-FFF2-40B4-BE49-F238E27FC236}">
                <a16:creationId xmlns:a16="http://schemas.microsoft.com/office/drawing/2014/main" id="{1F9BBF42-1E3F-47CE-64E8-78EA437308E8}"/>
              </a:ext>
            </a:extLst>
          </p:cNvPr>
          <p:cNvSpPr/>
          <p:nvPr/>
        </p:nvSpPr>
        <p:spPr>
          <a:xfrm>
            <a:off x="214126" y="2866069"/>
            <a:ext cx="2879488" cy="1590601"/>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Sortir de l'eau — position </a:t>
            </a:r>
            <a:r>
              <a:rPr lang="en-US" sz="1000" kern="1200" dirty="0" err="1">
                <a:solidFill>
                  <a:srgbClr val="1A2535"/>
                </a:solidFill>
                <a:latin typeface="Calibri" panose="020F0502020204030204"/>
                <a:ea typeface="+mn-ea"/>
                <a:cs typeface="+mn-cs"/>
              </a:rPr>
              <a:t>horizontale</a:t>
            </a:r>
            <a:r>
              <a:rPr lang="en-US" sz="1000" kern="1200" dirty="0">
                <a:solidFill>
                  <a:srgbClr val="1A2535"/>
                </a:solidFill>
                <a:latin typeface="Calibri" panose="020F0502020204030204"/>
                <a:ea typeface="+mn-ea"/>
                <a:cs typeface="+mn-cs"/>
              </a:rPr>
              <a:t> </a:t>
            </a:r>
            <a:r>
              <a:rPr lang="en-US" sz="1000" kern="1200" dirty="0">
                <a:solidFill>
                  <a:srgbClr val="1A2535"/>
                </a:solidFill>
                <a:latin typeface="Calibri" panose="020F0502020204030204"/>
              </a:rPr>
              <a:t>— </a:t>
            </a:r>
            <a:r>
              <a:rPr lang="en-US" sz="1000" kern="1200" dirty="0">
                <a:solidFill>
                  <a:srgbClr val="1A2535"/>
                </a:solidFill>
                <a:latin typeface="Calibri" panose="020F0502020204030204"/>
                <a:ea typeface="+mn-ea"/>
                <a:cs typeface="+mn-cs"/>
              </a:rPr>
              <a:t>sans Heimlich </a:t>
            </a:r>
          </a:p>
          <a:p>
            <a:pPr marL="342900" indent="-342900">
              <a:buClrTx/>
              <a:buSzPct val="100000"/>
              <a:buFontTx/>
              <a:buChar char="•"/>
            </a:pPr>
            <a:r>
              <a:rPr lang="en-US" sz="1000" kern="1200" dirty="0" err="1">
                <a:solidFill>
                  <a:srgbClr val="1A2535"/>
                </a:solidFill>
                <a:latin typeface="Calibri" panose="020F0502020204030204"/>
                <a:ea typeface="+mn-ea"/>
                <a:cs typeface="+mn-cs"/>
              </a:rPr>
              <a:t>Sécher</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réchauffer</a:t>
            </a:r>
            <a:endParaRPr lang="en-US" sz="1000" kern="1200" dirty="0">
              <a:solidFill>
                <a:srgbClr val="1A2535"/>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5 insufflations initiales </a:t>
            </a:r>
            <a:r>
              <a:rPr lang="en-US" sz="1000" kern="1200" dirty="0" err="1">
                <a:solidFill>
                  <a:srgbClr val="1A2535"/>
                </a:solidFill>
                <a:latin typeface="Calibri" panose="020F0502020204030204"/>
                <a:ea typeface="+mn-ea"/>
                <a:cs typeface="+mn-cs"/>
              </a:rPr>
              <a:t>si</a:t>
            </a:r>
            <a:r>
              <a:rPr lang="en-US" sz="1000" kern="1200" dirty="0">
                <a:solidFill>
                  <a:srgbClr val="1A2535"/>
                </a:solidFill>
                <a:latin typeface="Calibri" panose="020F0502020204030204"/>
                <a:ea typeface="+mn-ea"/>
                <a:cs typeface="+mn-cs"/>
              </a:rPr>
              <a:t> absence de ventilation</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err="1">
                <a:solidFill>
                  <a:srgbClr val="1A2535"/>
                </a:solidFill>
                <a:latin typeface="Calibri" panose="020F0502020204030204"/>
                <a:ea typeface="+mn-ea"/>
                <a:cs typeface="+mn-cs"/>
              </a:rPr>
              <a:t>Puis</a:t>
            </a:r>
            <a:r>
              <a:rPr lang="en-US" sz="1000" kern="1200" dirty="0">
                <a:solidFill>
                  <a:srgbClr val="1A2535"/>
                </a:solidFill>
                <a:latin typeface="Calibri" panose="020F0502020204030204"/>
                <a:ea typeface="+mn-ea"/>
                <a:cs typeface="+mn-cs"/>
              </a:rPr>
              <a:t> 15 compressions / 2 insufflations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Oxygène à haut </a:t>
            </a:r>
            <a:r>
              <a:rPr lang="en-US" sz="1000" kern="1200" dirty="0" err="1">
                <a:solidFill>
                  <a:srgbClr val="1A2535"/>
                </a:solidFill>
                <a:latin typeface="Calibri" panose="020F0502020204030204"/>
                <a:ea typeface="+mn-ea"/>
                <a:cs typeface="+mn-cs"/>
              </a:rPr>
              <a:t>débit</a:t>
            </a:r>
            <a:r>
              <a:rPr lang="en-US" sz="1000" kern="1200" dirty="0">
                <a:solidFill>
                  <a:srgbClr val="1A2535"/>
                </a:solidFill>
                <a:latin typeface="Calibri" panose="020F0502020204030204"/>
                <a:ea typeface="+mn-ea"/>
                <a:cs typeface="+mn-cs"/>
              </a:rPr>
              <a:t>, haute concentration, CPAP, IOT </a:t>
            </a:r>
          </a:p>
          <a:p>
            <a:pPr marL="342900" indent="-342900">
              <a:buClrTx/>
              <a:buSzPct val="100000"/>
              <a:buFontTx/>
              <a:buChar char="•"/>
            </a:pPr>
            <a:r>
              <a:rPr lang="en-US" sz="1000" kern="1200" dirty="0" err="1">
                <a:solidFill>
                  <a:srgbClr val="1A2535"/>
                </a:solidFill>
                <a:latin typeface="Calibri" panose="020F0502020204030204"/>
                <a:ea typeface="+mn-ea"/>
                <a:cs typeface="+mn-cs"/>
              </a:rPr>
              <a:t>Remplissage</a:t>
            </a:r>
            <a:r>
              <a:rPr lang="en-US" sz="1000" kern="1200" dirty="0">
                <a:solidFill>
                  <a:srgbClr val="1A2535"/>
                </a:solidFill>
                <a:latin typeface="Calibri" panose="020F0502020204030204"/>
                <a:ea typeface="+mn-ea"/>
                <a:cs typeface="+mn-cs"/>
              </a:rPr>
              <a:t> car </a:t>
            </a:r>
            <a:r>
              <a:rPr lang="en-US" sz="1000" kern="1200" dirty="0" err="1">
                <a:solidFill>
                  <a:srgbClr val="1A2535"/>
                </a:solidFill>
                <a:latin typeface="Calibri" panose="020F0502020204030204"/>
                <a:ea typeface="+mn-ea"/>
                <a:cs typeface="+mn-cs"/>
              </a:rPr>
              <a:t>hypovolémie</a:t>
            </a:r>
            <a:r>
              <a:rPr lang="en-US" sz="1000" kern="1200" dirty="0">
                <a:solidFill>
                  <a:srgbClr val="1A2535"/>
                </a:solidFill>
                <a:latin typeface="Calibri" panose="020F0502020204030204"/>
                <a:ea typeface="+mn-ea"/>
                <a:cs typeface="+mn-cs"/>
              </a:rPr>
              <a:t> </a:t>
            </a:r>
            <a:endParaRPr lang="en-US" sz="1000" kern="1200" dirty="0">
              <a:solidFill>
                <a:prstClr val="black"/>
              </a:solidFill>
              <a:latin typeface="Calibri" panose="020F0502020204030204"/>
              <a:ea typeface="+mn-ea"/>
              <a:cs typeface="+mn-cs"/>
            </a:endParaRPr>
          </a:p>
        </p:txBody>
      </p:sp>
      <p:sp>
        <p:nvSpPr>
          <p:cNvPr id="34" name="Shape 34">
            <a:extLst>
              <a:ext uri="{FF2B5EF4-FFF2-40B4-BE49-F238E27FC236}">
                <a16:creationId xmlns:a16="http://schemas.microsoft.com/office/drawing/2014/main" id="{12619BE3-220C-8A2D-66DD-34319CE37712}"/>
              </a:ext>
            </a:extLst>
          </p:cNvPr>
          <p:cNvSpPr/>
          <p:nvPr/>
        </p:nvSpPr>
        <p:spPr>
          <a:xfrm>
            <a:off x="3172968" y="2515070"/>
            <a:ext cx="2926080" cy="292608"/>
          </a:xfrm>
          <a:prstGeom prst="rect">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5" name="Text 35">
            <a:extLst>
              <a:ext uri="{FF2B5EF4-FFF2-40B4-BE49-F238E27FC236}">
                <a16:creationId xmlns:a16="http://schemas.microsoft.com/office/drawing/2014/main" id="{6B1E93E4-B0E5-2353-8CB3-BD3AE4DE2907}"/>
              </a:ext>
            </a:extLst>
          </p:cNvPr>
          <p:cNvSpPr/>
          <p:nvPr/>
        </p:nvSpPr>
        <p:spPr>
          <a:xfrm>
            <a:off x="3172968" y="2515070"/>
            <a:ext cx="2926080" cy="292608"/>
          </a:xfrm>
          <a:prstGeom prst="rect">
            <a:avLst/>
          </a:prstGeom>
          <a:noFill/>
          <a:ln/>
        </p:spPr>
        <p:txBody>
          <a:bodyPr wrap="square" lIns="0" tIns="0" rIns="0" bIns="0" rtlCol="0" anchor="ctr"/>
          <a:lstStyle/>
          <a:p>
            <a:pPr algn="ctr">
              <a:buClrTx/>
              <a:buFontTx/>
              <a:buNone/>
            </a:pPr>
            <a:r>
              <a:rPr lang="en-US" sz="1100" b="1" kern="1200" dirty="0">
                <a:solidFill>
                  <a:srgbClr val="FFFFFF"/>
                </a:solidFill>
                <a:latin typeface="Calibri" panose="020F0502020204030204"/>
                <a:ea typeface="+mn-ea"/>
                <a:cs typeface="+mn-cs"/>
              </a:rPr>
              <a:t>Aux urgences</a:t>
            </a:r>
            <a:endParaRPr lang="en-US" sz="1100" kern="1200" dirty="0">
              <a:solidFill>
                <a:prstClr val="black"/>
              </a:solidFill>
              <a:latin typeface="Calibri" panose="020F0502020204030204"/>
              <a:ea typeface="+mn-ea"/>
              <a:cs typeface="+mn-cs"/>
            </a:endParaRPr>
          </a:p>
        </p:txBody>
      </p:sp>
      <p:sp>
        <p:nvSpPr>
          <p:cNvPr id="36" name="Shape 36">
            <a:extLst>
              <a:ext uri="{FF2B5EF4-FFF2-40B4-BE49-F238E27FC236}">
                <a16:creationId xmlns:a16="http://schemas.microsoft.com/office/drawing/2014/main" id="{5F5C76ED-4B99-8247-B0C2-2F5A442634CE}"/>
              </a:ext>
            </a:extLst>
          </p:cNvPr>
          <p:cNvSpPr/>
          <p:nvPr/>
        </p:nvSpPr>
        <p:spPr>
          <a:xfrm>
            <a:off x="3108962" y="2972270"/>
            <a:ext cx="2926080" cy="1196829"/>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7" name="Text 37">
            <a:extLst>
              <a:ext uri="{FF2B5EF4-FFF2-40B4-BE49-F238E27FC236}">
                <a16:creationId xmlns:a16="http://schemas.microsoft.com/office/drawing/2014/main" id="{75034911-9A38-157E-B423-D6FCA6D4A9D7}"/>
              </a:ext>
            </a:extLst>
          </p:cNvPr>
          <p:cNvSpPr/>
          <p:nvPr/>
        </p:nvSpPr>
        <p:spPr>
          <a:xfrm>
            <a:off x="3172968" y="2613679"/>
            <a:ext cx="2947350" cy="2124991"/>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Évaluation : conscience, SpO₂, FR, TA</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Bilan sang, </a:t>
            </a:r>
            <a:r>
              <a:rPr lang="en-US" sz="1000" kern="1200" dirty="0" err="1">
                <a:solidFill>
                  <a:srgbClr val="1A2535"/>
                </a:solidFill>
                <a:latin typeface="Calibri" panose="020F0502020204030204"/>
                <a:ea typeface="+mn-ea"/>
                <a:cs typeface="+mn-cs"/>
              </a:rPr>
              <a:t>radiographie</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thoracique</a:t>
            </a:r>
            <a:r>
              <a:rPr lang="en-US" sz="1000" kern="1200" dirty="0">
                <a:solidFill>
                  <a:srgbClr val="1A2535"/>
                </a:solidFill>
                <a:latin typeface="Calibri" panose="020F0502020204030204"/>
                <a:ea typeface="+mn-ea"/>
                <a:cs typeface="+mn-cs"/>
              </a:rPr>
              <a:t>, ECG</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O₂ </a:t>
            </a:r>
            <a:r>
              <a:rPr lang="en-US" sz="1000" kern="1200" dirty="0" err="1">
                <a:solidFill>
                  <a:srgbClr val="1A2535"/>
                </a:solidFill>
                <a:latin typeface="Calibri" panose="020F0502020204030204"/>
                <a:ea typeface="+mn-ea"/>
                <a:cs typeface="+mn-cs"/>
              </a:rPr>
              <a:t>jusqu’à</a:t>
            </a:r>
            <a:r>
              <a:rPr lang="en-US" sz="1000" kern="1200" dirty="0">
                <a:solidFill>
                  <a:srgbClr val="1A2535"/>
                </a:solidFill>
                <a:latin typeface="Calibri" panose="020F0502020204030204"/>
                <a:ea typeface="+mn-ea"/>
                <a:cs typeface="+mn-cs"/>
              </a:rPr>
              <a:t> IOT </a:t>
            </a:r>
            <a:r>
              <a:rPr lang="en-US" sz="1000" kern="1200" dirty="0" err="1">
                <a:solidFill>
                  <a:srgbClr val="1A2535"/>
                </a:solidFill>
                <a:latin typeface="Calibri" panose="020F0502020204030204"/>
                <a:ea typeface="+mn-ea"/>
                <a:cs typeface="+mn-cs"/>
              </a:rPr>
              <a:t>si</a:t>
            </a:r>
            <a:r>
              <a:rPr lang="en-US" sz="1000" kern="1200" dirty="0">
                <a:solidFill>
                  <a:srgbClr val="1A2535"/>
                </a:solidFill>
                <a:latin typeface="Calibri" panose="020F0502020204030204"/>
                <a:ea typeface="+mn-ea"/>
                <a:cs typeface="+mn-cs"/>
              </a:rPr>
              <a:t> nécessaire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Traiter : SDRA, troubles électrolytiques, </a:t>
            </a:r>
            <a:r>
              <a:rPr lang="en-US" sz="1000" kern="1200" dirty="0" err="1">
                <a:solidFill>
                  <a:srgbClr val="1A2535"/>
                </a:solidFill>
                <a:latin typeface="Calibri" panose="020F0502020204030204"/>
                <a:ea typeface="+mn-ea"/>
                <a:cs typeface="+mn-cs"/>
              </a:rPr>
              <a:t>pneumonie</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encéphalopathie</a:t>
            </a:r>
            <a:r>
              <a:rPr lang="en-US" sz="1000" kern="1200" dirty="0">
                <a:solidFill>
                  <a:srgbClr val="1A2535"/>
                </a:solidFill>
                <a:latin typeface="Calibri" panose="020F0502020204030204"/>
                <a:ea typeface="+mn-ea"/>
                <a:cs typeface="+mn-cs"/>
              </a:rPr>
              <a:t> post-</a:t>
            </a:r>
            <a:r>
              <a:rPr lang="en-US" sz="1000" kern="1200" dirty="0" err="1">
                <a:solidFill>
                  <a:srgbClr val="1A2535"/>
                </a:solidFill>
                <a:latin typeface="Calibri" panose="020F0502020204030204"/>
                <a:ea typeface="+mn-ea"/>
                <a:cs typeface="+mn-cs"/>
              </a:rPr>
              <a:t>hypoxique</a:t>
            </a:r>
            <a:r>
              <a:rPr lang="en-US" sz="1000" kern="1200" dirty="0">
                <a:solidFill>
                  <a:srgbClr val="1A2535"/>
                </a:solidFill>
                <a:latin typeface="Calibri" panose="020F0502020204030204"/>
                <a:ea typeface="+mn-ea"/>
                <a:cs typeface="+mn-cs"/>
              </a:rPr>
              <a:t>, troubles </a:t>
            </a:r>
            <a:r>
              <a:rPr lang="en-US" sz="1000" kern="1200" dirty="0" err="1">
                <a:solidFill>
                  <a:srgbClr val="1A2535"/>
                </a:solidFill>
                <a:latin typeface="Calibri" panose="020F0502020204030204"/>
                <a:ea typeface="+mn-ea"/>
                <a:cs typeface="+mn-cs"/>
              </a:rPr>
              <a:t>rythme</a:t>
            </a:r>
            <a:endParaRPr lang="en-US" sz="1000" kern="1200" dirty="0">
              <a:solidFill>
                <a:srgbClr val="1A2535"/>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ACSOS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Surveillance 6–24 h même si asymptomatique initialement</a:t>
            </a:r>
            <a:endParaRPr lang="en-US" sz="1000" kern="1200" dirty="0">
              <a:solidFill>
                <a:prstClr val="black"/>
              </a:solidFill>
              <a:latin typeface="Calibri" panose="020F0502020204030204"/>
              <a:ea typeface="+mn-ea"/>
              <a:cs typeface="+mn-cs"/>
            </a:endParaRPr>
          </a:p>
        </p:txBody>
      </p:sp>
      <p:sp>
        <p:nvSpPr>
          <p:cNvPr id="38" name="Shape 38">
            <a:extLst>
              <a:ext uri="{FF2B5EF4-FFF2-40B4-BE49-F238E27FC236}">
                <a16:creationId xmlns:a16="http://schemas.microsoft.com/office/drawing/2014/main" id="{683480E6-87DE-477D-69B6-FD96FA457E0F}"/>
              </a:ext>
            </a:extLst>
          </p:cNvPr>
          <p:cNvSpPr/>
          <p:nvPr/>
        </p:nvSpPr>
        <p:spPr>
          <a:xfrm>
            <a:off x="6163056" y="2515070"/>
            <a:ext cx="2926080" cy="292608"/>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9" name="Text 39">
            <a:extLst>
              <a:ext uri="{FF2B5EF4-FFF2-40B4-BE49-F238E27FC236}">
                <a16:creationId xmlns:a16="http://schemas.microsoft.com/office/drawing/2014/main" id="{4CB7A07A-D5A3-8E8A-9910-9CDB7BB6615D}"/>
              </a:ext>
            </a:extLst>
          </p:cNvPr>
          <p:cNvSpPr/>
          <p:nvPr/>
        </p:nvSpPr>
        <p:spPr>
          <a:xfrm>
            <a:off x="6163056" y="2515070"/>
            <a:ext cx="2926080" cy="292608"/>
          </a:xfrm>
          <a:prstGeom prst="rect">
            <a:avLst/>
          </a:prstGeom>
          <a:noFill/>
          <a:ln/>
        </p:spPr>
        <p:txBody>
          <a:bodyPr wrap="square" lIns="0" tIns="0" rIns="0" bIns="0" rtlCol="0" anchor="ctr"/>
          <a:lstStyle/>
          <a:p>
            <a:pPr algn="ctr">
              <a:buClrTx/>
              <a:buFontTx/>
              <a:buNone/>
            </a:pPr>
            <a:r>
              <a:rPr lang="en-US" sz="1100" b="1" kern="1200" dirty="0">
                <a:solidFill>
                  <a:srgbClr val="FFFFFF"/>
                </a:solidFill>
                <a:latin typeface="Calibri" panose="020F0502020204030204"/>
                <a:ea typeface="+mn-ea"/>
                <a:cs typeface="+mn-cs"/>
              </a:rPr>
              <a:t>Points de vigilance</a:t>
            </a:r>
            <a:endParaRPr lang="en-US" sz="1100" kern="1200" dirty="0">
              <a:solidFill>
                <a:prstClr val="black"/>
              </a:solidFill>
              <a:latin typeface="Calibri" panose="020F0502020204030204"/>
              <a:ea typeface="+mn-ea"/>
              <a:cs typeface="+mn-cs"/>
            </a:endParaRPr>
          </a:p>
        </p:txBody>
      </p:sp>
      <p:sp>
        <p:nvSpPr>
          <p:cNvPr id="40" name="Shape 40">
            <a:extLst>
              <a:ext uri="{FF2B5EF4-FFF2-40B4-BE49-F238E27FC236}">
                <a16:creationId xmlns:a16="http://schemas.microsoft.com/office/drawing/2014/main" id="{4846D826-AF11-749F-759E-84FFD238F9A6}"/>
              </a:ext>
            </a:extLst>
          </p:cNvPr>
          <p:cNvSpPr/>
          <p:nvPr/>
        </p:nvSpPr>
        <p:spPr>
          <a:xfrm>
            <a:off x="6129745" y="3170605"/>
            <a:ext cx="2926080" cy="88784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1" name="Text 41">
            <a:extLst>
              <a:ext uri="{FF2B5EF4-FFF2-40B4-BE49-F238E27FC236}">
                <a16:creationId xmlns:a16="http://schemas.microsoft.com/office/drawing/2014/main" id="{8F6CE962-4CEA-E80A-BA83-DF9DEBFDDB48}"/>
              </a:ext>
            </a:extLst>
          </p:cNvPr>
          <p:cNvSpPr/>
          <p:nvPr/>
        </p:nvSpPr>
        <p:spPr>
          <a:xfrm>
            <a:off x="6140954" y="2840064"/>
            <a:ext cx="2924298" cy="1252571"/>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Aggravation secondaire dans la 1ère heure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Eau froide = meilleur pronostic neurologique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NE PAS déclarer mort si hypothermie associée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Pas d'antibioprophylaxie systématique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Pic 0–5 ans : piscine privée sans barrière</a:t>
            </a:r>
            <a:endParaRPr lang="en-US" sz="1000" kern="1200" dirty="0">
              <a:solidFill>
                <a:prstClr val="black"/>
              </a:solidFill>
              <a:latin typeface="Calibri" panose="020F0502020204030204"/>
              <a:ea typeface="+mn-ea"/>
              <a:cs typeface="+mn-cs"/>
            </a:endParaRPr>
          </a:p>
        </p:txBody>
      </p:sp>
      <p:sp>
        <p:nvSpPr>
          <p:cNvPr id="2" name="Shape 33">
            <a:extLst>
              <a:ext uri="{FF2B5EF4-FFF2-40B4-BE49-F238E27FC236}">
                <a16:creationId xmlns:a16="http://schemas.microsoft.com/office/drawing/2014/main" id="{F677AFF4-C4C8-E65B-10BD-4ED539EC3B56}"/>
              </a:ext>
            </a:extLst>
          </p:cNvPr>
          <p:cNvSpPr/>
          <p:nvPr/>
        </p:nvSpPr>
        <p:spPr>
          <a:xfrm>
            <a:off x="0" y="4545392"/>
            <a:ext cx="9144000" cy="441681"/>
          </a:xfrm>
          <a:prstGeom prst="rect">
            <a:avLst/>
          </a:prstGeom>
          <a:solidFill>
            <a:srgbClr val="1B3A5C"/>
          </a:solidFill>
          <a:ln w="12700">
            <a:solidFill>
              <a:srgbClr val="1B3A5C"/>
            </a:solidFill>
            <a:prstDash val="solid"/>
          </a:ln>
        </p:spPr>
        <p:txBody>
          <a:bodyPr/>
          <a:lstStyle/>
          <a:p>
            <a:pPr>
              <a:buClrTx/>
              <a:buFontTx/>
              <a:buNone/>
            </a:pPr>
            <a:r>
              <a:rPr lang="fr-FR" sz="2400" kern="1200" dirty="0">
                <a:solidFill>
                  <a:prstClr val="black"/>
                </a:solidFill>
                <a:latin typeface="Calibri" panose="020F0502020204030204"/>
                <a:ea typeface="+mn-ea"/>
                <a:cs typeface="+mn-cs"/>
              </a:rPr>
              <a:t> </a:t>
            </a:r>
          </a:p>
        </p:txBody>
      </p:sp>
      <p:sp>
        <p:nvSpPr>
          <p:cNvPr id="3" name="Text 34">
            <a:extLst>
              <a:ext uri="{FF2B5EF4-FFF2-40B4-BE49-F238E27FC236}">
                <a16:creationId xmlns:a16="http://schemas.microsoft.com/office/drawing/2014/main" id="{25AE7007-B208-F1E4-6C51-8D100375FCE8}"/>
              </a:ext>
            </a:extLst>
          </p:cNvPr>
          <p:cNvSpPr/>
          <p:nvPr/>
        </p:nvSpPr>
        <p:spPr>
          <a:xfrm>
            <a:off x="235217" y="4545392"/>
            <a:ext cx="8822852" cy="432728"/>
          </a:xfrm>
          <a:prstGeom prst="rect">
            <a:avLst/>
          </a:prstGeom>
          <a:noFill/>
          <a:ln/>
        </p:spPr>
        <p:txBody>
          <a:bodyPr wrap="square" rtlCol="0" anchor="ctr"/>
          <a:lstStyle/>
          <a:p>
            <a:pPr>
              <a:buClrTx/>
              <a:buFontTx/>
              <a:buNone/>
            </a:pPr>
            <a:r>
              <a:rPr lang="en-US" sz="1200" b="1" kern="1200" dirty="0" err="1">
                <a:solidFill>
                  <a:srgbClr val="2980B9"/>
                </a:solidFill>
                <a:latin typeface="Calibri" panose="020F0502020204030204"/>
                <a:ea typeface="+mn-ea"/>
                <a:cs typeface="+mn-cs"/>
              </a:rPr>
              <a:t>Définition</a:t>
            </a:r>
            <a:r>
              <a:rPr lang="en-US" sz="1200" b="1" kern="1200" dirty="0">
                <a:solidFill>
                  <a:srgbClr val="2980B9"/>
                </a:solidFill>
                <a:latin typeface="Calibri" panose="020F0502020204030204"/>
                <a:ea typeface="+mn-ea"/>
                <a:cs typeface="+mn-cs"/>
              </a:rPr>
              <a:t> : Etat resultant </a:t>
            </a:r>
            <a:r>
              <a:rPr lang="en-US" sz="1200" b="1" kern="1200" dirty="0" err="1">
                <a:solidFill>
                  <a:srgbClr val="2980B9"/>
                </a:solidFill>
                <a:latin typeface="Calibri" panose="020F0502020204030204"/>
                <a:ea typeface="+mn-ea"/>
                <a:cs typeface="+mn-cs"/>
              </a:rPr>
              <a:t>d’une</a:t>
            </a:r>
            <a:r>
              <a:rPr lang="en-US" sz="1200" b="1" kern="1200" dirty="0">
                <a:solidFill>
                  <a:srgbClr val="2980B9"/>
                </a:solidFill>
                <a:latin typeface="Calibri" panose="020F0502020204030204"/>
                <a:ea typeface="+mn-ea"/>
                <a:cs typeface="+mn-cs"/>
              </a:rPr>
              <a:t> </a:t>
            </a:r>
            <a:r>
              <a:rPr lang="en-US" sz="1200" b="1" kern="1200" dirty="0" err="1">
                <a:solidFill>
                  <a:srgbClr val="2980B9"/>
                </a:solidFill>
                <a:latin typeface="Calibri" panose="020F0502020204030204"/>
                <a:ea typeface="+mn-ea"/>
                <a:cs typeface="+mn-cs"/>
              </a:rPr>
              <a:t>insuffisance</a:t>
            </a:r>
            <a:r>
              <a:rPr lang="en-US" sz="1200" b="1" kern="1200" dirty="0">
                <a:solidFill>
                  <a:srgbClr val="2980B9"/>
                </a:solidFill>
                <a:latin typeface="Calibri" panose="020F0502020204030204"/>
                <a:ea typeface="+mn-ea"/>
                <a:cs typeface="+mn-cs"/>
              </a:rPr>
              <a:t> </a:t>
            </a:r>
            <a:r>
              <a:rPr lang="en-US" sz="1200" b="1" kern="1200" dirty="0" err="1">
                <a:solidFill>
                  <a:srgbClr val="2980B9"/>
                </a:solidFill>
                <a:latin typeface="Calibri" panose="020F0502020204030204"/>
                <a:ea typeface="+mn-ea"/>
                <a:cs typeface="+mn-cs"/>
              </a:rPr>
              <a:t>respiratoire</a:t>
            </a:r>
            <a:r>
              <a:rPr lang="en-US" sz="1200" b="1" kern="1200" dirty="0">
                <a:solidFill>
                  <a:srgbClr val="2980B9"/>
                </a:solidFill>
                <a:latin typeface="Calibri" panose="020F0502020204030204"/>
                <a:ea typeface="+mn-ea"/>
                <a:cs typeface="+mn-cs"/>
              </a:rPr>
              <a:t> </a:t>
            </a:r>
            <a:r>
              <a:rPr lang="en-US" sz="1200" b="1" kern="1200" dirty="0" err="1">
                <a:solidFill>
                  <a:srgbClr val="2980B9"/>
                </a:solidFill>
                <a:latin typeface="Calibri" panose="020F0502020204030204"/>
                <a:ea typeface="+mn-ea"/>
                <a:cs typeface="+mn-cs"/>
              </a:rPr>
              <a:t>provoquée</a:t>
            </a:r>
            <a:r>
              <a:rPr lang="en-US" sz="1200" b="1" kern="1200" dirty="0">
                <a:solidFill>
                  <a:srgbClr val="2980B9"/>
                </a:solidFill>
                <a:latin typeface="Calibri" panose="020F0502020204030204"/>
                <a:ea typeface="+mn-ea"/>
                <a:cs typeface="+mn-cs"/>
              </a:rPr>
              <a:t> par la submersion </a:t>
            </a:r>
            <a:r>
              <a:rPr lang="en-US" sz="1200" b="1" kern="1200" dirty="0" err="1">
                <a:solidFill>
                  <a:srgbClr val="2980B9"/>
                </a:solidFill>
                <a:latin typeface="Calibri" panose="020F0502020204030204"/>
                <a:ea typeface="+mn-ea"/>
                <a:cs typeface="+mn-cs"/>
              </a:rPr>
              <a:t>ou</a:t>
            </a:r>
            <a:r>
              <a:rPr lang="en-US" sz="1200" b="1" kern="1200" dirty="0">
                <a:solidFill>
                  <a:srgbClr val="2980B9"/>
                </a:solidFill>
                <a:latin typeface="Calibri" panose="020F0502020204030204"/>
                <a:ea typeface="+mn-ea"/>
                <a:cs typeface="+mn-cs"/>
              </a:rPr>
              <a:t> l ’immersion </a:t>
            </a:r>
            <a:r>
              <a:rPr lang="en-US" sz="1200" b="1" kern="1200" dirty="0" err="1">
                <a:solidFill>
                  <a:srgbClr val="2980B9"/>
                </a:solidFill>
                <a:latin typeface="Calibri" panose="020F0502020204030204"/>
                <a:ea typeface="+mn-ea"/>
                <a:cs typeface="+mn-cs"/>
              </a:rPr>
              <a:t>en</a:t>
            </a:r>
            <a:r>
              <a:rPr lang="en-US" sz="1200" b="1" kern="1200" dirty="0">
                <a:solidFill>
                  <a:srgbClr val="2980B9"/>
                </a:solidFill>
                <a:latin typeface="Calibri" panose="020F0502020204030204"/>
                <a:ea typeface="+mn-ea"/>
                <a:cs typeface="+mn-cs"/>
              </a:rPr>
              <a:t> milieu </a:t>
            </a:r>
            <a:r>
              <a:rPr lang="en-US" sz="1200" b="1" kern="1200" dirty="0" err="1">
                <a:solidFill>
                  <a:srgbClr val="2980B9"/>
                </a:solidFill>
                <a:latin typeface="Calibri" panose="020F0502020204030204"/>
                <a:ea typeface="+mn-ea"/>
                <a:cs typeface="+mn-cs"/>
              </a:rPr>
              <a:t>liquide</a:t>
            </a:r>
            <a:r>
              <a:rPr lang="en-US" sz="1200" b="1" kern="1200" dirty="0">
                <a:solidFill>
                  <a:srgbClr val="2980B9"/>
                </a:solidFill>
                <a:latin typeface="Calibri" panose="020F0502020204030204"/>
                <a:ea typeface="+mn-ea"/>
                <a:cs typeface="+mn-cs"/>
              </a:rPr>
              <a:t>.</a:t>
            </a:r>
            <a:endParaRPr lang="en-US" sz="1200" kern="1200" dirty="0">
              <a:solidFill>
                <a:prstClr val="black"/>
              </a:solidFill>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1546216" y="2108602"/>
            <a:ext cx="7031516" cy="7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Accidents thermiques</a:t>
            </a:r>
            <a:endParaRPr dirty="0"/>
          </a:p>
        </p:txBody>
      </p:sp>
      <p:sp>
        <p:nvSpPr>
          <p:cNvPr id="407" name="Google Shape;407;p41"/>
          <p:cNvSpPr txBox="1">
            <a:spLocks noGrp="1"/>
          </p:cNvSpPr>
          <p:nvPr>
            <p:ph type="title" idx="2"/>
          </p:nvPr>
        </p:nvSpPr>
        <p:spPr>
          <a:xfrm>
            <a:off x="7107432" y="1069036"/>
            <a:ext cx="1323393"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solidFill>
              </a:rPr>
              <a:t>04</a:t>
            </a:r>
            <a:endParaRPr dirty="0">
              <a:solidFill>
                <a:schemeClr val="bg2"/>
              </a:solidFill>
            </a:endParaRPr>
          </a:p>
        </p:txBody>
      </p:sp>
      <p:sp>
        <p:nvSpPr>
          <p:cNvPr id="408" name="Google Shape;408;p41"/>
          <p:cNvSpPr txBox="1">
            <a:spLocks noGrp="1"/>
          </p:cNvSpPr>
          <p:nvPr>
            <p:ph type="subTitle" idx="1"/>
          </p:nvPr>
        </p:nvSpPr>
        <p:spPr>
          <a:xfrm>
            <a:off x="3818144" y="3214525"/>
            <a:ext cx="4612681" cy="1390131"/>
          </a:xfrm>
          <a:prstGeom prst="rect">
            <a:avLst/>
          </a:prstGeom>
        </p:spPr>
        <p:txBody>
          <a:bodyPr spcFirstLastPara="1" wrap="square" lIns="91425" tIns="91425" rIns="91425" bIns="91425" anchor="t" anchorCtr="0">
            <a:noAutofit/>
          </a:bodyPr>
          <a:lstStyle/>
          <a:p>
            <a:r>
              <a:rPr lang="fr-FR" dirty="0"/>
              <a:t>29% des hospitalisations pour brûlure concernent les &lt;5 ans (</a:t>
            </a:r>
            <a:r>
              <a:rPr lang="fr-FR" dirty="0" err="1"/>
              <a:t>SpF</a:t>
            </a:r>
            <a:r>
              <a:rPr lang="fr-FR" dirty="0"/>
              <a:t> 2018)</a:t>
            </a:r>
          </a:p>
          <a:p>
            <a:r>
              <a:rPr lang="fr-FR" dirty="0"/>
              <a:t>≈80% des brûlures pédiatriques sont causées par des liquides chauds chez les &lt;5 ans (</a:t>
            </a:r>
            <a:r>
              <a:rPr lang="fr-FR" dirty="0" err="1"/>
              <a:t>SpF</a:t>
            </a:r>
            <a:r>
              <a:rPr lang="fr-FR" dirty="0"/>
              <a:t>)</a:t>
            </a:r>
          </a:p>
          <a:p>
            <a:endParaRPr lang="fr-FR" dirty="0"/>
          </a:p>
        </p:txBody>
      </p:sp>
      <p:pic>
        <p:nvPicPr>
          <p:cNvPr id="3" name="Image 2">
            <a:extLst>
              <a:ext uri="{FF2B5EF4-FFF2-40B4-BE49-F238E27FC236}">
                <a16:creationId xmlns:a16="http://schemas.microsoft.com/office/drawing/2014/main" id="{2828A8C3-C351-EE4D-995E-6727D1F31720}"/>
              </a:ext>
            </a:extLst>
          </p:cNvPr>
          <p:cNvPicPr>
            <a:picLocks noChangeAspect="1"/>
          </p:cNvPicPr>
          <p:nvPr/>
        </p:nvPicPr>
        <p:blipFill>
          <a:blip r:embed="rId2"/>
          <a:stretch>
            <a:fillRect/>
          </a:stretch>
        </p:blipFill>
        <p:spPr>
          <a:xfrm>
            <a:off x="63275" y="2769055"/>
            <a:ext cx="3561668" cy="23744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6"/>
          <p:cNvSpPr txBox="1">
            <a:spLocks noGrp="1"/>
          </p:cNvSpPr>
          <p:nvPr>
            <p:ph type="title"/>
          </p:nvPr>
        </p:nvSpPr>
        <p:spPr>
          <a:xfrm>
            <a:off x="720000" y="531226"/>
            <a:ext cx="7704000" cy="572700"/>
          </a:xfrm>
          <a:prstGeom prst="rect">
            <a:avLst/>
          </a:prstGeom>
        </p:spPr>
        <p:txBody>
          <a:bodyPr spcFirstLastPara="1" wrap="square" lIns="91425" tIns="91425" rIns="91425" bIns="91425" anchor="t" anchorCtr="0">
            <a:normAutofit/>
          </a:bodyPr>
          <a:lstStyle/>
          <a:p>
            <a:pPr lvl="0"/>
            <a:r>
              <a:rPr lang="en" dirty="0"/>
              <a:t>Accidents thermiques : 3 tableaux</a:t>
            </a:r>
            <a:endParaRPr dirty="0"/>
          </a:p>
        </p:txBody>
      </p:sp>
      <p:sp>
        <p:nvSpPr>
          <p:cNvPr id="14" name="Shape 2">
            <a:extLst>
              <a:ext uri="{FF2B5EF4-FFF2-40B4-BE49-F238E27FC236}">
                <a16:creationId xmlns:a16="http://schemas.microsoft.com/office/drawing/2014/main" id="{E56730E0-FCE9-089F-5555-8AEB70EEE925}"/>
              </a:ext>
            </a:extLst>
          </p:cNvPr>
          <p:cNvSpPr/>
          <p:nvPr/>
        </p:nvSpPr>
        <p:spPr>
          <a:xfrm>
            <a:off x="228600" y="1158245"/>
            <a:ext cx="9000094" cy="0"/>
          </a:xfrm>
          <a:prstGeom prst="line">
            <a:avLst/>
          </a:prstGeom>
          <a:no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5" name="Shape 5">
            <a:extLst>
              <a:ext uri="{FF2B5EF4-FFF2-40B4-BE49-F238E27FC236}">
                <a16:creationId xmlns:a16="http://schemas.microsoft.com/office/drawing/2014/main" id="{737590E5-D54E-50AC-DAA7-AD609CA80550}"/>
              </a:ext>
            </a:extLst>
          </p:cNvPr>
          <p:cNvSpPr/>
          <p:nvPr/>
        </p:nvSpPr>
        <p:spPr>
          <a:xfrm>
            <a:off x="182879" y="1295405"/>
            <a:ext cx="3527620" cy="240749"/>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6" name="Text 6">
            <a:extLst>
              <a:ext uri="{FF2B5EF4-FFF2-40B4-BE49-F238E27FC236}">
                <a16:creationId xmlns:a16="http://schemas.microsoft.com/office/drawing/2014/main" id="{FF9075C6-88ED-827D-D027-5C5348A5929B}"/>
              </a:ext>
            </a:extLst>
          </p:cNvPr>
          <p:cNvSpPr/>
          <p:nvPr/>
        </p:nvSpPr>
        <p:spPr>
          <a:xfrm>
            <a:off x="182879" y="1295405"/>
            <a:ext cx="3031611" cy="240749"/>
          </a:xfrm>
          <a:prstGeom prst="rect">
            <a:avLst/>
          </a:prstGeom>
          <a:noFill/>
          <a:ln/>
        </p:spPr>
        <p:txBody>
          <a:bodyPr wrap="square" lIns="0" tIns="0" rIns="0" bIns="0" rtlCol="0" anchor="ctr"/>
          <a:lstStyle/>
          <a:p>
            <a:pPr algn="ctr">
              <a:buClrTx/>
              <a:buFontTx/>
              <a:buNone/>
            </a:pPr>
            <a:r>
              <a:rPr lang="en-US" sz="1150" b="1" kern="1200" dirty="0">
                <a:solidFill>
                  <a:srgbClr val="FFFFFF"/>
                </a:solidFill>
                <a:latin typeface="Calibri" panose="020F0502020204030204"/>
                <a:ea typeface="+mn-ea"/>
                <a:cs typeface="+mn-cs"/>
              </a:rPr>
              <a:t>BRÛLURES</a:t>
            </a:r>
            <a:endParaRPr lang="en-US" sz="1150" kern="1200" dirty="0">
              <a:solidFill>
                <a:prstClr val="black"/>
              </a:solidFill>
              <a:latin typeface="Calibri" panose="020F0502020204030204"/>
              <a:ea typeface="+mn-ea"/>
              <a:cs typeface="+mn-cs"/>
            </a:endParaRPr>
          </a:p>
        </p:txBody>
      </p:sp>
      <p:sp>
        <p:nvSpPr>
          <p:cNvPr id="17" name="Shape 7">
            <a:extLst>
              <a:ext uri="{FF2B5EF4-FFF2-40B4-BE49-F238E27FC236}">
                <a16:creationId xmlns:a16="http://schemas.microsoft.com/office/drawing/2014/main" id="{9EFC92E8-677A-1A88-5CD8-BD44BECD47CF}"/>
              </a:ext>
            </a:extLst>
          </p:cNvPr>
          <p:cNvSpPr/>
          <p:nvPr/>
        </p:nvSpPr>
        <p:spPr>
          <a:xfrm>
            <a:off x="182878" y="1606301"/>
            <a:ext cx="3527619" cy="297396"/>
          </a:xfrm>
          <a:prstGeom prst="rect">
            <a:avLst/>
          </a:prstGeom>
          <a:solidFill>
            <a:srgbClr val="C0392B">
              <a:alpha val="20000"/>
            </a:srgbClr>
          </a:solidFill>
          <a:ln w="12700">
            <a:solidFill>
              <a:srgbClr val="C0392B"/>
            </a:solidFill>
            <a:prstDash val="solid"/>
          </a:ln>
        </p:spPr>
        <p:txBody>
          <a:bodyPr/>
          <a:lstStyle/>
          <a:p>
            <a:pPr>
              <a:buClrTx/>
              <a:buFontTx/>
              <a:buNone/>
            </a:pPr>
            <a:endParaRPr lang="fr-FR" sz="1800" kern="1200" dirty="0">
              <a:solidFill>
                <a:prstClr val="black"/>
              </a:solidFill>
              <a:latin typeface="Calibri" panose="020F0502020204030204"/>
              <a:ea typeface="+mn-ea"/>
              <a:cs typeface="+mn-cs"/>
            </a:endParaRPr>
          </a:p>
        </p:txBody>
      </p:sp>
      <p:sp>
        <p:nvSpPr>
          <p:cNvPr id="18" name="Text 8">
            <a:extLst>
              <a:ext uri="{FF2B5EF4-FFF2-40B4-BE49-F238E27FC236}">
                <a16:creationId xmlns:a16="http://schemas.microsoft.com/office/drawing/2014/main" id="{5E44E5E4-D482-C883-DDB5-BD8A949064DF}"/>
              </a:ext>
            </a:extLst>
          </p:cNvPr>
          <p:cNvSpPr/>
          <p:nvPr/>
        </p:nvSpPr>
        <p:spPr>
          <a:xfrm>
            <a:off x="274319" y="1606301"/>
            <a:ext cx="2842135" cy="297396"/>
          </a:xfrm>
          <a:prstGeom prst="rect">
            <a:avLst/>
          </a:prstGeom>
          <a:noFill/>
          <a:ln/>
        </p:spPr>
        <p:txBody>
          <a:bodyPr wrap="square" rtlCol="0" anchor="ctr"/>
          <a:lstStyle/>
          <a:p>
            <a:pPr>
              <a:buClrTx/>
              <a:buFontTx/>
              <a:buNone/>
            </a:pPr>
            <a:r>
              <a:rPr lang="en-US" sz="950" i="1" kern="1200" dirty="0">
                <a:solidFill>
                  <a:srgbClr val="1A2535"/>
                </a:solidFill>
                <a:latin typeface="Calibri" panose="020F0502020204030204"/>
                <a:ea typeface="+mn-ea"/>
                <a:cs typeface="+mn-cs"/>
              </a:rPr>
              <a:t>29% des brûlures hospitalisées = enfants &lt; 5 </a:t>
            </a:r>
            <a:r>
              <a:rPr lang="en-US" sz="950" i="1" kern="1200" dirty="0" err="1">
                <a:solidFill>
                  <a:srgbClr val="1A2535"/>
                </a:solidFill>
                <a:latin typeface="Calibri" panose="020F0502020204030204"/>
                <a:ea typeface="+mn-ea"/>
                <a:cs typeface="+mn-cs"/>
              </a:rPr>
              <a:t>ans</a:t>
            </a:r>
            <a:endParaRPr lang="en-US" sz="950" i="1" kern="1200" dirty="0">
              <a:solidFill>
                <a:srgbClr val="1A2535"/>
              </a:solidFill>
              <a:latin typeface="Calibri" panose="020F0502020204030204"/>
              <a:ea typeface="+mn-ea"/>
              <a:cs typeface="+mn-cs"/>
            </a:endParaRPr>
          </a:p>
          <a:p>
            <a:pPr>
              <a:buClrTx/>
              <a:buFontTx/>
              <a:buNone/>
            </a:pPr>
            <a:r>
              <a:rPr lang="en-US" sz="950" i="1" kern="1200" dirty="0">
                <a:solidFill>
                  <a:srgbClr val="1A2535"/>
                </a:solidFill>
                <a:latin typeface="Calibri" panose="020F0502020204030204"/>
                <a:ea typeface="+mn-ea"/>
                <a:cs typeface="+mn-cs"/>
              </a:rPr>
              <a:t>Avant 5 </a:t>
            </a:r>
            <a:r>
              <a:rPr lang="en-US" sz="950" i="1" kern="1200" dirty="0" err="1">
                <a:solidFill>
                  <a:srgbClr val="1A2535"/>
                </a:solidFill>
                <a:latin typeface="Calibri" panose="020F0502020204030204"/>
                <a:ea typeface="+mn-ea"/>
                <a:cs typeface="+mn-cs"/>
              </a:rPr>
              <a:t>ans</a:t>
            </a:r>
            <a:r>
              <a:rPr lang="en-US" sz="950" i="1" kern="1200" dirty="0">
                <a:solidFill>
                  <a:srgbClr val="1A2535"/>
                </a:solidFill>
                <a:latin typeface="Calibri" panose="020F0502020204030204"/>
                <a:ea typeface="+mn-ea"/>
                <a:cs typeface="+mn-cs"/>
              </a:rPr>
              <a:t> </a:t>
            </a:r>
            <a:r>
              <a:rPr lang="en-US" sz="950" i="1" kern="1200" dirty="0" err="1">
                <a:solidFill>
                  <a:srgbClr val="1A2535"/>
                </a:solidFill>
                <a:latin typeface="Calibri" panose="020F0502020204030204"/>
                <a:ea typeface="+mn-ea"/>
                <a:cs typeface="+mn-cs"/>
              </a:rPr>
              <a:t>liquide</a:t>
            </a:r>
            <a:r>
              <a:rPr lang="en-US" sz="950" i="1" kern="1200" dirty="0">
                <a:solidFill>
                  <a:srgbClr val="1A2535"/>
                </a:solidFill>
                <a:latin typeface="Calibri" panose="020F0502020204030204"/>
                <a:ea typeface="+mn-ea"/>
                <a:cs typeface="+mn-cs"/>
              </a:rPr>
              <a:t> </a:t>
            </a:r>
            <a:r>
              <a:rPr lang="en-US" sz="950" i="1" kern="1200" dirty="0" err="1">
                <a:solidFill>
                  <a:srgbClr val="1A2535"/>
                </a:solidFill>
                <a:latin typeface="Calibri" panose="020F0502020204030204"/>
                <a:ea typeface="+mn-ea"/>
                <a:cs typeface="+mn-cs"/>
              </a:rPr>
              <a:t>chaud</a:t>
            </a:r>
            <a:r>
              <a:rPr lang="en-US" sz="950" i="1" kern="1200" dirty="0">
                <a:solidFill>
                  <a:srgbClr val="1A2535"/>
                </a:solidFill>
                <a:latin typeface="Calibri" panose="020F0502020204030204"/>
                <a:ea typeface="+mn-ea"/>
                <a:cs typeface="+mn-cs"/>
              </a:rPr>
              <a:t> (80%)</a:t>
            </a:r>
          </a:p>
        </p:txBody>
      </p:sp>
      <p:sp>
        <p:nvSpPr>
          <p:cNvPr id="19" name="Shape 9">
            <a:extLst>
              <a:ext uri="{FF2B5EF4-FFF2-40B4-BE49-F238E27FC236}">
                <a16:creationId xmlns:a16="http://schemas.microsoft.com/office/drawing/2014/main" id="{EB2CCF06-85AE-9EC7-3029-5D8A4F571949}"/>
              </a:ext>
            </a:extLst>
          </p:cNvPr>
          <p:cNvSpPr/>
          <p:nvPr/>
        </p:nvSpPr>
        <p:spPr>
          <a:xfrm>
            <a:off x="187939" y="1973844"/>
            <a:ext cx="3527618" cy="304157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0" name="Text 10">
            <a:extLst>
              <a:ext uri="{FF2B5EF4-FFF2-40B4-BE49-F238E27FC236}">
                <a16:creationId xmlns:a16="http://schemas.microsoft.com/office/drawing/2014/main" id="{D595D60D-2527-7B47-EFFD-5EE379BA03EA}"/>
              </a:ext>
            </a:extLst>
          </p:cNvPr>
          <p:cNvSpPr/>
          <p:nvPr/>
        </p:nvSpPr>
        <p:spPr>
          <a:xfrm>
            <a:off x="168875" y="1923971"/>
            <a:ext cx="3481897" cy="3091451"/>
          </a:xfrm>
          <a:prstGeom prst="rect">
            <a:avLst/>
          </a:prstGeom>
          <a:noFill/>
          <a:ln/>
        </p:spPr>
        <p:txBody>
          <a:bodyPr wrap="square" rtlCol="0" anchor="ctr"/>
          <a:lstStyle/>
          <a:p>
            <a:pPr marL="342900" indent="-342900">
              <a:buClrTx/>
              <a:buSzPct val="100000"/>
              <a:buFontTx/>
              <a:buChar char="•"/>
            </a:pPr>
            <a:r>
              <a:rPr lang="en-US" sz="1050" kern="1200" dirty="0">
                <a:solidFill>
                  <a:srgbClr val="1A2535"/>
                </a:solidFill>
                <a:latin typeface="Calibri" panose="020F0502020204030204"/>
                <a:ea typeface="+mn-ea"/>
                <a:cs typeface="+mn-cs"/>
              </a:rPr>
              <a:t>SMUR </a:t>
            </a:r>
            <a:r>
              <a:rPr lang="en-US" sz="1050" kern="1200" dirty="0" err="1">
                <a:solidFill>
                  <a:srgbClr val="1A2535"/>
                </a:solidFill>
                <a:latin typeface="Calibri" panose="020F0502020204030204"/>
                <a:ea typeface="+mn-ea"/>
                <a:cs typeface="+mn-cs"/>
              </a:rPr>
              <a:t>si</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brûlure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étendue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cervico-faciale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risque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d’inhalation</a:t>
            </a:r>
            <a:r>
              <a:rPr lang="en-US" sz="1050" kern="1200" dirty="0">
                <a:solidFill>
                  <a:srgbClr val="1A2535"/>
                </a:solidFill>
                <a:latin typeface="Calibri" panose="020F0502020204030204"/>
                <a:ea typeface="+mn-ea"/>
                <a:cs typeface="+mn-cs"/>
              </a:rPr>
              <a:t> de </a:t>
            </a:r>
            <a:r>
              <a:rPr lang="en-US" sz="1050" kern="1200" dirty="0" err="1">
                <a:solidFill>
                  <a:srgbClr val="1A2535"/>
                </a:solidFill>
                <a:latin typeface="Calibri" panose="020F0502020204030204"/>
                <a:ea typeface="+mn-ea"/>
                <a:cs typeface="+mn-cs"/>
              </a:rPr>
              <a:t>fumées</a:t>
            </a:r>
            <a:r>
              <a:rPr lang="en-US" sz="1050" kern="1200" dirty="0">
                <a:solidFill>
                  <a:srgbClr val="1A2535"/>
                </a:solidFill>
                <a:latin typeface="Calibri" panose="020F0502020204030204"/>
                <a:ea typeface="+mn-ea"/>
                <a:cs typeface="+mn-cs"/>
              </a:rPr>
              <a:t>, trauma </a:t>
            </a:r>
            <a:r>
              <a:rPr lang="en-US" sz="1050" kern="1200" dirty="0" err="1">
                <a:solidFill>
                  <a:srgbClr val="1A2535"/>
                </a:solidFill>
                <a:latin typeface="Calibri" panose="020F0502020204030204"/>
                <a:ea typeface="+mn-ea"/>
                <a:cs typeface="+mn-cs"/>
              </a:rPr>
              <a:t>associé</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intox</a:t>
            </a:r>
            <a:r>
              <a:rPr lang="en-US" sz="1050" kern="1200" dirty="0">
                <a:solidFill>
                  <a:srgbClr val="1A2535"/>
                </a:solidFill>
                <a:latin typeface="Calibri" panose="020F0502020204030204"/>
                <a:ea typeface="+mn-ea"/>
                <a:cs typeface="+mn-cs"/>
              </a:rPr>
              <a:t> CO, </a:t>
            </a:r>
            <a:r>
              <a:rPr lang="en-US" sz="1050" kern="1200" dirty="0" err="1">
                <a:solidFill>
                  <a:srgbClr val="1A2535"/>
                </a:solidFill>
                <a:latin typeface="Calibri" panose="020F0502020204030204"/>
                <a:ea typeface="+mn-ea"/>
                <a:cs typeface="+mn-cs"/>
              </a:rPr>
              <a:t>cyanhydrique</a:t>
            </a:r>
            <a:endParaRPr lang="en-US" sz="1050" kern="1200" dirty="0">
              <a:solidFill>
                <a:srgbClr val="1A2535"/>
              </a:solidFill>
              <a:latin typeface="Calibri" panose="020F0502020204030204"/>
              <a:ea typeface="+mn-ea"/>
              <a:cs typeface="+mn-cs"/>
            </a:endParaRPr>
          </a:p>
          <a:p>
            <a:pPr marL="342900" indent="-342900">
              <a:buClrTx/>
              <a:buSzPct val="100000"/>
              <a:buFontTx/>
              <a:buChar char="•"/>
            </a:pPr>
            <a:r>
              <a:rPr lang="en-US" sz="1050" kern="1200" dirty="0" err="1">
                <a:solidFill>
                  <a:srgbClr val="1A2535"/>
                </a:solidFill>
                <a:latin typeface="Calibri" panose="020F0502020204030204"/>
                <a:ea typeface="+mn-ea"/>
                <a:cs typeface="+mn-cs"/>
              </a:rPr>
              <a:t>Refroidissement</a:t>
            </a:r>
            <a:r>
              <a:rPr lang="en-US" sz="1050" kern="1200" dirty="0">
                <a:solidFill>
                  <a:srgbClr val="1A2535"/>
                </a:solidFill>
                <a:latin typeface="Calibri" panose="020F0502020204030204"/>
                <a:ea typeface="+mn-ea"/>
                <a:cs typeface="+mn-cs"/>
              </a:rPr>
              <a:t> : eau fraîche 15–20°C pendant 15–20 min — pas de glace</a:t>
            </a:r>
          </a:p>
          <a:p>
            <a:pPr marL="342900" indent="-342900">
              <a:buClrTx/>
              <a:buSzPct val="100000"/>
              <a:buFontTx/>
              <a:buChar char="•"/>
            </a:pPr>
            <a:r>
              <a:rPr lang="en-US" sz="1050" kern="1200" dirty="0" err="1">
                <a:solidFill>
                  <a:srgbClr val="1A2535"/>
                </a:solidFill>
                <a:latin typeface="Calibri" panose="020F0502020204030204"/>
              </a:rPr>
              <a:t>Évaluer</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gravité</a:t>
            </a:r>
            <a:r>
              <a:rPr lang="en-US" sz="1050" kern="1200" dirty="0">
                <a:solidFill>
                  <a:srgbClr val="1A2535"/>
                </a:solidFill>
                <a:latin typeface="Calibri" panose="020F0502020204030204"/>
              </a:rPr>
              <a:t> : surface (table Lund et Browder, </a:t>
            </a:r>
            <a:r>
              <a:rPr lang="en-US" sz="1050" kern="1200" dirty="0" err="1">
                <a:solidFill>
                  <a:srgbClr val="1A2535"/>
                </a:solidFill>
                <a:latin typeface="Calibri" panose="020F0502020204030204"/>
              </a:rPr>
              <a:t>ou</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paume</a:t>
            </a:r>
            <a:r>
              <a:rPr lang="en-US" sz="1050" kern="1200" dirty="0">
                <a:solidFill>
                  <a:srgbClr val="1A2535"/>
                </a:solidFill>
                <a:latin typeface="Calibri" panose="020F0502020204030204"/>
              </a:rPr>
              <a:t> + </a:t>
            </a:r>
            <a:r>
              <a:rPr lang="en-US" sz="1050" kern="1200" dirty="0" err="1">
                <a:solidFill>
                  <a:srgbClr val="1A2535"/>
                </a:solidFill>
                <a:latin typeface="Calibri" panose="020F0502020204030204"/>
              </a:rPr>
              <a:t>doigts</a:t>
            </a:r>
            <a:r>
              <a:rPr lang="en-US" sz="1050" kern="1200" dirty="0">
                <a:solidFill>
                  <a:srgbClr val="1A2535"/>
                </a:solidFill>
                <a:latin typeface="Calibri" panose="020F0502020204030204"/>
              </a:rPr>
              <a:t> = 1%), </a:t>
            </a:r>
            <a:r>
              <a:rPr lang="en-US" sz="1050" kern="1200" dirty="0" err="1">
                <a:solidFill>
                  <a:srgbClr val="1A2535"/>
                </a:solidFill>
                <a:latin typeface="Calibri" panose="020F0502020204030204"/>
              </a:rPr>
              <a:t>profondeur</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localisation</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A: attention </a:t>
            </a:r>
            <a:r>
              <a:rPr lang="en-US" sz="1050" kern="1200" dirty="0" err="1">
                <a:solidFill>
                  <a:srgbClr val="1A2535"/>
                </a:solidFill>
                <a:latin typeface="Calibri" panose="020F0502020204030204"/>
                <a:ea typeface="+mn-ea"/>
                <a:cs typeface="+mn-cs"/>
              </a:rPr>
              <a:t>oedème</a:t>
            </a:r>
            <a:r>
              <a:rPr lang="en-US" sz="1050" kern="1200" dirty="0">
                <a:solidFill>
                  <a:srgbClr val="1A2535"/>
                </a:solidFill>
                <a:latin typeface="Calibri" panose="020F0502020204030204"/>
                <a:ea typeface="+mn-ea"/>
                <a:cs typeface="+mn-cs"/>
              </a:rPr>
              <a:t> VAS </a:t>
            </a:r>
          </a:p>
          <a:p>
            <a:pPr marL="342900" indent="-342900">
              <a:buClrTx/>
              <a:buSzPct val="100000"/>
              <a:buFontTx/>
              <a:buChar char="•"/>
            </a:pPr>
            <a:r>
              <a:rPr lang="en-US" sz="1050" kern="1200" dirty="0">
                <a:solidFill>
                  <a:srgbClr val="1A2535"/>
                </a:solidFill>
                <a:latin typeface="Calibri" panose="020F0502020204030204"/>
                <a:ea typeface="+mn-ea"/>
                <a:cs typeface="+mn-cs"/>
              </a:rPr>
              <a:t>B: O2 100% FiO2, IOT </a:t>
            </a:r>
            <a:r>
              <a:rPr lang="en-US" sz="1050" kern="1200" dirty="0" err="1">
                <a:solidFill>
                  <a:srgbClr val="1A2535"/>
                </a:solidFill>
                <a:latin typeface="Calibri" panose="020F0502020204030204"/>
                <a:ea typeface="+mn-ea"/>
                <a:cs typeface="+mn-cs"/>
              </a:rPr>
              <a:t>séq</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rapide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cyanokit</a:t>
            </a:r>
            <a:endParaRPr lang="en-US" sz="1050" kern="1200" dirty="0">
              <a:solidFill>
                <a:srgbClr val="1A2535"/>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C: abord </a:t>
            </a:r>
            <a:r>
              <a:rPr lang="en-US" sz="1050" kern="1200" dirty="0" err="1">
                <a:solidFill>
                  <a:srgbClr val="1A2535"/>
                </a:solidFill>
                <a:latin typeface="Calibri" panose="020F0502020204030204"/>
                <a:ea typeface="+mn-ea"/>
                <a:cs typeface="+mn-cs"/>
              </a:rPr>
              <a:t>vasculaire</a:t>
            </a:r>
            <a:r>
              <a:rPr lang="en-US" sz="1050" kern="1200" dirty="0">
                <a:solidFill>
                  <a:srgbClr val="1A2535"/>
                </a:solidFill>
                <a:latin typeface="Calibri" panose="020F0502020204030204"/>
                <a:ea typeface="+mn-ea"/>
                <a:cs typeface="+mn-cs"/>
              </a:rPr>
              <a:t> (VVP) - </a:t>
            </a:r>
            <a:r>
              <a:rPr lang="en-US" sz="1050" kern="1200" dirty="0" err="1">
                <a:solidFill>
                  <a:srgbClr val="1A2535"/>
                </a:solidFill>
                <a:latin typeface="Calibri" panose="020F0502020204030204"/>
              </a:rPr>
              <a:t>Remplissage</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si</a:t>
            </a:r>
            <a:r>
              <a:rPr lang="en-US" sz="1050" kern="1200" dirty="0">
                <a:solidFill>
                  <a:srgbClr val="1A2535"/>
                </a:solidFill>
                <a:latin typeface="Calibri" panose="020F0502020204030204"/>
              </a:rPr>
              <a:t> SCB &gt; 10%. Ringer lactates + G5% (Parkland </a:t>
            </a:r>
            <a:r>
              <a:rPr lang="en-US" sz="1050" kern="1200" dirty="0" err="1">
                <a:solidFill>
                  <a:srgbClr val="1A2535"/>
                </a:solidFill>
                <a:latin typeface="Calibri" panose="020F0502020204030204"/>
              </a:rPr>
              <a:t>modifiée</a:t>
            </a:r>
            <a:r>
              <a:rPr lang="en-US" sz="1050" kern="1200" dirty="0">
                <a:solidFill>
                  <a:srgbClr val="1A2535"/>
                </a:solidFill>
                <a:latin typeface="Calibri" panose="020F0502020204030204"/>
              </a:rPr>
              <a:t>) +/- </a:t>
            </a:r>
            <a:r>
              <a:rPr lang="en-US" sz="1050" kern="1200" dirty="0" err="1">
                <a:solidFill>
                  <a:srgbClr val="1A2535"/>
                </a:solidFill>
                <a:latin typeface="Calibri" panose="020F0502020204030204"/>
              </a:rPr>
              <a:t>NorA</a:t>
            </a:r>
            <a:endParaRPr lang="en-US" sz="1050" kern="1200" dirty="0">
              <a:solidFill>
                <a:srgbClr val="1A2535"/>
              </a:solidFill>
              <a:latin typeface="Calibri" panose="020F0502020204030204"/>
            </a:endParaRPr>
          </a:p>
          <a:p>
            <a:pPr marL="342900" indent="-342900">
              <a:buClrTx/>
              <a:buSzPct val="100000"/>
              <a:buFontTx/>
              <a:buChar char="•"/>
            </a:pPr>
            <a:r>
              <a:rPr lang="en-US" sz="1050" kern="1200" dirty="0">
                <a:solidFill>
                  <a:srgbClr val="1A2535"/>
                </a:solidFill>
                <a:latin typeface="Calibri" panose="020F0502020204030204"/>
                <a:ea typeface="+mn-ea"/>
                <a:cs typeface="+mn-cs"/>
              </a:rPr>
              <a:t>D: </a:t>
            </a:r>
            <a:r>
              <a:rPr lang="en-US" sz="1050" kern="1200" dirty="0" err="1">
                <a:solidFill>
                  <a:srgbClr val="1A2535"/>
                </a:solidFill>
                <a:latin typeface="Calibri" panose="020F0502020204030204"/>
                <a:ea typeface="+mn-ea"/>
                <a:cs typeface="+mn-cs"/>
              </a:rPr>
              <a:t>Analgésie</a:t>
            </a:r>
            <a:r>
              <a:rPr lang="en-US" sz="1050" kern="1200" dirty="0">
                <a:solidFill>
                  <a:srgbClr val="1A2535"/>
                </a:solidFill>
                <a:latin typeface="Calibri" panose="020F0502020204030204"/>
                <a:ea typeface="+mn-ea"/>
                <a:cs typeface="+mn-cs"/>
              </a:rPr>
              <a:t> immédiate (paracétamol IV ± morphine), </a:t>
            </a:r>
            <a:r>
              <a:rPr lang="en-US" sz="1050" kern="1200" dirty="0" err="1">
                <a:solidFill>
                  <a:srgbClr val="1A2535"/>
                </a:solidFill>
                <a:latin typeface="Calibri" panose="020F0502020204030204"/>
                <a:ea typeface="+mn-ea"/>
                <a:cs typeface="+mn-cs"/>
              </a:rPr>
              <a:t>cyanure</a:t>
            </a:r>
            <a:r>
              <a:rPr lang="en-US" sz="1050" kern="1200" dirty="0">
                <a:solidFill>
                  <a:srgbClr val="1A2535"/>
                </a:solidFill>
                <a:latin typeface="Calibri" panose="020F0502020204030204"/>
                <a:ea typeface="+mn-ea"/>
                <a:cs typeface="+mn-cs"/>
              </a:rPr>
              <a:t>, CO </a:t>
            </a:r>
            <a:r>
              <a:rPr lang="en-US" sz="1050" kern="1200" dirty="0" err="1">
                <a:solidFill>
                  <a:srgbClr val="1A2535"/>
                </a:solidFill>
                <a:latin typeface="Calibri" panose="020F0502020204030204"/>
                <a:ea typeface="+mn-ea"/>
                <a:cs typeface="+mn-cs"/>
              </a:rPr>
              <a:t>associé</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E: Hydrogel, champs </a:t>
            </a:r>
            <a:r>
              <a:rPr lang="en-US" sz="1050" kern="1200" dirty="0" err="1">
                <a:solidFill>
                  <a:srgbClr val="1A2535"/>
                </a:solidFill>
                <a:latin typeface="Calibri" panose="020F0502020204030204"/>
                <a:ea typeface="+mn-ea"/>
                <a:cs typeface="+mn-cs"/>
              </a:rPr>
              <a:t>stériles</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Orientation CTB  si SCB &gt; 10% / 3° degré / face-mains-</a:t>
            </a:r>
            <a:r>
              <a:rPr lang="en-US" sz="1050" kern="1200" dirty="0" err="1">
                <a:solidFill>
                  <a:srgbClr val="1A2535"/>
                </a:solidFill>
                <a:latin typeface="Calibri" panose="020F0502020204030204"/>
                <a:ea typeface="+mn-ea"/>
                <a:cs typeface="+mn-cs"/>
              </a:rPr>
              <a:t>périnée</a:t>
            </a:r>
            <a:r>
              <a:rPr lang="en-US" sz="1050" kern="1200" dirty="0">
                <a:solidFill>
                  <a:srgbClr val="1A2535"/>
                </a:solidFill>
                <a:latin typeface="Calibri" panose="020F0502020204030204"/>
                <a:ea typeface="+mn-ea"/>
                <a:cs typeface="+mn-cs"/>
              </a:rPr>
              <a:t> / nourrisson</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 Brûlure en gant / fessière / siège = évoquer maltraitance</a:t>
            </a:r>
            <a:endParaRPr lang="en-US" sz="1050" kern="1200" dirty="0">
              <a:solidFill>
                <a:prstClr val="black"/>
              </a:solidFill>
              <a:latin typeface="Calibri" panose="020F0502020204030204"/>
              <a:ea typeface="+mn-ea"/>
              <a:cs typeface="+mn-cs"/>
            </a:endParaRPr>
          </a:p>
        </p:txBody>
      </p:sp>
      <p:sp>
        <p:nvSpPr>
          <p:cNvPr id="21" name="Shape 11">
            <a:extLst>
              <a:ext uri="{FF2B5EF4-FFF2-40B4-BE49-F238E27FC236}">
                <a16:creationId xmlns:a16="http://schemas.microsoft.com/office/drawing/2014/main" id="{154A3373-30A5-A3BF-B5FA-F5292680F84E}"/>
              </a:ext>
            </a:extLst>
          </p:cNvPr>
          <p:cNvSpPr/>
          <p:nvPr/>
        </p:nvSpPr>
        <p:spPr>
          <a:xfrm>
            <a:off x="3944636" y="1295405"/>
            <a:ext cx="2418509" cy="240749"/>
          </a:xfrm>
          <a:prstGeom prst="rect">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2" name="Text 12">
            <a:extLst>
              <a:ext uri="{FF2B5EF4-FFF2-40B4-BE49-F238E27FC236}">
                <a16:creationId xmlns:a16="http://schemas.microsoft.com/office/drawing/2014/main" id="{1EF4B053-5D94-009D-B4FE-DB068E27D4DA}"/>
              </a:ext>
            </a:extLst>
          </p:cNvPr>
          <p:cNvSpPr/>
          <p:nvPr/>
        </p:nvSpPr>
        <p:spPr>
          <a:xfrm>
            <a:off x="3944635" y="1295405"/>
            <a:ext cx="2412111" cy="240749"/>
          </a:xfrm>
          <a:prstGeom prst="rect">
            <a:avLst/>
          </a:prstGeom>
          <a:noFill/>
          <a:ln/>
        </p:spPr>
        <p:txBody>
          <a:bodyPr wrap="square" lIns="0" tIns="0" rIns="0" bIns="0" rtlCol="0" anchor="ctr"/>
          <a:lstStyle/>
          <a:p>
            <a:pPr algn="ctr">
              <a:buClrTx/>
              <a:buFontTx/>
              <a:buNone/>
            </a:pPr>
            <a:r>
              <a:rPr lang="en-US" sz="1150" b="1" kern="1200" dirty="0">
                <a:solidFill>
                  <a:srgbClr val="FFFFFF"/>
                </a:solidFill>
                <a:latin typeface="Calibri" panose="020F0502020204030204"/>
                <a:ea typeface="+mn-ea"/>
                <a:cs typeface="+mn-cs"/>
              </a:rPr>
              <a:t>HYPOTHERMIE</a:t>
            </a:r>
            <a:endParaRPr lang="en-US" sz="1150" kern="1200" dirty="0">
              <a:solidFill>
                <a:prstClr val="black"/>
              </a:solidFill>
              <a:latin typeface="Calibri" panose="020F0502020204030204"/>
              <a:ea typeface="+mn-ea"/>
              <a:cs typeface="+mn-cs"/>
            </a:endParaRPr>
          </a:p>
        </p:txBody>
      </p:sp>
      <p:sp>
        <p:nvSpPr>
          <p:cNvPr id="23" name="Shape 13">
            <a:extLst>
              <a:ext uri="{FF2B5EF4-FFF2-40B4-BE49-F238E27FC236}">
                <a16:creationId xmlns:a16="http://schemas.microsoft.com/office/drawing/2014/main" id="{EA50EFF9-B7D0-EC2E-E566-8C6BED8C3FC1}"/>
              </a:ext>
            </a:extLst>
          </p:cNvPr>
          <p:cNvSpPr/>
          <p:nvPr/>
        </p:nvSpPr>
        <p:spPr>
          <a:xfrm>
            <a:off x="3944635" y="1606301"/>
            <a:ext cx="2418510" cy="297396"/>
          </a:xfrm>
          <a:prstGeom prst="rect">
            <a:avLst/>
          </a:prstGeom>
          <a:solidFill>
            <a:srgbClr val="2980B9">
              <a:alpha val="20000"/>
            </a:srgbClr>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4" name="Text 14">
            <a:extLst>
              <a:ext uri="{FF2B5EF4-FFF2-40B4-BE49-F238E27FC236}">
                <a16:creationId xmlns:a16="http://schemas.microsoft.com/office/drawing/2014/main" id="{50710B77-FDF3-F172-6353-E8E97E7C1105}"/>
              </a:ext>
            </a:extLst>
          </p:cNvPr>
          <p:cNvSpPr/>
          <p:nvPr/>
        </p:nvSpPr>
        <p:spPr>
          <a:xfrm>
            <a:off x="3944635" y="1606301"/>
            <a:ext cx="2418510" cy="297396"/>
          </a:xfrm>
          <a:prstGeom prst="rect">
            <a:avLst/>
          </a:prstGeom>
          <a:noFill/>
          <a:ln/>
        </p:spPr>
        <p:txBody>
          <a:bodyPr wrap="square" rtlCol="0" anchor="ctr"/>
          <a:lstStyle/>
          <a:p>
            <a:pPr>
              <a:buClrTx/>
              <a:buFontTx/>
              <a:buNone/>
            </a:pPr>
            <a:r>
              <a:rPr lang="en-US" sz="950" i="1" kern="1200" dirty="0">
                <a:solidFill>
                  <a:srgbClr val="1A2535"/>
                </a:solidFill>
                <a:latin typeface="Calibri" panose="020F0502020204030204"/>
                <a:ea typeface="+mn-ea"/>
                <a:cs typeface="+mn-cs"/>
              </a:rPr>
              <a:t>T° centrale &lt; 35°C — Nourrisson : risque élevé</a:t>
            </a:r>
            <a:endParaRPr lang="en-US" sz="950" kern="1200" dirty="0">
              <a:solidFill>
                <a:prstClr val="black"/>
              </a:solidFill>
              <a:latin typeface="Calibri" panose="020F0502020204030204"/>
              <a:ea typeface="+mn-ea"/>
              <a:cs typeface="+mn-cs"/>
            </a:endParaRPr>
          </a:p>
        </p:txBody>
      </p:sp>
      <p:sp>
        <p:nvSpPr>
          <p:cNvPr id="25" name="Shape 15">
            <a:extLst>
              <a:ext uri="{FF2B5EF4-FFF2-40B4-BE49-F238E27FC236}">
                <a16:creationId xmlns:a16="http://schemas.microsoft.com/office/drawing/2014/main" id="{1D6E8A4E-4B23-C5FA-1362-957F3C091AE2}"/>
              </a:ext>
            </a:extLst>
          </p:cNvPr>
          <p:cNvSpPr/>
          <p:nvPr/>
        </p:nvSpPr>
        <p:spPr>
          <a:xfrm>
            <a:off x="3944635" y="2027760"/>
            <a:ext cx="2399446" cy="2584514"/>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6" name="Text 16">
            <a:extLst>
              <a:ext uri="{FF2B5EF4-FFF2-40B4-BE49-F238E27FC236}">
                <a16:creationId xmlns:a16="http://schemas.microsoft.com/office/drawing/2014/main" id="{4F218F6E-FDF7-97EA-3A09-694DB1CC2426}"/>
              </a:ext>
            </a:extLst>
          </p:cNvPr>
          <p:cNvSpPr/>
          <p:nvPr/>
        </p:nvSpPr>
        <p:spPr>
          <a:xfrm>
            <a:off x="3963699" y="2032576"/>
            <a:ext cx="2399446" cy="2478301"/>
          </a:xfrm>
          <a:prstGeom prst="rect">
            <a:avLst/>
          </a:prstGeom>
          <a:noFill/>
          <a:ln/>
        </p:spPr>
        <p:txBody>
          <a:bodyPr wrap="square" rtlCol="0" anchor="ctr"/>
          <a:lstStyle/>
          <a:p>
            <a:pPr marL="342900" indent="-342900">
              <a:buClrTx/>
              <a:buSzPct val="100000"/>
              <a:buFontTx/>
              <a:buChar char="•"/>
            </a:pPr>
            <a:r>
              <a:rPr lang="en-US" sz="1050" kern="1200" dirty="0">
                <a:solidFill>
                  <a:srgbClr val="1A2535"/>
                </a:solidFill>
                <a:latin typeface="Calibri" panose="020F0502020204030204"/>
                <a:ea typeface="+mn-ea"/>
                <a:cs typeface="+mn-cs"/>
              </a:rPr>
              <a:t>Manipulation douce — enlever vêtements mouillés, sécher</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Réchauffement progressif : externe actif (couvertures air chaud)</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Liquides IV réchauffés 40–44°C, 20 ml/kg</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ECG : risque de fibrillation ventriculaire &lt; 28°C</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Si T° &lt; 28°C ou instabilité : discuter ECMO en centre spécialisé</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RCP prolongée : « not dead until warm and dead »</a:t>
            </a:r>
            <a:endParaRPr lang="en-US" sz="1050" kern="1200" dirty="0">
              <a:solidFill>
                <a:prstClr val="black"/>
              </a:solidFill>
              <a:latin typeface="Calibri" panose="020F0502020204030204"/>
              <a:ea typeface="+mn-ea"/>
              <a:cs typeface="+mn-cs"/>
            </a:endParaRPr>
          </a:p>
        </p:txBody>
      </p:sp>
      <p:sp>
        <p:nvSpPr>
          <p:cNvPr id="27" name="Shape 17">
            <a:extLst>
              <a:ext uri="{FF2B5EF4-FFF2-40B4-BE49-F238E27FC236}">
                <a16:creationId xmlns:a16="http://schemas.microsoft.com/office/drawing/2014/main" id="{E2AAE9F0-8F8A-47D3-BF3B-EAE3EF85F558}"/>
              </a:ext>
            </a:extLst>
          </p:cNvPr>
          <p:cNvSpPr/>
          <p:nvPr/>
        </p:nvSpPr>
        <p:spPr>
          <a:xfrm>
            <a:off x="6521712" y="1295405"/>
            <a:ext cx="2507988" cy="240749"/>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8" name="Text 18">
            <a:extLst>
              <a:ext uri="{FF2B5EF4-FFF2-40B4-BE49-F238E27FC236}">
                <a16:creationId xmlns:a16="http://schemas.microsoft.com/office/drawing/2014/main" id="{C07D8FE7-0EFD-BF11-4FA0-1AC9C1BA7F0D}"/>
              </a:ext>
            </a:extLst>
          </p:cNvPr>
          <p:cNvSpPr/>
          <p:nvPr/>
        </p:nvSpPr>
        <p:spPr>
          <a:xfrm>
            <a:off x="6509793" y="1295405"/>
            <a:ext cx="2519907" cy="240749"/>
          </a:xfrm>
          <a:prstGeom prst="rect">
            <a:avLst/>
          </a:prstGeom>
          <a:noFill/>
          <a:ln/>
        </p:spPr>
        <p:txBody>
          <a:bodyPr wrap="square" lIns="0" tIns="0" rIns="0" bIns="0" rtlCol="0" anchor="ctr"/>
          <a:lstStyle/>
          <a:p>
            <a:pPr algn="ctr">
              <a:buClrTx/>
              <a:buFontTx/>
              <a:buNone/>
            </a:pPr>
            <a:r>
              <a:rPr lang="en-US" sz="1150" b="1" kern="1200" dirty="0">
                <a:solidFill>
                  <a:srgbClr val="FFFFFF"/>
                </a:solidFill>
                <a:latin typeface="Calibri" panose="020F0502020204030204"/>
                <a:ea typeface="+mn-ea"/>
                <a:cs typeface="+mn-cs"/>
              </a:rPr>
              <a:t>COUP DE CHALEUR</a:t>
            </a:r>
            <a:endParaRPr lang="en-US" sz="1150" kern="1200" dirty="0">
              <a:solidFill>
                <a:prstClr val="black"/>
              </a:solidFill>
              <a:latin typeface="Calibri" panose="020F0502020204030204"/>
              <a:ea typeface="+mn-ea"/>
              <a:cs typeface="+mn-cs"/>
            </a:endParaRPr>
          </a:p>
        </p:txBody>
      </p:sp>
      <p:sp>
        <p:nvSpPr>
          <p:cNvPr id="29" name="Shape 19">
            <a:extLst>
              <a:ext uri="{FF2B5EF4-FFF2-40B4-BE49-F238E27FC236}">
                <a16:creationId xmlns:a16="http://schemas.microsoft.com/office/drawing/2014/main" id="{6CB14A89-B7AC-73C7-3058-2E514E708392}"/>
              </a:ext>
            </a:extLst>
          </p:cNvPr>
          <p:cNvSpPr/>
          <p:nvPr/>
        </p:nvSpPr>
        <p:spPr>
          <a:xfrm>
            <a:off x="6521711" y="1606301"/>
            <a:ext cx="2507989" cy="297396"/>
          </a:xfrm>
          <a:prstGeom prst="rect">
            <a:avLst/>
          </a:prstGeom>
          <a:solidFill>
            <a:srgbClr val="D35400">
              <a:alpha val="20000"/>
            </a:srgbClr>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0" name="Text 20">
            <a:extLst>
              <a:ext uri="{FF2B5EF4-FFF2-40B4-BE49-F238E27FC236}">
                <a16:creationId xmlns:a16="http://schemas.microsoft.com/office/drawing/2014/main" id="{8305FF6E-383C-55A6-ADBE-9CC4413CC014}"/>
              </a:ext>
            </a:extLst>
          </p:cNvPr>
          <p:cNvSpPr/>
          <p:nvPr/>
        </p:nvSpPr>
        <p:spPr>
          <a:xfrm>
            <a:off x="6521711" y="1606301"/>
            <a:ext cx="2574919" cy="297396"/>
          </a:xfrm>
          <a:prstGeom prst="rect">
            <a:avLst/>
          </a:prstGeom>
          <a:noFill/>
          <a:ln/>
        </p:spPr>
        <p:txBody>
          <a:bodyPr wrap="square" rtlCol="0" anchor="ctr"/>
          <a:lstStyle/>
          <a:p>
            <a:pPr>
              <a:buClrTx/>
              <a:buFontTx/>
              <a:buNone/>
            </a:pPr>
            <a:r>
              <a:rPr lang="en-US" sz="950" i="1" kern="1200" dirty="0">
                <a:solidFill>
                  <a:srgbClr val="1A2535"/>
                </a:solidFill>
                <a:latin typeface="Calibri" panose="020F0502020204030204"/>
                <a:ea typeface="+mn-ea"/>
                <a:cs typeface="+mn-cs"/>
              </a:rPr>
              <a:t>T° &gt; 40°C + dysfonction neurologique</a:t>
            </a:r>
            <a:endParaRPr lang="en-US" sz="950" kern="1200" dirty="0">
              <a:solidFill>
                <a:prstClr val="black"/>
              </a:solidFill>
              <a:latin typeface="Calibri" panose="020F0502020204030204"/>
              <a:ea typeface="+mn-ea"/>
              <a:cs typeface="+mn-cs"/>
            </a:endParaRPr>
          </a:p>
        </p:txBody>
      </p:sp>
      <p:sp>
        <p:nvSpPr>
          <p:cNvPr id="31" name="Shape 21">
            <a:extLst>
              <a:ext uri="{FF2B5EF4-FFF2-40B4-BE49-F238E27FC236}">
                <a16:creationId xmlns:a16="http://schemas.microsoft.com/office/drawing/2014/main" id="{AD227759-82C8-829B-F25A-6827937327B8}"/>
              </a:ext>
            </a:extLst>
          </p:cNvPr>
          <p:cNvSpPr/>
          <p:nvPr/>
        </p:nvSpPr>
        <p:spPr>
          <a:xfrm>
            <a:off x="6521711" y="1947547"/>
            <a:ext cx="2684873" cy="2584514"/>
          </a:xfrm>
          <a:prstGeom prst="rect">
            <a:avLst/>
          </a:prstGeom>
          <a:solidFill>
            <a:srgbClr val="F1F5F9"/>
          </a:solidFill>
          <a:ln w="12700">
            <a:solidFill>
              <a:srgbClr val="F1F5F9"/>
            </a:solidFill>
            <a:prstDash val="solid"/>
          </a:ln>
        </p:spPr>
        <p:txBody>
          <a:bodyPr/>
          <a:lstStyle/>
          <a:p>
            <a:pPr>
              <a:buClrTx/>
              <a:buFontTx/>
              <a:buNone/>
            </a:pPr>
            <a:endParaRPr lang="fr-FR" sz="2000" kern="1200">
              <a:solidFill>
                <a:prstClr val="black"/>
              </a:solidFill>
              <a:latin typeface="Calibri" panose="020F0502020204030204"/>
              <a:ea typeface="+mn-ea"/>
              <a:cs typeface="+mn-cs"/>
            </a:endParaRPr>
          </a:p>
        </p:txBody>
      </p:sp>
      <p:sp>
        <p:nvSpPr>
          <p:cNvPr id="32" name="Text 22">
            <a:extLst>
              <a:ext uri="{FF2B5EF4-FFF2-40B4-BE49-F238E27FC236}">
                <a16:creationId xmlns:a16="http://schemas.microsoft.com/office/drawing/2014/main" id="{8BF35FE6-F526-6AE1-FC6A-860D1E45E8A1}"/>
              </a:ext>
            </a:extLst>
          </p:cNvPr>
          <p:cNvSpPr/>
          <p:nvPr/>
        </p:nvSpPr>
        <p:spPr>
          <a:xfrm>
            <a:off x="6582168" y="2045213"/>
            <a:ext cx="2561831" cy="2478301"/>
          </a:xfrm>
          <a:prstGeom prst="rect">
            <a:avLst/>
          </a:prstGeom>
          <a:noFill/>
          <a:ln/>
        </p:spPr>
        <p:txBody>
          <a:bodyPr wrap="square" rtlCol="0" anchor="ctr"/>
          <a:lstStyle/>
          <a:p>
            <a:pPr marL="342900" indent="-342900">
              <a:buClrTx/>
              <a:buSzPct val="100000"/>
              <a:buFontTx/>
              <a:buChar char="•"/>
            </a:pPr>
            <a:r>
              <a:rPr lang="en-US" sz="1050" kern="1200" dirty="0">
                <a:solidFill>
                  <a:srgbClr val="1A2535"/>
                </a:solidFill>
                <a:latin typeface="Calibri" panose="020F0502020204030204"/>
                <a:ea typeface="+mn-ea"/>
                <a:cs typeface="+mn-cs"/>
              </a:rPr>
              <a:t>Retirer de l'environnement chaud immédiatement</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Refroidissement externe actif : aspersion eau froide + ventilation</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PAS d'antipyrétique (mécanisme non pyrogénique)</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Réhydratation IV selon ionogramme</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Traitement anticonvulsivant si convulsions</a:t>
            </a:r>
            <a:endParaRPr lang="en-US" sz="1050" kern="1200" dirty="0">
              <a:solidFill>
                <a:prstClr val="black"/>
              </a:solidFill>
              <a:latin typeface="Calibri" panose="020F0502020204030204"/>
              <a:ea typeface="+mn-ea"/>
              <a:cs typeface="+mn-cs"/>
            </a:endParaRPr>
          </a:p>
          <a:p>
            <a:pPr marL="342900" indent="-342900">
              <a:buClrTx/>
              <a:buSzPct val="100000"/>
              <a:buFontTx/>
              <a:buChar char="•"/>
            </a:pPr>
            <a:r>
              <a:rPr lang="en-US" sz="1050" kern="1200" dirty="0">
                <a:solidFill>
                  <a:srgbClr val="1A2535"/>
                </a:solidFill>
                <a:latin typeface="Calibri" panose="020F0502020204030204"/>
                <a:ea typeface="+mn-ea"/>
                <a:cs typeface="+mn-cs"/>
              </a:rPr>
              <a:t>⚠ Ne jamais laisser un enfant dans un véhicule</a:t>
            </a:r>
            <a:endParaRPr lang="en-US" sz="1050" kern="1200" dirty="0">
              <a:solidFill>
                <a:prstClr val="black"/>
              </a:solidFill>
              <a:latin typeface="Calibri" panose="020F0502020204030204"/>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87AECF7B-9A73-45DD-FFA2-5A6950CB49A1}"/>
            </a:ext>
          </a:extLst>
        </p:cNvPr>
        <p:cNvGrpSpPr/>
        <p:nvPr/>
      </p:nvGrpSpPr>
      <p:grpSpPr>
        <a:xfrm>
          <a:off x="0" y="0"/>
          <a:ext cx="0" cy="0"/>
          <a:chOff x="0" y="0"/>
          <a:chExt cx="0" cy="0"/>
        </a:xfrm>
      </p:grpSpPr>
      <p:sp>
        <p:nvSpPr>
          <p:cNvPr id="406" name="Google Shape;406;p41">
            <a:extLst>
              <a:ext uri="{FF2B5EF4-FFF2-40B4-BE49-F238E27FC236}">
                <a16:creationId xmlns:a16="http://schemas.microsoft.com/office/drawing/2014/main" id="{83274F67-9443-6F39-CBF6-C58A05EAE008}"/>
              </a:ext>
            </a:extLst>
          </p:cNvPr>
          <p:cNvSpPr txBox="1">
            <a:spLocks noGrp="1"/>
          </p:cNvSpPr>
          <p:nvPr>
            <p:ph type="title"/>
          </p:nvPr>
        </p:nvSpPr>
        <p:spPr>
          <a:xfrm>
            <a:off x="1472787" y="2093807"/>
            <a:ext cx="7031516" cy="7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Maltraitance</a:t>
            </a:r>
            <a:endParaRPr dirty="0"/>
          </a:p>
        </p:txBody>
      </p:sp>
      <p:sp>
        <p:nvSpPr>
          <p:cNvPr id="407" name="Google Shape;407;p41">
            <a:extLst>
              <a:ext uri="{FF2B5EF4-FFF2-40B4-BE49-F238E27FC236}">
                <a16:creationId xmlns:a16="http://schemas.microsoft.com/office/drawing/2014/main" id="{5CCD44A0-6355-3A6A-9F62-E3646216F6F1}"/>
              </a:ext>
            </a:extLst>
          </p:cNvPr>
          <p:cNvSpPr txBox="1">
            <a:spLocks noGrp="1"/>
          </p:cNvSpPr>
          <p:nvPr>
            <p:ph type="title" idx="2"/>
          </p:nvPr>
        </p:nvSpPr>
        <p:spPr>
          <a:xfrm>
            <a:off x="7107432" y="1066155"/>
            <a:ext cx="1323393"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solidFill>
              </a:rPr>
              <a:t>05</a:t>
            </a:r>
            <a:endParaRPr dirty="0">
              <a:solidFill>
                <a:schemeClr val="bg2"/>
              </a:solidFill>
            </a:endParaRPr>
          </a:p>
        </p:txBody>
      </p:sp>
      <p:sp>
        <p:nvSpPr>
          <p:cNvPr id="408" name="Google Shape;408;p41">
            <a:extLst>
              <a:ext uri="{FF2B5EF4-FFF2-40B4-BE49-F238E27FC236}">
                <a16:creationId xmlns:a16="http://schemas.microsoft.com/office/drawing/2014/main" id="{C93BEFFA-4D43-EB02-F220-50F7AFF97869}"/>
              </a:ext>
            </a:extLst>
          </p:cNvPr>
          <p:cNvSpPr txBox="1">
            <a:spLocks noGrp="1"/>
          </p:cNvSpPr>
          <p:nvPr>
            <p:ph type="subTitle" idx="1"/>
          </p:nvPr>
        </p:nvSpPr>
        <p:spPr>
          <a:xfrm>
            <a:off x="4474029" y="2911355"/>
            <a:ext cx="3956796" cy="373451"/>
          </a:xfrm>
          <a:prstGeom prst="rect">
            <a:avLst/>
          </a:prstGeom>
        </p:spPr>
        <p:txBody>
          <a:bodyPr spcFirstLastPara="1" wrap="square" lIns="91425" tIns="91425" rIns="91425" bIns="91425" anchor="t" anchorCtr="0">
            <a:noAutofit/>
          </a:bodyPr>
          <a:lstStyle/>
          <a:p>
            <a:pPr lvl="0"/>
            <a:r>
              <a:rPr lang="fr-FR" dirty="0"/>
              <a:t>≈1 enfant sur 5 en Europe est victime de violence physique (OMS Europe, 2018)</a:t>
            </a:r>
            <a:endParaRPr dirty="0"/>
          </a:p>
        </p:txBody>
      </p:sp>
      <p:pic>
        <p:nvPicPr>
          <p:cNvPr id="7" name="Image 6">
            <a:extLst>
              <a:ext uri="{FF2B5EF4-FFF2-40B4-BE49-F238E27FC236}">
                <a16:creationId xmlns:a16="http://schemas.microsoft.com/office/drawing/2014/main" id="{C011DADD-1E45-54DB-0C8E-435DB5704CF9}"/>
              </a:ext>
            </a:extLst>
          </p:cNvPr>
          <p:cNvPicPr>
            <a:picLocks noChangeAspect="1"/>
          </p:cNvPicPr>
          <p:nvPr/>
        </p:nvPicPr>
        <p:blipFill>
          <a:blip r:embed="rId2"/>
          <a:stretch>
            <a:fillRect/>
          </a:stretch>
        </p:blipFill>
        <p:spPr>
          <a:xfrm>
            <a:off x="0" y="2686050"/>
            <a:ext cx="4366478" cy="2457450"/>
          </a:xfrm>
          <a:prstGeom prst="rect">
            <a:avLst/>
          </a:prstGeom>
        </p:spPr>
      </p:pic>
    </p:spTree>
    <p:extLst>
      <p:ext uri="{BB962C8B-B14F-4D97-AF65-F5344CB8AC3E}">
        <p14:creationId xmlns:p14="http://schemas.microsoft.com/office/powerpoint/2010/main" val="130242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a:extLst>
              <a:ext uri="{FF2B5EF4-FFF2-40B4-BE49-F238E27FC236}">
                <a16:creationId xmlns:a16="http://schemas.microsoft.com/office/drawing/2014/main" id="{4CA0D7B4-5370-3952-91B6-B848E3F4BE5C}"/>
              </a:ext>
            </a:extLst>
          </p:cNvPr>
          <p:cNvSpPr/>
          <p:nvPr/>
        </p:nvSpPr>
        <p:spPr>
          <a:xfrm>
            <a:off x="228600" y="598515"/>
            <a:ext cx="8860536" cy="594360"/>
          </a:xfrm>
          <a:prstGeom prst="rect">
            <a:avLst/>
          </a:prstGeom>
          <a:noFill/>
          <a:ln/>
        </p:spPr>
        <p:txBody>
          <a:bodyPr wrap="square" rtlCol="0" anchor="ctr"/>
          <a:lstStyle/>
          <a:p>
            <a:pPr>
              <a:buClrTx/>
              <a:buFontTx/>
              <a:buNone/>
            </a:pPr>
            <a:r>
              <a:rPr lang="en-US" sz="2400" dirty="0">
                <a:solidFill>
                  <a:schemeClr val="tx1"/>
                </a:solidFill>
                <a:latin typeface="Praktika ExtraBold Italic" panose="00000900000000000000" pitchFamily="50" charset="0"/>
              </a:rPr>
              <a:t>Maltraitance &amp; traumatismes non </a:t>
            </a:r>
            <a:r>
              <a:rPr lang="en-US" sz="2400" dirty="0" err="1">
                <a:solidFill>
                  <a:schemeClr val="tx1"/>
                </a:solidFill>
                <a:latin typeface="Praktika ExtraBold Italic" panose="00000900000000000000" pitchFamily="50" charset="0"/>
              </a:rPr>
              <a:t>accidentels</a:t>
            </a:r>
            <a:r>
              <a:rPr lang="en-US" sz="2400" dirty="0">
                <a:solidFill>
                  <a:schemeClr val="tx1"/>
                </a:solidFill>
                <a:latin typeface="Praktika ExtraBold Italic" panose="00000900000000000000" pitchFamily="50" charset="0"/>
              </a:rPr>
              <a:t> — Ne pas manquer la </a:t>
            </a:r>
            <a:r>
              <a:rPr lang="en-US" sz="2400" dirty="0" err="1">
                <a:solidFill>
                  <a:schemeClr val="tx1"/>
                </a:solidFill>
                <a:latin typeface="Praktika ExtraBold Italic" panose="00000900000000000000" pitchFamily="50" charset="0"/>
              </a:rPr>
              <a:t>lésion</a:t>
            </a:r>
            <a:r>
              <a:rPr lang="en-US" sz="2400" dirty="0">
                <a:solidFill>
                  <a:schemeClr val="tx1"/>
                </a:solidFill>
                <a:latin typeface="Praktika ExtraBold Italic" panose="00000900000000000000" pitchFamily="50" charset="0"/>
              </a:rPr>
              <a:t> </a:t>
            </a:r>
            <a:r>
              <a:rPr lang="en-US" sz="2400" dirty="0" err="1">
                <a:solidFill>
                  <a:schemeClr val="tx1"/>
                </a:solidFill>
                <a:latin typeface="Praktika ExtraBold Italic" panose="00000900000000000000" pitchFamily="50" charset="0"/>
              </a:rPr>
              <a:t>sentinelle</a:t>
            </a:r>
            <a:endParaRPr lang="en-US" sz="2400" dirty="0">
              <a:solidFill>
                <a:schemeClr val="tx1"/>
              </a:solidFill>
              <a:latin typeface="Praktika ExtraBold Italic" panose="00000900000000000000" pitchFamily="50" charset="0"/>
            </a:endParaRPr>
          </a:p>
        </p:txBody>
      </p:sp>
      <p:sp>
        <p:nvSpPr>
          <p:cNvPr id="4" name="Shape 5">
            <a:extLst>
              <a:ext uri="{FF2B5EF4-FFF2-40B4-BE49-F238E27FC236}">
                <a16:creationId xmlns:a16="http://schemas.microsoft.com/office/drawing/2014/main" id="{46E18708-729E-DCF6-F43C-E029A8FBECA3}"/>
              </a:ext>
            </a:extLst>
          </p:cNvPr>
          <p:cNvSpPr/>
          <p:nvPr/>
        </p:nvSpPr>
        <p:spPr>
          <a:xfrm>
            <a:off x="182880" y="1330036"/>
            <a:ext cx="8778240" cy="457200"/>
          </a:xfrm>
          <a:prstGeom prst="rect">
            <a:avLst/>
          </a:prstGeom>
          <a:solidFill>
            <a:srgbClr val="FDECEA"/>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 name="Text 6">
            <a:extLst>
              <a:ext uri="{FF2B5EF4-FFF2-40B4-BE49-F238E27FC236}">
                <a16:creationId xmlns:a16="http://schemas.microsoft.com/office/drawing/2014/main" id="{5600982E-80D2-6628-FE14-1B7F8F42FACF}"/>
              </a:ext>
            </a:extLst>
          </p:cNvPr>
          <p:cNvSpPr/>
          <p:nvPr/>
        </p:nvSpPr>
        <p:spPr>
          <a:xfrm>
            <a:off x="274320" y="1330036"/>
            <a:ext cx="8595360" cy="457200"/>
          </a:xfrm>
          <a:prstGeom prst="rect">
            <a:avLst/>
          </a:prstGeom>
          <a:noFill/>
          <a:ln/>
        </p:spPr>
        <p:txBody>
          <a:bodyPr wrap="square" rtlCol="0" anchor="ctr"/>
          <a:lstStyle/>
          <a:p>
            <a:pPr algn="ctr">
              <a:buClrTx/>
            </a:pPr>
            <a:r>
              <a:rPr lang="en-US" sz="1050" kern="1200" dirty="0">
                <a:solidFill>
                  <a:srgbClr val="C0392B"/>
                </a:solidFill>
                <a:latin typeface="Calibri" panose="020F0502020204030204"/>
                <a:ea typeface="+mn-ea"/>
                <a:cs typeface="+mn-cs"/>
              </a:rPr>
              <a:t>⚠  30% des </a:t>
            </a:r>
            <a:r>
              <a:rPr lang="en-US" sz="1050" kern="1200" dirty="0" err="1">
                <a:solidFill>
                  <a:srgbClr val="C0392B"/>
                </a:solidFill>
                <a:latin typeface="Calibri" panose="020F0502020204030204"/>
                <a:ea typeface="+mn-ea"/>
                <a:cs typeface="+mn-cs"/>
              </a:rPr>
              <a:t>nourrissons</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victimes</a:t>
            </a:r>
            <a:r>
              <a:rPr lang="en-US" sz="1050" kern="1200" dirty="0">
                <a:solidFill>
                  <a:srgbClr val="C0392B"/>
                </a:solidFill>
                <a:latin typeface="Calibri" panose="020F0502020204030204"/>
                <a:ea typeface="+mn-ea"/>
                <a:cs typeface="+mn-cs"/>
              </a:rPr>
              <a:t> de TCNA </a:t>
            </a:r>
            <a:r>
              <a:rPr lang="en-US" sz="1050" kern="1200" dirty="0" err="1">
                <a:solidFill>
                  <a:srgbClr val="C0392B"/>
                </a:solidFill>
                <a:latin typeface="Calibri" panose="020F0502020204030204"/>
                <a:ea typeface="+mn-ea"/>
                <a:cs typeface="+mn-cs"/>
              </a:rPr>
              <a:t>avaient</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présenté</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une</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lésion</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sentinelle</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lors</a:t>
            </a:r>
            <a:r>
              <a:rPr lang="en-US" sz="1050" kern="1200" dirty="0">
                <a:solidFill>
                  <a:srgbClr val="C0392B"/>
                </a:solidFill>
                <a:latin typeface="Calibri" panose="020F0502020204030204"/>
                <a:ea typeface="+mn-ea"/>
                <a:cs typeface="+mn-cs"/>
              </a:rPr>
              <a:t> </a:t>
            </a:r>
            <a:r>
              <a:rPr lang="en-US" sz="1050" kern="1200" dirty="0" err="1">
                <a:solidFill>
                  <a:srgbClr val="C0392B"/>
                </a:solidFill>
                <a:latin typeface="Calibri" panose="020F0502020204030204"/>
                <a:ea typeface="+mn-ea"/>
                <a:cs typeface="+mn-cs"/>
              </a:rPr>
              <a:t>d'une</a:t>
            </a:r>
            <a:r>
              <a:rPr lang="en-US" sz="1050" kern="1200" dirty="0">
                <a:solidFill>
                  <a:srgbClr val="C0392B"/>
                </a:solidFill>
                <a:latin typeface="Calibri" panose="020F0502020204030204"/>
                <a:ea typeface="+mn-ea"/>
                <a:cs typeface="+mn-cs"/>
              </a:rPr>
              <a:t> consultation </a:t>
            </a:r>
            <a:r>
              <a:rPr lang="en-US" sz="1050" kern="1200" dirty="0" err="1">
                <a:solidFill>
                  <a:srgbClr val="C0392B"/>
                </a:solidFill>
                <a:latin typeface="Calibri" panose="020F0502020204030204"/>
                <a:ea typeface="+mn-ea"/>
                <a:cs typeface="+mn-cs"/>
              </a:rPr>
              <a:t>antérieure</a:t>
            </a:r>
            <a:endParaRPr lang="fr-FR" sz="1050" kern="1200" dirty="0">
              <a:solidFill>
                <a:srgbClr val="C0392B"/>
              </a:solidFill>
              <a:latin typeface="Calibri" panose="020F0502020204030204"/>
              <a:ea typeface="+mn-ea"/>
              <a:cs typeface="+mn-cs"/>
            </a:endParaRPr>
          </a:p>
          <a:p>
            <a:pPr algn="ctr">
              <a:buClrTx/>
              <a:buFontTx/>
              <a:buNone/>
            </a:pPr>
            <a:endParaRPr lang="en-US" sz="1050" kern="1200" dirty="0">
              <a:solidFill>
                <a:prstClr val="black"/>
              </a:solidFill>
              <a:latin typeface="Calibri" panose="020F0502020204030204"/>
              <a:ea typeface="+mn-ea"/>
              <a:cs typeface="+mn-cs"/>
            </a:endParaRPr>
          </a:p>
        </p:txBody>
      </p:sp>
      <p:sp>
        <p:nvSpPr>
          <p:cNvPr id="6" name="Shape 7">
            <a:extLst>
              <a:ext uri="{FF2B5EF4-FFF2-40B4-BE49-F238E27FC236}">
                <a16:creationId xmlns:a16="http://schemas.microsoft.com/office/drawing/2014/main" id="{5576C0B3-C860-E8E7-1DE3-FEAD06D3C1BF}"/>
              </a:ext>
            </a:extLst>
          </p:cNvPr>
          <p:cNvSpPr/>
          <p:nvPr/>
        </p:nvSpPr>
        <p:spPr>
          <a:xfrm>
            <a:off x="182880" y="1878676"/>
            <a:ext cx="2926080" cy="292608"/>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7" name="Text 8">
            <a:extLst>
              <a:ext uri="{FF2B5EF4-FFF2-40B4-BE49-F238E27FC236}">
                <a16:creationId xmlns:a16="http://schemas.microsoft.com/office/drawing/2014/main" id="{3D7C8123-84DB-BB59-C0CA-31E6EBF89E3E}"/>
              </a:ext>
            </a:extLst>
          </p:cNvPr>
          <p:cNvSpPr/>
          <p:nvPr/>
        </p:nvSpPr>
        <p:spPr>
          <a:xfrm>
            <a:off x="182880" y="1878676"/>
            <a:ext cx="2926080" cy="292608"/>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Signaux d'alerte (HAS 2019)</a:t>
            </a:r>
            <a:endParaRPr lang="en-US" sz="1000" kern="1200" dirty="0">
              <a:solidFill>
                <a:prstClr val="black"/>
              </a:solidFill>
              <a:latin typeface="Calibri" panose="020F0502020204030204"/>
              <a:ea typeface="+mn-ea"/>
              <a:cs typeface="+mn-cs"/>
            </a:endParaRPr>
          </a:p>
        </p:txBody>
      </p:sp>
      <p:sp>
        <p:nvSpPr>
          <p:cNvPr id="8" name="Shape 9">
            <a:extLst>
              <a:ext uri="{FF2B5EF4-FFF2-40B4-BE49-F238E27FC236}">
                <a16:creationId xmlns:a16="http://schemas.microsoft.com/office/drawing/2014/main" id="{51B524EF-F66B-61A4-1678-6B2B48903D54}"/>
              </a:ext>
            </a:extLst>
          </p:cNvPr>
          <p:cNvSpPr/>
          <p:nvPr/>
        </p:nvSpPr>
        <p:spPr>
          <a:xfrm>
            <a:off x="182880" y="2171285"/>
            <a:ext cx="2926080" cy="212849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9" name="Text 10">
            <a:extLst>
              <a:ext uri="{FF2B5EF4-FFF2-40B4-BE49-F238E27FC236}">
                <a16:creationId xmlns:a16="http://schemas.microsoft.com/office/drawing/2014/main" id="{3C5831E4-D360-09DD-DCC7-A8DDC4658C00}"/>
              </a:ext>
            </a:extLst>
          </p:cNvPr>
          <p:cNvSpPr/>
          <p:nvPr/>
        </p:nvSpPr>
        <p:spPr>
          <a:xfrm>
            <a:off x="274320" y="2196318"/>
            <a:ext cx="2788920" cy="2103458"/>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Lésion inexpliquée chez enfant ne marchant pas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Incohérence mécanisme / lésion observée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Explication changeant selon l'interlocuteur</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Retard de consultation inexpliqué</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Antécédents d'accidents répétés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Ecchymoses multiples, âges différents, zones non exposées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Brûlure en gant / siège / symétrique</a:t>
            </a:r>
            <a:endParaRPr lang="en-US" sz="1000" kern="1200" dirty="0">
              <a:solidFill>
                <a:prstClr val="black"/>
              </a:solidFill>
              <a:latin typeface="Calibri" panose="020F0502020204030204"/>
              <a:ea typeface="+mn-ea"/>
              <a:cs typeface="+mn-cs"/>
            </a:endParaRPr>
          </a:p>
        </p:txBody>
      </p:sp>
      <p:sp>
        <p:nvSpPr>
          <p:cNvPr id="10" name="Shape 11">
            <a:extLst>
              <a:ext uri="{FF2B5EF4-FFF2-40B4-BE49-F238E27FC236}">
                <a16:creationId xmlns:a16="http://schemas.microsoft.com/office/drawing/2014/main" id="{EF695541-02B2-CECD-8F51-7D0C47B57972}"/>
              </a:ext>
            </a:extLst>
          </p:cNvPr>
          <p:cNvSpPr/>
          <p:nvPr/>
        </p:nvSpPr>
        <p:spPr>
          <a:xfrm>
            <a:off x="3172968" y="1878676"/>
            <a:ext cx="2926080" cy="292608"/>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1" name="Text 12">
            <a:extLst>
              <a:ext uri="{FF2B5EF4-FFF2-40B4-BE49-F238E27FC236}">
                <a16:creationId xmlns:a16="http://schemas.microsoft.com/office/drawing/2014/main" id="{3456F7EF-452F-EAA2-D608-980BFF3EAC32}"/>
              </a:ext>
            </a:extLst>
          </p:cNvPr>
          <p:cNvSpPr/>
          <p:nvPr/>
        </p:nvSpPr>
        <p:spPr>
          <a:xfrm>
            <a:off x="3172968" y="1878676"/>
            <a:ext cx="2926080" cy="292608"/>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Formes cliniques à connaître</a:t>
            </a:r>
            <a:endParaRPr lang="en-US" sz="1000" kern="1200" dirty="0">
              <a:solidFill>
                <a:prstClr val="black"/>
              </a:solidFill>
              <a:latin typeface="Calibri" panose="020F0502020204030204"/>
              <a:ea typeface="+mn-ea"/>
              <a:cs typeface="+mn-cs"/>
            </a:endParaRPr>
          </a:p>
        </p:txBody>
      </p:sp>
      <p:sp>
        <p:nvSpPr>
          <p:cNvPr id="12" name="Shape 13">
            <a:extLst>
              <a:ext uri="{FF2B5EF4-FFF2-40B4-BE49-F238E27FC236}">
                <a16:creationId xmlns:a16="http://schemas.microsoft.com/office/drawing/2014/main" id="{5928C2DD-BD97-1CAF-BAA2-527F10BBD0C0}"/>
              </a:ext>
            </a:extLst>
          </p:cNvPr>
          <p:cNvSpPr/>
          <p:nvPr/>
        </p:nvSpPr>
        <p:spPr>
          <a:xfrm>
            <a:off x="3182112" y="2196317"/>
            <a:ext cx="2926080" cy="210345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3" name="Text 14">
            <a:extLst>
              <a:ext uri="{FF2B5EF4-FFF2-40B4-BE49-F238E27FC236}">
                <a16:creationId xmlns:a16="http://schemas.microsoft.com/office/drawing/2014/main" id="{4EAABFA3-E479-D289-D9D2-7CE8E1D35C33}"/>
              </a:ext>
            </a:extLst>
          </p:cNvPr>
          <p:cNvSpPr/>
          <p:nvPr/>
        </p:nvSpPr>
        <p:spPr>
          <a:xfrm>
            <a:off x="3264408" y="2196318"/>
            <a:ext cx="2788920" cy="2103458"/>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TCNA (bébé secoué) : hématome sous-dural, hémorragies rétiniennes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Fractures métaphysaires ou multiples d'âges différents</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Brûlures infligées (localisation caractéristique)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Ecchymoses inexpliquées &lt; 1 an</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Absence de traumatisme extérieur visible (TCNA)</a:t>
            </a:r>
            <a:endParaRPr lang="en-US" sz="1000" kern="1200" dirty="0">
              <a:solidFill>
                <a:prstClr val="black"/>
              </a:solidFill>
              <a:latin typeface="Calibri" panose="020F0502020204030204"/>
              <a:ea typeface="+mn-ea"/>
              <a:cs typeface="+mn-cs"/>
            </a:endParaRPr>
          </a:p>
        </p:txBody>
      </p:sp>
      <p:sp>
        <p:nvSpPr>
          <p:cNvPr id="14" name="Shape 15">
            <a:extLst>
              <a:ext uri="{FF2B5EF4-FFF2-40B4-BE49-F238E27FC236}">
                <a16:creationId xmlns:a16="http://schemas.microsoft.com/office/drawing/2014/main" id="{869DB7E7-BC7F-19CC-DA48-3CA490DDDCCF}"/>
              </a:ext>
            </a:extLst>
          </p:cNvPr>
          <p:cNvSpPr/>
          <p:nvPr/>
        </p:nvSpPr>
        <p:spPr>
          <a:xfrm>
            <a:off x="6163056" y="1878676"/>
            <a:ext cx="2926080" cy="292608"/>
          </a:xfrm>
          <a:prstGeom prst="rect">
            <a:avLst/>
          </a:prstGeom>
          <a:solidFill>
            <a:srgbClr val="1B3A5C"/>
          </a:solidFill>
          <a:ln w="12700">
            <a:solidFill>
              <a:srgbClr val="1B3A5C"/>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5" name="Text 16">
            <a:extLst>
              <a:ext uri="{FF2B5EF4-FFF2-40B4-BE49-F238E27FC236}">
                <a16:creationId xmlns:a16="http://schemas.microsoft.com/office/drawing/2014/main" id="{095383A8-2EA7-2437-324C-D69A4A3EE05F}"/>
              </a:ext>
            </a:extLst>
          </p:cNvPr>
          <p:cNvSpPr/>
          <p:nvPr/>
        </p:nvSpPr>
        <p:spPr>
          <a:xfrm>
            <a:off x="6163056" y="1878676"/>
            <a:ext cx="2926080" cy="292608"/>
          </a:xfrm>
          <a:prstGeom prst="rect">
            <a:avLst/>
          </a:prstGeom>
          <a:noFill/>
          <a:ln/>
        </p:spPr>
        <p:txBody>
          <a:bodyPr wrap="square" lIns="0" tIns="0" rIns="0" bIns="0" rtlCol="0" anchor="ctr"/>
          <a:lstStyle/>
          <a:p>
            <a:pPr algn="ctr">
              <a:buClrTx/>
              <a:buFontTx/>
              <a:buNone/>
            </a:pPr>
            <a:r>
              <a:rPr lang="en-US" sz="1000" b="1" kern="1200" dirty="0">
                <a:solidFill>
                  <a:srgbClr val="FFFFFF"/>
                </a:solidFill>
                <a:latin typeface="Calibri" panose="020F0502020204030204"/>
                <a:ea typeface="+mn-ea"/>
                <a:cs typeface="+mn-cs"/>
              </a:rPr>
              <a:t>Conduite à tenir aux urgences</a:t>
            </a:r>
            <a:endParaRPr lang="en-US" sz="1000" kern="1200" dirty="0">
              <a:solidFill>
                <a:prstClr val="black"/>
              </a:solidFill>
              <a:latin typeface="Calibri" panose="020F0502020204030204"/>
              <a:ea typeface="+mn-ea"/>
              <a:cs typeface="+mn-cs"/>
            </a:endParaRPr>
          </a:p>
        </p:txBody>
      </p:sp>
      <p:sp>
        <p:nvSpPr>
          <p:cNvPr id="16" name="Shape 17">
            <a:extLst>
              <a:ext uri="{FF2B5EF4-FFF2-40B4-BE49-F238E27FC236}">
                <a16:creationId xmlns:a16="http://schemas.microsoft.com/office/drawing/2014/main" id="{B955BB55-2DC1-556B-0318-0ADD107A1476}"/>
              </a:ext>
            </a:extLst>
          </p:cNvPr>
          <p:cNvSpPr/>
          <p:nvPr/>
        </p:nvSpPr>
        <p:spPr>
          <a:xfrm>
            <a:off x="6163056" y="2171284"/>
            <a:ext cx="2926080" cy="2128491"/>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7" name="Text 18">
            <a:extLst>
              <a:ext uri="{FF2B5EF4-FFF2-40B4-BE49-F238E27FC236}">
                <a16:creationId xmlns:a16="http://schemas.microsoft.com/office/drawing/2014/main" id="{9D9B5CE1-EABE-14A9-6173-A39C6610F432}"/>
              </a:ext>
            </a:extLst>
          </p:cNvPr>
          <p:cNvSpPr/>
          <p:nvPr/>
        </p:nvSpPr>
        <p:spPr>
          <a:xfrm>
            <a:off x="6172200" y="2078700"/>
            <a:ext cx="2788920" cy="2221076"/>
          </a:xfrm>
          <a:prstGeom prst="rect">
            <a:avLst/>
          </a:prstGeom>
          <a:noFill/>
          <a:ln/>
        </p:spPr>
        <p:txBody>
          <a:bodyPr wrap="square" rtlCol="0" anchor="ctr"/>
          <a:lstStyle/>
          <a:p>
            <a:pPr marL="342900" indent="-342900">
              <a:buClrTx/>
              <a:buSzPct val="100000"/>
              <a:buFontTx/>
              <a:buChar char="•"/>
            </a:pPr>
            <a:r>
              <a:rPr lang="en-US" sz="1000" kern="1200" dirty="0">
                <a:solidFill>
                  <a:srgbClr val="1A2535"/>
                </a:solidFill>
                <a:latin typeface="Calibri" panose="020F0502020204030204"/>
                <a:ea typeface="+mn-ea"/>
                <a:cs typeface="+mn-cs"/>
              </a:rPr>
              <a:t>Examiner tout enfant entièrement dévêtu</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Consigner les propos entre guillemets dans le dossier</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Bilan squelettique &lt; 24 mois si suspicion TNA</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TDM cérébrale + IRM + fond d'œil si suspicion TCNA</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Bilan hémostase si ecchymose inexpliquée</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Hospitalisation systématique si suspicion</a:t>
            </a:r>
            <a:endParaRPr lang="en-US" sz="1000" kern="1200" dirty="0">
              <a:solidFill>
                <a:prstClr val="black"/>
              </a:solidFill>
              <a:latin typeface="Calibri" panose="020F0502020204030204"/>
              <a:ea typeface="+mn-ea"/>
              <a:cs typeface="+mn-cs"/>
            </a:endParaRPr>
          </a:p>
          <a:p>
            <a:pPr marL="342900" indent="-342900">
              <a:buClrTx/>
              <a:buSzPct val="100000"/>
              <a:buFontTx/>
              <a:buChar char="•"/>
            </a:pPr>
            <a:r>
              <a:rPr lang="en-US" sz="1000" kern="1200" dirty="0">
                <a:solidFill>
                  <a:srgbClr val="1A2535"/>
                </a:solidFill>
                <a:latin typeface="Calibri" panose="020F0502020204030204"/>
                <a:ea typeface="+mn-ea"/>
                <a:cs typeface="+mn-cs"/>
              </a:rPr>
              <a:t>Signalement judiciaire + information CRIP</a:t>
            </a:r>
            <a:endParaRPr lang="en-US" sz="1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50568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600" name="Google Shape;600;p49"/>
          <p:cNvSpPr txBox="1">
            <a:spLocks noGrp="1"/>
          </p:cNvSpPr>
          <p:nvPr>
            <p:ph type="title"/>
          </p:nvPr>
        </p:nvSpPr>
        <p:spPr>
          <a:xfrm>
            <a:off x="720000" y="460572"/>
            <a:ext cx="77040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Red flags : ce qu’il ne faut jamais rater</a:t>
            </a:r>
            <a:endParaRPr dirty="0"/>
          </a:p>
        </p:txBody>
      </p:sp>
      <p:sp>
        <p:nvSpPr>
          <p:cNvPr id="26" name="Shape 2">
            <a:extLst>
              <a:ext uri="{FF2B5EF4-FFF2-40B4-BE49-F238E27FC236}">
                <a16:creationId xmlns:a16="http://schemas.microsoft.com/office/drawing/2014/main" id="{5ADD4416-3B91-1931-475B-67B2D6714C8D}"/>
              </a:ext>
            </a:extLst>
          </p:cNvPr>
          <p:cNvSpPr/>
          <p:nvPr/>
        </p:nvSpPr>
        <p:spPr>
          <a:xfrm>
            <a:off x="274320" y="987552"/>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7" name="Shape 3">
            <a:extLst>
              <a:ext uri="{FF2B5EF4-FFF2-40B4-BE49-F238E27FC236}">
                <a16:creationId xmlns:a16="http://schemas.microsoft.com/office/drawing/2014/main" id="{28316BA2-8FFD-FF2D-6CFD-19B5558096BE}"/>
              </a:ext>
            </a:extLst>
          </p:cNvPr>
          <p:cNvSpPr/>
          <p:nvPr/>
        </p:nvSpPr>
        <p:spPr>
          <a:xfrm>
            <a:off x="274320" y="987552"/>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8" name="Text 4">
            <a:extLst>
              <a:ext uri="{FF2B5EF4-FFF2-40B4-BE49-F238E27FC236}">
                <a16:creationId xmlns:a16="http://schemas.microsoft.com/office/drawing/2014/main" id="{73F522BB-D710-1C46-0F17-6CC63F7B6C8D}"/>
              </a:ext>
            </a:extLst>
          </p:cNvPr>
          <p:cNvSpPr/>
          <p:nvPr/>
        </p:nvSpPr>
        <p:spPr>
          <a:xfrm>
            <a:off x="438912" y="1042416"/>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Trouble de conscience</a:t>
            </a:r>
            <a:endParaRPr lang="en-US" sz="1100" kern="1200" dirty="0">
              <a:solidFill>
                <a:prstClr val="black"/>
              </a:solidFill>
              <a:latin typeface="Calibri" panose="020F0502020204030204"/>
              <a:ea typeface="+mn-ea"/>
              <a:cs typeface="+mn-cs"/>
            </a:endParaRPr>
          </a:p>
        </p:txBody>
      </p:sp>
      <p:sp>
        <p:nvSpPr>
          <p:cNvPr id="29" name="Text 5">
            <a:extLst>
              <a:ext uri="{FF2B5EF4-FFF2-40B4-BE49-F238E27FC236}">
                <a16:creationId xmlns:a16="http://schemas.microsoft.com/office/drawing/2014/main" id="{329B2DA3-8AA7-4C2D-C360-CAEA846F783C}"/>
              </a:ext>
            </a:extLst>
          </p:cNvPr>
          <p:cNvSpPr/>
          <p:nvPr/>
        </p:nvSpPr>
        <p:spPr>
          <a:xfrm>
            <a:off x="438912" y="1335024"/>
            <a:ext cx="3886200" cy="438912"/>
          </a:xfrm>
          <a:prstGeom prst="rect">
            <a:avLst/>
          </a:prstGeom>
          <a:noFill/>
          <a:ln/>
        </p:spPr>
        <p:txBody>
          <a:bodyPr wrap="square" rtlCol="0" anchor="ctr"/>
          <a:lstStyle/>
          <a:p>
            <a:pPr>
              <a:buClrTx/>
              <a:buFontTx/>
              <a:buNone/>
            </a:pPr>
            <a:r>
              <a:rPr lang="en-US" sz="950" kern="1200" dirty="0" err="1">
                <a:solidFill>
                  <a:srgbClr val="CADCFC"/>
                </a:solidFill>
                <a:latin typeface="Calibri" panose="020F0502020204030204"/>
                <a:ea typeface="+mn-ea"/>
                <a:cs typeface="+mn-cs"/>
              </a:rPr>
              <a:t>Penser</a:t>
            </a:r>
            <a:r>
              <a:rPr lang="en-US" sz="950" kern="1200" dirty="0">
                <a:solidFill>
                  <a:srgbClr val="CADCFC"/>
                </a:solidFill>
                <a:latin typeface="Calibri" panose="020F0502020204030204"/>
                <a:ea typeface="+mn-ea"/>
                <a:cs typeface="+mn-cs"/>
              </a:rPr>
              <a:t> intoxications, TCC, TCNA </a:t>
            </a:r>
            <a:endParaRPr lang="en-US" sz="950" kern="1200" dirty="0">
              <a:solidFill>
                <a:prstClr val="black"/>
              </a:solidFill>
              <a:latin typeface="Calibri" panose="020F0502020204030204"/>
              <a:ea typeface="+mn-ea"/>
              <a:cs typeface="+mn-cs"/>
            </a:endParaRPr>
          </a:p>
        </p:txBody>
      </p:sp>
      <p:sp>
        <p:nvSpPr>
          <p:cNvPr id="30" name="Shape 6">
            <a:extLst>
              <a:ext uri="{FF2B5EF4-FFF2-40B4-BE49-F238E27FC236}">
                <a16:creationId xmlns:a16="http://schemas.microsoft.com/office/drawing/2014/main" id="{1244A575-C041-E6DF-A13A-088140D16C28}"/>
              </a:ext>
            </a:extLst>
          </p:cNvPr>
          <p:cNvSpPr/>
          <p:nvPr/>
        </p:nvSpPr>
        <p:spPr>
          <a:xfrm>
            <a:off x="274320" y="1947672"/>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1" name="Shape 7">
            <a:extLst>
              <a:ext uri="{FF2B5EF4-FFF2-40B4-BE49-F238E27FC236}">
                <a16:creationId xmlns:a16="http://schemas.microsoft.com/office/drawing/2014/main" id="{C2877361-BF59-019D-241C-071DCC040796}"/>
              </a:ext>
            </a:extLst>
          </p:cNvPr>
          <p:cNvSpPr/>
          <p:nvPr/>
        </p:nvSpPr>
        <p:spPr>
          <a:xfrm>
            <a:off x="274320" y="1947672"/>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2" name="Text 8">
            <a:extLst>
              <a:ext uri="{FF2B5EF4-FFF2-40B4-BE49-F238E27FC236}">
                <a16:creationId xmlns:a16="http://schemas.microsoft.com/office/drawing/2014/main" id="{28113ADB-2774-B34F-F03C-B4FAC963750A}"/>
              </a:ext>
            </a:extLst>
          </p:cNvPr>
          <p:cNvSpPr/>
          <p:nvPr/>
        </p:nvSpPr>
        <p:spPr>
          <a:xfrm>
            <a:off x="438912" y="2002536"/>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Détresse respiratoire / cyanose / apnées</a:t>
            </a:r>
            <a:endParaRPr lang="en-US" sz="1100" kern="1200" dirty="0">
              <a:solidFill>
                <a:prstClr val="black"/>
              </a:solidFill>
              <a:latin typeface="Calibri" panose="020F0502020204030204"/>
              <a:ea typeface="+mn-ea"/>
              <a:cs typeface="+mn-cs"/>
            </a:endParaRPr>
          </a:p>
        </p:txBody>
      </p:sp>
      <p:sp>
        <p:nvSpPr>
          <p:cNvPr id="33" name="Text 9">
            <a:extLst>
              <a:ext uri="{FF2B5EF4-FFF2-40B4-BE49-F238E27FC236}">
                <a16:creationId xmlns:a16="http://schemas.microsoft.com/office/drawing/2014/main" id="{596D2132-1817-4FA0-A71D-C4F8BB7CBBA0}"/>
              </a:ext>
            </a:extLst>
          </p:cNvPr>
          <p:cNvSpPr/>
          <p:nvPr/>
        </p:nvSpPr>
        <p:spPr>
          <a:xfrm>
            <a:off x="438912" y="2295144"/>
            <a:ext cx="3886200" cy="438912"/>
          </a:xfrm>
          <a:prstGeom prst="rect">
            <a:avLst/>
          </a:prstGeom>
          <a:noFill/>
          <a:ln/>
        </p:spPr>
        <p:txBody>
          <a:bodyPr wrap="square" rtlCol="0" anchor="ctr"/>
          <a:lstStyle/>
          <a:p>
            <a:pPr>
              <a:buClrTx/>
              <a:buFontTx/>
              <a:buNone/>
            </a:pPr>
            <a:r>
              <a:rPr lang="en-US" sz="950" kern="1200" dirty="0">
                <a:solidFill>
                  <a:srgbClr val="CADCFC"/>
                </a:solidFill>
                <a:latin typeface="Calibri" panose="020F0502020204030204"/>
                <a:ea typeface="+mn-ea"/>
                <a:cs typeface="+mn-cs"/>
              </a:rPr>
              <a:t>Inhalation CE, noyade, intoxication</a:t>
            </a:r>
            <a:endParaRPr lang="en-US" sz="950" kern="1200" dirty="0">
              <a:solidFill>
                <a:prstClr val="black"/>
              </a:solidFill>
              <a:latin typeface="Calibri" panose="020F0502020204030204"/>
              <a:ea typeface="+mn-ea"/>
              <a:cs typeface="+mn-cs"/>
            </a:endParaRPr>
          </a:p>
        </p:txBody>
      </p:sp>
      <p:sp>
        <p:nvSpPr>
          <p:cNvPr id="38" name="Shape 14">
            <a:extLst>
              <a:ext uri="{FF2B5EF4-FFF2-40B4-BE49-F238E27FC236}">
                <a16:creationId xmlns:a16="http://schemas.microsoft.com/office/drawing/2014/main" id="{08FFA2A9-E4E2-F22C-8FED-343A6392812E}"/>
              </a:ext>
            </a:extLst>
          </p:cNvPr>
          <p:cNvSpPr/>
          <p:nvPr/>
        </p:nvSpPr>
        <p:spPr>
          <a:xfrm>
            <a:off x="274320" y="2962656"/>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9" name="Shape 15">
            <a:extLst>
              <a:ext uri="{FF2B5EF4-FFF2-40B4-BE49-F238E27FC236}">
                <a16:creationId xmlns:a16="http://schemas.microsoft.com/office/drawing/2014/main" id="{B24F9E88-F063-11BE-F749-ADB932F897D6}"/>
              </a:ext>
            </a:extLst>
          </p:cNvPr>
          <p:cNvSpPr/>
          <p:nvPr/>
        </p:nvSpPr>
        <p:spPr>
          <a:xfrm>
            <a:off x="274320" y="2962656"/>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0" name="Text 16">
            <a:extLst>
              <a:ext uri="{FF2B5EF4-FFF2-40B4-BE49-F238E27FC236}">
                <a16:creationId xmlns:a16="http://schemas.microsoft.com/office/drawing/2014/main" id="{3173E48D-7429-2CF2-EED1-6B0AA53EA11E}"/>
              </a:ext>
            </a:extLst>
          </p:cNvPr>
          <p:cNvSpPr/>
          <p:nvPr/>
        </p:nvSpPr>
        <p:spPr>
          <a:xfrm>
            <a:off x="438912" y="3017520"/>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Convulsions</a:t>
            </a:r>
            <a:endParaRPr lang="en-US" sz="1100" kern="1200" dirty="0">
              <a:solidFill>
                <a:prstClr val="black"/>
              </a:solidFill>
              <a:latin typeface="Calibri" panose="020F0502020204030204"/>
              <a:ea typeface="+mn-ea"/>
              <a:cs typeface="+mn-cs"/>
            </a:endParaRPr>
          </a:p>
        </p:txBody>
      </p:sp>
      <p:sp>
        <p:nvSpPr>
          <p:cNvPr id="41" name="Text 17">
            <a:extLst>
              <a:ext uri="{FF2B5EF4-FFF2-40B4-BE49-F238E27FC236}">
                <a16:creationId xmlns:a16="http://schemas.microsoft.com/office/drawing/2014/main" id="{1AD9E406-74F6-4671-FD27-3C3B59CF5192}"/>
              </a:ext>
            </a:extLst>
          </p:cNvPr>
          <p:cNvSpPr/>
          <p:nvPr/>
        </p:nvSpPr>
        <p:spPr>
          <a:xfrm>
            <a:off x="438912" y="3310128"/>
            <a:ext cx="3886200" cy="438912"/>
          </a:xfrm>
          <a:prstGeom prst="rect">
            <a:avLst/>
          </a:prstGeom>
          <a:noFill/>
          <a:ln/>
        </p:spPr>
        <p:txBody>
          <a:bodyPr wrap="square" rtlCol="0" anchor="ctr"/>
          <a:lstStyle/>
          <a:p>
            <a:pPr>
              <a:buClrTx/>
              <a:buFontTx/>
              <a:buNone/>
            </a:pPr>
            <a:r>
              <a:rPr lang="en-US" sz="950" kern="1200" dirty="0">
                <a:solidFill>
                  <a:srgbClr val="CADCFC"/>
                </a:solidFill>
                <a:latin typeface="Calibri" panose="020F0502020204030204"/>
                <a:ea typeface="+mn-ea"/>
                <a:cs typeface="+mn-cs"/>
              </a:rPr>
              <a:t>Intoxication (CO, médicaments), TCC, hypothermie, hyperthermie, hypoglycémie</a:t>
            </a:r>
            <a:endParaRPr lang="en-US" sz="950" kern="1200" dirty="0">
              <a:solidFill>
                <a:prstClr val="black"/>
              </a:solidFill>
              <a:latin typeface="Calibri" panose="020F0502020204030204"/>
              <a:ea typeface="+mn-ea"/>
              <a:cs typeface="+mn-cs"/>
            </a:endParaRPr>
          </a:p>
        </p:txBody>
      </p:sp>
      <p:sp>
        <p:nvSpPr>
          <p:cNvPr id="42" name="Shape 18">
            <a:extLst>
              <a:ext uri="{FF2B5EF4-FFF2-40B4-BE49-F238E27FC236}">
                <a16:creationId xmlns:a16="http://schemas.microsoft.com/office/drawing/2014/main" id="{81E27256-CE1C-9DC9-9C66-1838A1EDA374}"/>
              </a:ext>
            </a:extLst>
          </p:cNvPr>
          <p:cNvSpPr/>
          <p:nvPr/>
        </p:nvSpPr>
        <p:spPr>
          <a:xfrm>
            <a:off x="4709160" y="987552"/>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3" name="Shape 19">
            <a:extLst>
              <a:ext uri="{FF2B5EF4-FFF2-40B4-BE49-F238E27FC236}">
                <a16:creationId xmlns:a16="http://schemas.microsoft.com/office/drawing/2014/main" id="{7E5B3716-CE57-F503-CBB0-2ECD69433C82}"/>
              </a:ext>
            </a:extLst>
          </p:cNvPr>
          <p:cNvSpPr/>
          <p:nvPr/>
        </p:nvSpPr>
        <p:spPr>
          <a:xfrm>
            <a:off x="4709160" y="987552"/>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4" name="Text 20">
            <a:extLst>
              <a:ext uri="{FF2B5EF4-FFF2-40B4-BE49-F238E27FC236}">
                <a16:creationId xmlns:a16="http://schemas.microsoft.com/office/drawing/2014/main" id="{ADF8762B-6897-2634-E8E5-4D81680B5475}"/>
              </a:ext>
            </a:extLst>
          </p:cNvPr>
          <p:cNvSpPr/>
          <p:nvPr/>
        </p:nvSpPr>
        <p:spPr>
          <a:xfrm>
            <a:off x="4873752" y="1042416"/>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Ingestion de pile bouton</a:t>
            </a:r>
            <a:endParaRPr lang="en-US" sz="1100" kern="1200" dirty="0">
              <a:solidFill>
                <a:prstClr val="black"/>
              </a:solidFill>
              <a:latin typeface="Calibri" panose="020F0502020204030204"/>
              <a:ea typeface="+mn-ea"/>
              <a:cs typeface="+mn-cs"/>
            </a:endParaRPr>
          </a:p>
        </p:txBody>
      </p:sp>
      <p:sp>
        <p:nvSpPr>
          <p:cNvPr id="45" name="Text 21">
            <a:extLst>
              <a:ext uri="{FF2B5EF4-FFF2-40B4-BE49-F238E27FC236}">
                <a16:creationId xmlns:a16="http://schemas.microsoft.com/office/drawing/2014/main" id="{ECDE7168-E2EA-B284-405A-A37A3A7C8CC0}"/>
              </a:ext>
            </a:extLst>
          </p:cNvPr>
          <p:cNvSpPr/>
          <p:nvPr/>
        </p:nvSpPr>
        <p:spPr>
          <a:xfrm>
            <a:off x="4873752" y="1335024"/>
            <a:ext cx="3886200" cy="438912"/>
          </a:xfrm>
          <a:prstGeom prst="rect">
            <a:avLst/>
          </a:prstGeom>
          <a:noFill/>
          <a:ln/>
        </p:spPr>
        <p:txBody>
          <a:bodyPr wrap="square" rtlCol="0" anchor="ctr"/>
          <a:lstStyle/>
          <a:p>
            <a:pPr>
              <a:buClrTx/>
            </a:pPr>
            <a:r>
              <a:rPr lang="fr-FR" sz="950" kern="1200" dirty="0">
                <a:solidFill>
                  <a:srgbClr val="CADCFC"/>
                </a:solidFill>
                <a:latin typeface="Calibri" panose="020F0502020204030204"/>
                <a:ea typeface="+mn-ea"/>
                <a:cs typeface="+mn-cs"/>
              </a:rPr>
              <a:t>Extraction endoscopique &lt; 2 h (ESPGHAN 2021, HAS) — ne pas attendre la symptomatologie</a:t>
            </a:r>
          </a:p>
        </p:txBody>
      </p:sp>
      <p:sp>
        <p:nvSpPr>
          <p:cNvPr id="46" name="Shape 22">
            <a:extLst>
              <a:ext uri="{FF2B5EF4-FFF2-40B4-BE49-F238E27FC236}">
                <a16:creationId xmlns:a16="http://schemas.microsoft.com/office/drawing/2014/main" id="{946E8967-5D3B-C906-5505-2664950118E0}"/>
              </a:ext>
            </a:extLst>
          </p:cNvPr>
          <p:cNvSpPr/>
          <p:nvPr/>
        </p:nvSpPr>
        <p:spPr>
          <a:xfrm>
            <a:off x="4709160" y="1947672"/>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7" name="Shape 23">
            <a:extLst>
              <a:ext uri="{FF2B5EF4-FFF2-40B4-BE49-F238E27FC236}">
                <a16:creationId xmlns:a16="http://schemas.microsoft.com/office/drawing/2014/main" id="{9509FFE8-E649-7AEE-9FB3-B6D74869D6B8}"/>
              </a:ext>
            </a:extLst>
          </p:cNvPr>
          <p:cNvSpPr/>
          <p:nvPr/>
        </p:nvSpPr>
        <p:spPr>
          <a:xfrm>
            <a:off x="4709160" y="1947672"/>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8" name="Text 24">
            <a:extLst>
              <a:ext uri="{FF2B5EF4-FFF2-40B4-BE49-F238E27FC236}">
                <a16:creationId xmlns:a16="http://schemas.microsoft.com/office/drawing/2014/main" id="{E90617C2-DF61-3B30-0D6B-5713E57DFC3A}"/>
              </a:ext>
            </a:extLst>
          </p:cNvPr>
          <p:cNvSpPr/>
          <p:nvPr/>
        </p:nvSpPr>
        <p:spPr>
          <a:xfrm>
            <a:off x="4873752" y="2002536"/>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Noyade même brièvement symptomatique</a:t>
            </a:r>
            <a:endParaRPr lang="en-US" sz="1100" kern="1200" dirty="0">
              <a:solidFill>
                <a:prstClr val="black"/>
              </a:solidFill>
              <a:latin typeface="Calibri" panose="020F0502020204030204"/>
              <a:ea typeface="+mn-ea"/>
              <a:cs typeface="+mn-cs"/>
            </a:endParaRPr>
          </a:p>
        </p:txBody>
      </p:sp>
      <p:sp>
        <p:nvSpPr>
          <p:cNvPr id="49" name="Text 25">
            <a:extLst>
              <a:ext uri="{FF2B5EF4-FFF2-40B4-BE49-F238E27FC236}">
                <a16:creationId xmlns:a16="http://schemas.microsoft.com/office/drawing/2014/main" id="{60A16ADC-DC15-E605-2B7B-BB0679D8DA1D}"/>
              </a:ext>
            </a:extLst>
          </p:cNvPr>
          <p:cNvSpPr/>
          <p:nvPr/>
        </p:nvSpPr>
        <p:spPr>
          <a:xfrm>
            <a:off x="4873752" y="2295144"/>
            <a:ext cx="3886200" cy="438912"/>
          </a:xfrm>
          <a:prstGeom prst="rect">
            <a:avLst/>
          </a:prstGeom>
          <a:noFill/>
          <a:ln/>
        </p:spPr>
        <p:txBody>
          <a:bodyPr wrap="square" rtlCol="0" anchor="ctr"/>
          <a:lstStyle/>
          <a:p>
            <a:pPr>
              <a:buClrTx/>
              <a:buFontTx/>
              <a:buNone/>
            </a:pPr>
            <a:r>
              <a:rPr lang="en-US" sz="950" kern="1200" dirty="0">
                <a:solidFill>
                  <a:srgbClr val="CADCFC"/>
                </a:solidFill>
                <a:latin typeface="Calibri" panose="020F0502020204030204"/>
                <a:ea typeface="+mn-ea"/>
                <a:cs typeface="+mn-cs"/>
              </a:rPr>
              <a:t>Surveillance </a:t>
            </a:r>
            <a:r>
              <a:rPr lang="en-US" sz="950" kern="1200" dirty="0" err="1">
                <a:solidFill>
                  <a:srgbClr val="CADCFC"/>
                </a:solidFill>
                <a:latin typeface="Calibri" panose="020F0502020204030204"/>
                <a:ea typeface="+mn-ea"/>
                <a:cs typeface="+mn-cs"/>
              </a:rPr>
              <a:t>obligatoire</a:t>
            </a:r>
            <a:r>
              <a:rPr lang="en-US" sz="950" kern="1200" dirty="0">
                <a:solidFill>
                  <a:srgbClr val="CADCFC"/>
                </a:solidFill>
                <a:latin typeface="Calibri" panose="020F0502020204030204"/>
                <a:ea typeface="+mn-ea"/>
                <a:cs typeface="+mn-cs"/>
              </a:rPr>
              <a:t> 6–24 h — l'aggravation secondaire est la règle</a:t>
            </a:r>
            <a:endParaRPr lang="en-US" sz="950" kern="1200" dirty="0">
              <a:solidFill>
                <a:prstClr val="black"/>
              </a:solidFill>
              <a:latin typeface="Calibri" panose="020F0502020204030204"/>
              <a:ea typeface="+mn-ea"/>
              <a:cs typeface="+mn-cs"/>
            </a:endParaRPr>
          </a:p>
        </p:txBody>
      </p:sp>
      <p:sp>
        <p:nvSpPr>
          <p:cNvPr id="50" name="Shape 26">
            <a:extLst>
              <a:ext uri="{FF2B5EF4-FFF2-40B4-BE49-F238E27FC236}">
                <a16:creationId xmlns:a16="http://schemas.microsoft.com/office/drawing/2014/main" id="{D6870E87-0385-8758-A530-E21F547C9250}"/>
              </a:ext>
            </a:extLst>
          </p:cNvPr>
          <p:cNvSpPr/>
          <p:nvPr/>
        </p:nvSpPr>
        <p:spPr>
          <a:xfrm>
            <a:off x="4709160" y="2907792"/>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1" name="Shape 27">
            <a:extLst>
              <a:ext uri="{FF2B5EF4-FFF2-40B4-BE49-F238E27FC236}">
                <a16:creationId xmlns:a16="http://schemas.microsoft.com/office/drawing/2014/main" id="{27C5B022-2CAE-F976-9B1B-FD466BE87098}"/>
              </a:ext>
            </a:extLst>
          </p:cNvPr>
          <p:cNvSpPr/>
          <p:nvPr/>
        </p:nvSpPr>
        <p:spPr>
          <a:xfrm>
            <a:off x="4709160" y="2907792"/>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2" name="Text 28">
            <a:extLst>
              <a:ext uri="{FF2B5EF4-FFF2-40B4-BE49-F238E27FC236}">
                <a16:creationId xmlns:a16="http://schemas.microsoft.com/office/drawing/2014/main" id="{A76296E5-B604-BC69-02BE-5434AB1029D0}"/>
              </a:ext>
            </a:extLst>
          </p:cNvPr>
          <p:cNvSpPr/>
          <p:nvPr/>
        </p:nvSpPr>
        <p:spPr>
          <a:xfrm>
            <a:off x="4873752" y="2962656"/>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Brûlure étendue ou localisation à risque</a:t>
            </a:r>
            <a:endParaRPr lang="en-US" sz="1100" kern="1200" dirty="0">
              <a:solidFill>
                <a:prstClr val="black"/>
              </a:solidFill>
              <a:latin typeface="Calibri" panose="020F0502020204030204"/>
              <a:ea typeface="+mn-ea"/>
              <a:cs typeface="+mn-cs"/>
            </a:endParaRPr>
          </a:p>
        </p:txBody>
      </p:sp>
      <p:sp>
        <p:nvSpPr>
          <p:cNvPr id="53" name="Text 29">
            <a:extLst>
              <a:ext uri="{FF2B5EF4-FFF2-40B4-BE49-F238E27FC236}">
                <a16:creationId xmlns:a16="http://schemas.microsoft.com/office/drawing/2014/main" id="{70AE9D4E-3F94-CCAA-A1FC-9558B6442693}"/>
              </a:ext>
            </a:extLst>
          </p:cNvPr>
          <p:cNvSpPr/>
          <p:nvPr/>
        </p:nvSpPr>
        <p:spPr>
          <a:xfrm>
            <a:off x="4873752" y="3255264"/>
            <a:ext cx="3886200" cy="438912"/>
          </a:xfrm>
          <a:prstGeom prst="rect">
            <a:avLst/>
          </a:prstGeom>
          <a:noFill/>
          <a:ln/>
        </p:spPr>
        <p:txBody>
          <a:bodyPr wrap="square" rtlCol="0" anchor="ctr"/>
          <a:lstStyle/>
          <a:p>
            <a:pPr>
              <a:buClrTx/>
              <a:buFontTx/>
              <a:buNone/>
            </a:pPr>
            <a:r>
              <a:rPr lang="en-US" sz="950" kern="1200" dirty="0">
                <a:solidFill>
                  <a:srgbClr val="CADCFC"/>
                </a:solidFill>
                <a:latin typeface="Calibri" panose="020F0502020204030204"/>
                <a:ea typeface="+mn-ea"/>
                <a:cs typeface="+mn-cs"/>
              </a:rPr>
              <a:t>Face, mains, périnée, voies aériennes, circulaire — orientation CTB</a:t>
            </a:r>
            <a:endParaRPr lang="en-US" sz="950" kern="1200" dirty="0">
              <a:solidFill>
                <a:prstClr val="black"/>
              </a:solidFill>
              <a:latin typeface="Calibri" panose="020F0502020204030204"/>
              <a:ea typeface="+mn-ea"/>
              <a:cs typeface="+mn-cs"/>
            </a:endParaRPr>
          </a:p>
        </p:txBody>
      </p:sp>
      <p:sp>
        <p:nvSpPr>
          <p:cNvPr id="54" name="Shape 30">
            <a:extLst>
              <a:ext uri="{FF2B5EF4-FFF2-40B4-BE49-F238E27FC236}">
                <a16:creationId xmlns:a16="http://schemas.microsoft.com/office/drawing/2014/main" id="{6BF8E3A1-8EAB-8653-1C25-2E89B48FC3FD}"/>
              </a:ext>
            </a:extLst>
          </p:cNvPr>
          <p:cNvSpPr/>
          <p:nvPr/>
        </p:nvSpPr>
        <p:spPr>
          <a:xfrm>
            <a:off x="2601468" y="4046220"/>
            <a:ext cx="4114800" cy="868680"/>
          </a:xfrm>
          <a:prstGeom prst="rect">
            <a:avLst/>
          </a:prstGeom>
          <a:solidFill>
            <a:srgbClr val="1E3A5F"/>
          </a:solidFill>
          <a:ln w="12700">
            <a:solidFill>
              <a:srgbClr val="263F66"/>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5" name="Shape 31">
            <a:extLst>
              <a:ext uri="{FF2B5EF4-FFF2-40B4-BE49-F238E27FC236}">
                <a16:creationId xmlns:a16="http://schemas.microsoft.com/office/drawing/2014/main" id="{D7124F2F-60F7-914B-E913-CD35A7A4E568}"/>
              </a:ext>
            </a:extLst>
          </p:cNvPr>
          <p:cNvSpPr/>
          <p:nvPr/>
        </p:nvSpPr>
        <p:spPr>
          <a:xfrm>
            <a:off x="2601468" y="4046220"/>
            <a:ext cx="64008" cy="86868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6" name="Text 32">
            <a:extLst>
              <a:ext uri="{FF2B5EF4-FFF2-40B4-BE49-F238E27FC236}">
                <a16:creationId xmlns:a16="http://schemas.microsoft.com/office/drawing/2014/main" id="{4A57B917-8B87-D401-968F-BE0B7FE67494}"/>
              </a:ext>
            </a:extLst>
          </p:cNvPr>
          <p:cNvSpPr/>
          <p:nvPr/>
        </p:nvSpPr>
        <p:spPr>
          <a:xfrm>
            <a:off x="2766060" y="4101084"/>
            <a:ext cx="3886200" cy="274320"/>
          </a:xfrm>
          <a:prstGeom prst="rect">
            <a:avLst/>
          </a:prstGeom>
          <a:noFill/>
          <a:ln/>
        </p:spPr>
        <p:txBody>
          <a:bodyPr wrap="square" rtlCol="0" anchor="ctr"/>
          <a:lstStyle/>
          <a:p>
            <a:pPr>
              <a:buClrTx/>
              <a:buFontTx/>
              <a:buNone/>
            </a:pPr>
            <a:r>
              <a:rPr lang="en-US" sz="1100" b="1" kern="1200" dirty="0">
                <a:solidFill>
                  <a:srgbClr val="FFFFFF"/>
                </a:solidFill>
                <a:latin typeface="Calibri" panose="020F0502020204030204"/>
                <a:ea typeface="+mn-ea"/>
                <a:cs typeface="+mn-cs"/>
              </a:rPr>
              <a:t>Contexte flou ou incohérent</a:t>
            </a:r>
            <a:endParaRPr lang="en-US" sz="1100" kern="1200" dirty="0">
              <a:solidFill>
                <a:prstClr val="black"/>
              </a:solidFill>
              <a:latin typeface="Calibri" panose="020F0502020204030204"/>
              <a:ea typeface="+mn-ea"/>
              <a:cs typeface="+mn-cs"/>
            </a:endParaRPr>
          </a:p>
        </p:txBody>
      </p:sp>
      <p:sp>
        <p:nvSpPr>
          <p:cNvPr id="57" name="Text 33">
            <a:extLst>
              <a:ext uri="{FF2B5EF4-FFF2-40B4-BE49-F238E27FC236}">
                <a16:creationId xmlns:a16="http://schemas.microsoft.com/office/drawing/2014/main" id="{A639667B-FFEB-3094-AF41-D58E83659230}"/>
              </a:ext>
            </a:extLst>
          </p:cNvPr>
          <p:cNvSpPr/>
          <p:nvPr/>
        </p:nvSpPr>
        <p:spPr>
          <a:xfrm>
            <a:off x="2766060" y="4393692"/>
            <a:ext cx="3886200" cy="438912"/>
          </a:xfrm>
          <a:prstGeom prst="rect">
            <a:avLst/>
          </a:prstGeom>
          <a:noFill/>
          <a:ln/>
        </p:spPr>
        <p:txBody>
          <a:bodyPr wrap="square" rtlCol="0" anchor="ctr"/>
          <a:lstStyle/>
          <a:p>
            <a:pPr>
              <a:buClrTx/>
              <a:buFontTx/>
              <a:buNone/>
            </a:pPr>
            <a:r>
              <a:rPr lang="en-US" sz="950" kern="1200" dirty="0">
                <a:solidFill>
                  <a:srgbClr val="CADCFC"/>
                </a:solidFill>
                <a:latin typeface="Calibri" panose="020F0502020204030204"/>
                <a:ea typeface="+mn-ea"/>
                <a:cs typeface="+mn-cs"/>
              </a:rPr>
              <a:t>Toujours évoquer maltraitance — examiner entièrement dévêtu</a:t>
            </a:r>
            <a:endParaRPr lang="en-US" sz="950" kern="1200" dirty="0">
              <a:solidFill>
                <a:prstClr val="black"/>
              </a:solidFill>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
            <a:extLst>
              <a:ext uri="{FF2B5EF4-FFF2-40B4-BE49-F238E27FC236}">
                <a16:creationId xmlns:a16="http://schemas.microsoft.com/office/drawing/2014/main" id="{9ACCC18A-2769-8E11-26EA-8182999013DA}"/>
              </a:ext>
            </a:extLst>
          </p:cNvPr>
          <p:cNvSpPr/>
          <p:nvPr/>
        </p:nvSpPr>
        <p:spPr>
          <a:xfrm>
            <a:off x="273622" y="1101852"/>
            <a:ext cx="7166205" cy="74980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4" name="Shape 6">
            <a:extLst>
              <a:ext uri="{FF2B5EF4-FFF2-40B4-BE49-F238E27FC236}">
                <a16:creationId xmlns:a16="http://schemas.microsoft.com/office/drawing/2014/main" id="{4C33E289-F64E-72C6-E9B8-EC699F67F093}"/>
              </a:ext>
            </a:extLst>
          </p:cNvPr>
          <p:cNvSpPr/>
          <p:nvPr/>
        </p:nvSpPr>
        <p:spPr>
          <a:xfrm>
            <a:off x="273622" y="1101852"/>
            <a:ext cx="52254" cy="749808"/>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5" name="Shape 7">
            <a:extLst>
              <a:ext uri="{FF2B5EF4-FFF2-40B4-BE49-F238E27FC236}">
                <a16:creationId xmlns:a16="http://schemas.microsoft.com/office/drawing/2014/main" id="{A9389800-717C-1A37-2F72-996D6FF0ABF2}"/>
              </a:ext>
            </a:extLst>
          </p:cNvPr>
          <p:cNvSpPr/>
          <p:nvPr/>
        </p:nvSpPr>
        <p:spPr>
          <a:xfrm>
            <a:off x="410782" y="1284732"/>
            <a:ext cx="313521" cy="384048"/>
          </a:xfrm>
          <a:prstGeom prst="ellipse">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6" name="Text 8">
            <a:extLst>
              <a:ext uri="{FF2B5EF4-FFF2-40B4-BE49-F238E27FC236}">
                <a16:creationId xmlns:a16="http://schemas.microsoft.com/office/drawing/2014/main" id="{C56EF05A-2D9D-2F48-7F59-9C521A853B9C}"/>
              </a:ext>
            </a:extLst>
          </p:cNvPr>
          <p:cNvSpPr/>
          <p:nvPr/>
        </p:nvSpPr>
        <p:spPr>
          <a:xfrm>
            <a:off x="410782" y="1284732"/>
            <a:ext cx="313521"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1</a:t>
            </a:r>
            <a:endParaRPr lang="en-US" sz="1500" kern="1200" dirty="0">
              <a:solidFill>
                <a:prstClr val="black"/>
              </a:solidFill>
              <a:latin typeface="Calibri" panose="020F0502020204030204"/>
              <a:ea typeface="+mn-ea"/>
              <a:cs typeface="+mn-cs"/>
            </a:endParaRPr>
          </a:p>
        </p:txBody>
      </p:sp>
      <p:sp>
        <p:nvSpPr>
          <p:cNvPr id="7" name="Text 9">
            <a:extLst>
              <a:ext uri="{FF2B5EF4-FFF2-40B4-BE49-F238E27FC236}">
                <a16:creationId xmlns:a16="http://schemas.microsoft.com/office/drawing/2014/main" id="{368EC1BF-1238-C85D-05FD-002B5E02E648}"/>
              </a:ext>
            </a:extLst>
          </p:cNvPr>
          <p:cNvSpPr/>
          <p:nvPr/>
        </p:nvSpPr>
        <p:spPr>
          <a:xfrm>
            <a:off x="913702" y="1156716"/>
            <a:ext cx="6569021"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Dans les pathologies </a:t>
            </a:r>
            <a:r>
              <a:rPr lang="en-US" sz="1200" b="1" kern="1200" dirty="0" err="1">
                <a:solidFill>
                  <a:srgbClr val="1B3A5C"/>
                </a:solidFill>
                <a:latin typeface="Calibri" panose="020F0502020204030204"/>
                <a:ea typeface="+mn-ea"/>
                <a:cs typeface="+mn-cs"/>
              </a:rPr>
              <a:t>circonstancielles</a:t>
            </a:r>
            <a:r>
              <a:rPr lang="en-US" sz="1200" b="1" kern="1200" dirty="0">
                <a:solidFill>
                  <a:srgbClr val="1B3A5C"/>
                </a:solidFill>
                <a:latin typeface="Calibri" panose="020F0502020204030204"/>
                <a:ea typeface="+mn-ea"/>
                <a:cs typeface="+mn-cs"/>
              </a:rPr>
              <a:t>, le contexte est une donnée clinique majeure</a:t>
            </a:r>
            <a:endParaRPr lang="en-US" sz="1200" kern="1200" dirty="0">
              <a:solidFill>
                <a:prstClr val="black"/>
              </a:solidFill>
              <a:latin typeface="Calibri" panose="020F0502020204030204"/>
              <a:ea typeface="+mn-ea"/>
              <a:cs typeface="+mn-cs"/>
            </a:endParaRPr>
          </a:p>
        </p:txBody>
      </p:sp>
      <p:sp>
        <p:nvSpPr>
          <p:cNvPr id="8" name="Text 10">
            <a:extLst>
              <a:ext uri="{FF2B5EF4-FFF2-40B4-BE49-F238E27FC236}">
                <a16:creationId xmlns:a16="http://schemas.microsoft.com/office/drawing/2014/main" id="{1B5B95F2-2D94-51FE-204E-FB06B73593DF}"/>
              </a:ext>
            </a:extLst>
          </p:cNvPr>
          <p:cNvSpPr/>
          <p:nvPr/>
        </p:nvSpPr>
        <p:spPr>
          <a:xfrm>
            <a:off x="913702" y="1449324"/>
            <a:ext cx="6569021" cy="347472"/>
          </a:xfrm>
          <a:prstGeom prst="rect">
            <a:avLst/>
          </a:prstGeom>
          <a:noFill/>
          <a:ln/>
        </p:spPr>
        <p:txBody>
          <a:bodyPr wrap="square" rtlCol="0" anchor="ctr"/>
          <a:lstStyle/>
          <a:p>
            <a:pPr>
              <a:buClrTx/>
              <a:buFontTx/>
              <a:buNone/>
            </a:pPr>
            <a:r>
              <a:rPr lang="en-US" sz="1050" kern="1200" dirty="0">
                <a:solidFill>
                  <a:srgbClr val="64748B"/>
                </a:solidFill>
                <a:latin typeface="Calibri" panose="020F0502020204030204"/>
                <a:ea typeface="+mn-ea"/>
                <a:cs typeface="+mn-cs"/>
              </a:rPr>
              <a:t>Traumatismes, intoxications, noyade, brûlures : c'est la circonstance qui oriente le diagnostic et dicte la conduite à tenir</a:t>
            </a:r>
            <a:endParaRPr lang="en-US" sz="1050" kern="1200" dirty="0">
              <a:solidFill>
                <a:prstClr val="black"/>
              </a:solidFill>
              <a:latin typeface="Calibri" panose="020F0502020204030204"/>
              <a:ea typeface="+mn-ea"/>
              <a:cs typeface="+mn-cs"/>
            </a:endParaRPr>
          </a:p>
        </p:txBody>
      </p:sp>
      <p:sp>
        <p:nvSpPr>
          <p:cNvPr id="9" name="Shape 11">
            <a:extLst>
              <a:ext uri="{FF2B5EF4-FFF2-40B4-BE49-F238E27FC236}">
                <a16:creationId xmlns:a16="http://schemas.microsoft.com/office/drawing/2014/main" id="{03EBE44E-F100-CEFA-BA18-BA27689A53E8}"/>
              </a:ext>
            </a:extLst>
          </p:cNvPr>
          <p:cNvSpPr/>
          <p:nvPr/>
        </p:nvSpPr>
        <p:spPr>
          <a:xfrm>
            <a:off x="273622" y="1924812"/>
            <a:ext cx="7166205" cy="74980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0" name="Shape 12">
            <a:extLst>
              <a:ext uri="{FF2B5EF4-FFF2-40B4-BE49-F238E27FC236}">
                <a16:creationId xmlns:a16="http://schemas.microsoft.com/office/drawing/2014/main" id="{839137D7-C28A-F1A0-B5D6-BFF7DC79C3DE}"/>
              </a:ext>
            </a:extLst>
          </p:cNvPr>
          <p:cNvSpPr/>
          <p:nvPr/>
        </p:nvSpPr>
        <p:spPr>
          <a:xfrm>
            <a:off x="273622" y="1924812"/>
            <a:ext cx="52254" cy="749808"/>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1" name="Shape 13">
            <a:extLst>
              <a:ext uri="{FF2B5EF4-FFF2-40B4-BE49-F238E27FC236}">
                <a16:creationId xmlns:a16="http://schemas.microsoft.com/office/drawing/2014/main" id="{C225E864-DFCF-54EB-1625-59CC5058537F}"/>
              </a:ext>
            </a:extLst>
          </p:cNvPr>
          <p:cNvSpPr/>
          <p:nvPr/>
        </p:nvSpPr>
        <p:spPr>
          <a:xfrm>
            <a:off x="410782" y="2107692"/>
            <a:ext cx="313521" cy="384048"/>
          </a:xfrm>
          <a:prstGeom prst="ellipse">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2" name="Text 14">
            <a:extLst>
              <a:ext uri="{FF2B5EF4-FFF2-40B4-BE49-F238E27FC236}">
                <a16:creationId xmlns:a16="http://schemas.microsoft.com/office/drawing/2014/main" id="{281F1F21-D2F6-AB69-2DFD-D07666B83521}"/>
              </a:ext>
            </a:extLst>
          </p:cNvPr>
          <p:cNvSpPr/>
          <p:nvPr/>
        </p:nvSpPr>
        <p:spPr>
          <a:xfrm>
            <a:off x="410782" y="2107692"/>
            <a:ext cx="313521"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2</a:t>
            </a:r>
            <a:endParaRPr lang="en-US" sz="1500" kern="1200" dirty="0">
              <a:solidFill>
                <a:prstClr val="black"/>
              </a:solidFill>
              <a:latin typeface="Calibri" panose="020F0502020204030204"/>
              <a:ea typeface="+mn-ea"/>
              <a:cs typeface="+mn-cs"/>
            </a:endParaRPr>
          </a:p>
        </p:txBody>
      </p:sp>
      <p:sp>
        <p:nvSpPr>
          <p:cNvPr id="13" name="Text 15">
            <a:extLst>
              <a:ext uri="{FF2B5EF4-FFF2-40B4-BE49-F238E27FC236}">
                <a16:creationId xmlns:a16="http://schemas.microsoft.com/office/drawing/2014/main" id="{0B5B60A9-E781-EAA1-5810-913FAB7B8082}"/>
              </a:ext>
            </a:extLst>
          </p:cNvPr>
          <p:cNvSpPr/>
          <p:nvPr/>
        </p:nvSpPr>
        <p:spPr>
          <a:xfrm>
            <a:off x="913702" y="1979676"/>
            <a:ext cx="6569021"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La stabilisation vitale prime toujours sur le diagnostic étiologique</a:t>
            </a:r>
            <a:endParaRPr lang="en-US" sz="1200" kern="1200" dirty="0">
              <a:solidFill>
                <a:prstClr val="black"/>
              </a:solidFill>
              <a:latin typeface="Calibri" panose="020F0502020204030204"/>
              <a:ea typeface="+mn-ea"/>
              <a:cs typeface="+mn-cs"/>
            </a:endParaRPr>
          </a:p>
        </p:txBody>
      </p:sp>
      <p:sp>
        <p:nvSpPr>
          <p:cNvPr id="14" name="Text 16">
            <a:extLst>
              <a:ext uri="{FF2B5EF4-FFF2-40B4-BE49-F238E27FC236}">
                <a16:creationId xmlns:a16="http://schemas.microsoft.com/office/drawing/2014/main" id="{EB42C8BF-6C12-E1AA-A446-1B2AB472DC3B}"/>
              </a:ext>
            </a:extLst>
          </p:cNvPr>
          <p:cNvSpPr/>
          <p:nvPr/>
        </p:nvSpPr>
        <p:spPr>
          <a:xfrm>
            <a:off x="913702" y="2272284"/>
            <a:ext cx="6569021" cy="347472"/>
          </a:xfrm>
          <a:prstGeom prst="rect">
            <a:avLst/>
          </a:prstGeom>
          <a:noFill/>
          <a:ln/>
        </p:spPr>
        <p:txBody>
          <a:bodyPr wrap="square" rtlCol="0" anchor="ctr"/>
          <a:lstStyle/>
          <a:p>
            <a:pPr>
              <a:buClrTx/>
              <a:buFontTx/>
              <a:buNone/>
            </a:pPr>
            <a:r>
              <a:rPr lang="en-US" sz="1050" kern="1200" dirty="0">
                <a:solidFill>
                  <a:srgbClr val="64748B"/>
                </a:solidFill>
                <a:latin typeface="Calibri" panose="020F0502020204030204"/>
                <a:ea typeface="+mn-ea"/>
                <a:cs typeface="+mn-cs"/>
              </a:rPr>
              <a:t>ABCDE </a:t>
            </a:r>
            <a:r>
              <a:rPr lang="en-US" sz="1050" kern="1200" dirty="0" err="1">
                <a:solidFill>
                  <a:srgbClr val="64748B"/>
                </a:solidFill>
                <a:latin typeface="Calibri" panose="020F0502020204030204"/>
                <a:ea typeface="+mn-ea"/>
                <a:cs typeface="+mn-cs"/>
              </a:rPr>
              <a:t>d'abord</a:t>
            </a:r>
            <a:r>
              <a:rPr lang="en-US" sz="1050" kern="1200" dirty="0">
                <a:solidFill>
                  <a:srgbClr val="64748B"/>
                </a:solidFill>
                <a:latin typeface="Calibri" panose="020F0502020204030204"/>
                <a:ea typeface="+mn-ea"/>
                <a:cs typeface="+mn-cs"/>
              </a:rPr>
              <a:t> </a:t>
            </a:r>
            <a:r>
              <a:rPr lang="en-US" sz="1050" kern="1200" dirty="0" err="1">
                <a:solidFill>
                  <a:srgbClr val="64748B"/>
                </a:solidFill>
                <a:latin typeface="Calibri" panose="020F0502020204030204"/>
                <a:ea typeface="+mn-ea"/>
                <a:cs typeface="+mn-cs"/>
              </a:rPr>
              <a:t>toujours</a:t>
            </a:r>
            <a:r>
              <a:rPr lang="en-US" sz="1050" kern="1200" dirty="0">
                <a:solidFill>
                  <a:srgbClr val="64748B"/>
                </a:solidFill>
                <a:latin typeface="Calibri" panose="020F0502020204030204"/>
                <a:ea typeface="+mn-ea"/>
                <a:cs typeface="+mn-cs"/>
              </a:rPr>
              <a:t>, </a:t>
            </a:r>
            <a:r>
              <a:rPr lang="en-US" sz="1050" kern="1200" dirty="0" err="1">
                <a:solidFill>
                  <a:srgbClr val="64748B"/>
                </a:solidFill>
                <a:latin typeface="Calibri" panose="020F0502020204030204"/>
                <a:ea typeface="+mn-ea"/>
                <a:cs typeface="+mn-cs"/>
              </a:rPr>
              <a:t>l’étiologie</a:t>
            </a:r>
            <a:r>
              <a:rPr lang="en-US" sz="1050" kern="1200" dirty="0">
                <a:solidFill>
                  <a:srgbClr val="64748B"/>
                </a:solidFill>
                <a:latin typeface="Calibri" panose="020F0502020204030204"/>
                <a:ea typeface="+mn-ea"/>
                <a:cs typeface="+mn-cs"/>
              </a:rPr>
              <a:t> </a:t>
            </a:r>
            <a:r>
              <a:rPr lang="en-US" sz="1050" kern="1200" dirty="0" err="1">
                <a:solidFill>
                  <a:srgbClr val="64748B"/>
                </a:solidFill>
                <a:latin typeface="Calibri" panose="020F0502020204030204"/>
                <a:ea typeface="+mn-ea"/>
                <a:cs typeface="+mn-cs"/>
              </a:rPr>
              <a:t>peut</a:t>
            </a:r>
            <a:r>
              <a:rPr lang="en-US" sz="1050" kern="1200" dirty="0">
                <a:solidFill>
                  <a:srgbClr val="64748B"/>
                </a:solidFill>
                <a:latin typeface="Calibri" panose="020F0502020204030204"/>
                <a:ea typeface="+mn-ea"/>
                <a:cs typeface="+mn-cs"/>
              </a:rPr>
              <a:t> </a:t>
            </a:r>
            <a:r>
              <a:rPr lang="en-US" sz="1050" kern="1200" dirty="0" err="1">
                <a:solidFill>
                  <a:srgbClr val="64748B"/>
                </a:solidFill>
                <a:latin typeface="Calibri" panose="020F0502020204030204"/>
                <a:ea typeface="+mn-ea"/>
                <a:cs typeface="+mn-cs"/>
              </a:rPr>
              <a:t>attendre</a:t>
            </a:r>
            <a:endParaRPr lang="en-US" sz="1050" kern="1200" dirty="0">
              <a:solidFill>
                <a:prstClr val="black"/>
              </a:solidFill>
              <a:latin typeface="Calibri" panose="020F0502020204030204"/>
              <a:ea typeface="+mn-ea"/>
              <a:cs typeface="+mn-cs"/>
            </a:endParaRPr>
          </a:p>
        </p:txBody>
      </p:sp>
      <p:sp>
        <p:nvSpPr>
          <p:cNvPr id="15" name="Shape 17">
            <a:extLst>
              <a:ext uri="{FF2B5EF4-FFF2-40B4-BE49-F238E27FC236}">
                <a16:creationId xmlns:a16="http://schemas.microsoft.com/office/drawing/2014/main" id="{82B061C0-4118-900E-A10E-F9D7C57A3F94}"/>
              </a:ext>
            </a:extLst>
          </p:cNvPr>
          <p:cNvSpPr/>
          <p:nvPr/>
        </p:nvSpPr>
        <p:spPr>
          <a:xfrm>
            <a:off x="273622" y="2747772"/>
            <a:ext cx="7166205" cy="74980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6" name="Shape 18">
            <a:extLst>
              <a:ext uri="{FF2B5EF4-FFF2-40B4-BE49-F238E27FC236}">
                <a16:creationId xmlns:a16="http://schemas.microsoft.com/office/drawing/2014/main" id="{BE3729B6-2EEC-6CB7-1059-474C4212DC90}"/>
              </a:ext>
            </a:extLst>
          </p:cNvPr>
          <p:cNvSpPr/>
          <p:nvPr/>
        </p:nvSpPr>
        <p:spPr>
          <a:xfrm>
            <a:off x="273622" y="2747772"/>
            <a:ext cx="52254" cy="749808"/>
          </a:xfrm>
          <a:prstGeom prst="rect">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7" name="Shape 19">
            <a:extLst>
              <a:ext uri="{FF2B5EF4-FFF2-40B4-BE49-F238E27FC236}">
                <a16:creationId xmlns:a16="http://schemas.microsoft.com/office/drawing/2014/main" id="{4249DA20-086C-CBB0-8414-9FC08E88AEB5}"/>
              </a:ext>
            </a:extLst>
          </p:cNvPr>
          <p:cNvSpPr/>
          <p:nvPr/>
        </p:nvSpPr>
        <p:spPr>
          <a:xfrm>
            <a:off x="410782" y="2930652"/>
            <a:ext cx="313521" cy="384048"/>
          </a:xfrm>
          <a:prstGeom prst="ellipse">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8" name="Text 20">
            <a:extLst>
              <a:ext uri="{FF2B5EF4-FFF2-40B4-BE49-F238E27FC236}">
                <a16:creationId xmlns:a16="http://schemas.microsoft.com/office/drawing/2014/main" id="{172DD551-AA01-6246-678B-28DF444BBFE0}"/>
              </a:ext>
            </a:extLst>
          </p:cNvPr>
          <p:cNvSpPr/>
          <p:nvPr/>
        </p:nvSpPr>
        <p:spPr>
          <a:xfrm>
            <a:off x="410782" y="2930652"/>
            <a:ext cx="313521"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3</a:t>
            </a:r>
            <a:endParaRPr lang="en-US" sz="1500" kern="1200" dirty="0">
              <a:solidFill>
                <a:prstClr val="black"/>
              </a:solidFill>
              <a:latin typeface="Calibri" panose="020F0502020204030204"/>
              <a:ea typeface="+mn-ea"/>
              <a:cs typeface="+mn-cs"/>
            </a:endParaRPr>
          </a:p>
        </p:txBody>
      </p:sp>
      <p:sp>
        <p:nvSpPr>
          <p:cNvPr id="19" name="Text 21">
            <a:extLst>
              <a:ext uri="{FF2B5EF4-FFF2-40B4-BE49-F238E27FC236}">
                <a16:creationId xmlns:a16="http://schemas.microsoft.com/office/drawing/2014/main" id="{9427BDDC-B0C3-9DD8-D4BE-923815AEC686}"/>
              </a:ext>
            </a:extLst>
          </p:cNvPr>
          <p:cNvSpPr/>
          <p:nvPr/>
        </p:nvSpPr>
        <p:spPr>
          <a:xfrm>
            <a:off x="913702" y="2802636"/>
            <a:ext cx="6569021"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Surveiller même l'enfant initialement rassurant</a:t>
            </a:r>
            <a:endParaRPr lang="en-US" sz="1200" kern="1200" dirty="0">
              <a:solidFill>
                <a:prstClr val="black"/>
              </a:solidFill>
              <a:latin typeface="Calibri" panose="020F0502020204030204"/>
              <a:ea typeface="+mn-ea"/>
              <a:cs typeface="+mn-cs"/>
            </a:endParaRPr>
          </a:p>
        </p:txBody>
      </p:sp>
      <p:sp>
        <p:nvSpPr>
          <p:cNvPr id="20" name="Text 22">
            <a:extLst>
              <a:ext uri="{FF2B5EF4-FFF2-40B4-BE49-F238E27FC236}">
                <a16:creationId xmlns:a16="http://schemas.microsoft.com/office/drawing/2014/main" id="{4439E01C-5D30-BA6D-8D55-BC56E5A482A8}"/>
              </a:ext>
            </a:extLst>
          </p:cNvPr>
          <p:cNvSpPr/>
          <p:nvPr/>
        </p:nvSpPr>
        <p:spPr>
          <a:xfrm>
            <a:off x="913702" y="3095244"/>
            <a:ext cx="6569021" cy="347472"/>
          </a:xfrm>
          <a:prstGeom prst="rect">
            <a:avLst/>
          </a:prstGeom>
          <a:noFill/>
          <a:ln/>
        </p:spPr>
        <p:txBody>
          <a:bodyPr wrap="square" rtlCol="0" anchor="ctr"/>
          <a:lstStyle/>
          <a:p>
            <a:pPr>
              <a:buClrTx/>
              <a:buFontTx/>
              <a:buNone/>
            </a:pPr>
            <a:r>
              <a:rPr lang="en-US" sz="1050" kern="1200" dirty="0">
                <a:solidFill>
                  <a:srgbClr val="64748B"/>
                </a:solidFill>
                <a:latin typeface="Calibri" panose="020F0502020204030204"/>
                <a:ea typeface="+mn-ea"/>
                <a:cs typeface="+mn-cs"/>
              </a:rPr>
              <a:t>Noyade, intoxication, inhalation de CE : l'aggravation secondaire est la règle — 6 à 24 h de surveillance minimum</a:t>
            </a:r>
            <a:endParaRPr lang="en-US" sz="1050" kern="1200" dirty="0">
              <a:solidFill>
                <a:prstClr val="black"/>
              </a:solidFill>
              <a:latin typeface="Calibri" panose="020F0502020204030204"/>
              <a:ea typeface="+mn-ea"/>
              <a:cs typeface="+mn-cs"/>
            </a:endParaRPr>
          </a:p>
        </p:txBody>
      </p:sp>
      <p:sp>
        <p:nvSpPr>
          <p:cNvPr id="21" name="Shape 23">
            <a:extLst>
              <a:ext uri="{FF2B5EF4-FFF2-40B4-BE49-F238E27FC236}">
                <a16:creationId xmlns:a16="http://schemas.microsoft.com/office/drawing/2014/main" id="{41AA18AE-E0E3-E58C-37F3-298547C9C66A}"/>
              </a:ext>
            </a:extLst>
          </p:cNvPr>
          <p:cNvSpPr/>
          <p:nvPr/>
        </p:nvSpPr>
        <p:spPr>
          <a:xfrm>
            <a:off x="273621" y="3570732"/>
            <a:ext cx="7166205" cy="74980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2" name="Shape 24">
            <a:extLst>
              <a:ext uri="{FF2B5EF4-FFF2-40B4-BE49-F238E27FC236}">
                <a16:creationId xmlns:a16="http://schemas.microsoft.com/office/drawing/2014/main" id="{20AD4999-2D17-216D-B16E-3237E7D62112}"/>
              </a:ext>
            </a:extLst>
          </p:cNvPr>
          <p:cNvSpPr/>
          <p:nvPr/>
        </p:nvSpPr>
        <p:spPr>
          <a:xfrm>
            <a:off x="273622" y="3570732"/>
            <a:ext cx="52254" cy="749808"/>
          </a:xfrm>
          <a:prstGeom prst="rect">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3" name="Shape 25">
            <a:extLst>
              <a:ext uri="{FF2B5EF4-FFF2-40B4-BE49-F238E27FC236}">
                <a16:creationId xmlns:a16="http://schemas.microsoft.com/office/drawing/2014/main" id="{B8EDAC63-F891-3DCC-A3FA-E6FBCBDAF111}"/>
              </a:ext>
            </a:extLst>
          </p:cNvPr>
          <p:cNvSpPr/>
          <p:nvPr/>
        </p:nvSpPr>
        <p:spPr>
          <a:xfrm>
            <a:off x="410782" y="3753612"/>
            <a:ext cx="313521" cy="384048"/>
          </a:xfrm>
          <a:prstGeom prst="ellipse">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4" name="Text 26">
            <a:extLst>
              <a:ext uri="{FF2B5EF4-FFF2-40B4-BE49-F238E27FC236}">
                <a16:creationId xmlns:a16="http://schemas.microsoft.com/office/drawing/2014/main" id="{9AB12406-8749-87E8-D5FC-C36E2D8CB494}"/>
              </a:ext>
            </a:extLst>
          </p:cNvPr>
          <p:cNvSpPr/>
          <p:nvPr/>
        </p:nvSpPr>
        <p:spPr>
          <a:xfrm>
            <a:off x="410782" y="3753612"/>
            <a:ext cx="313521"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4</a:t>
            </a:r>
            <a:endParaRPr lang="en-US" sz="1500" kern="1200" dirty="0">
              <a:solidFill>
                <a:prstClr val="black"/>
              </a:solidFill>
              <a:latin typeface="Calibri" panose="020F0502020204030204"/>
              <a:ea typeface="+mn-ea"/>
              <a:cs typeface="+mn-cs"/>
            </a:endParaRPr>
          </a:p>
        </p:txBody>
      </p:sp>
      <p:sp>
        <p:nvSpPr>
          <p:cNvPr id="25" name="Text 27">
            <a:extLst>
              <a:ext uri="{FF2B5EF4-FFF2-40B4-BE49-F238E27FC236}">
                <a16:creationId xmlns:a16="http://schemas.microsoft.com/office/drawing/2014/main" id="{3C54C2CC-8FB7-29F7-9320-3099C819C2B7}"/>
              </a:ext>
            </a:extLst>
          </p:cNvPr>
          <p:cNvSpPr/>
          <p:nvPr/>
        </p:nvSpPr>
        <p:spPr>
          <a:xfrm>
            <a:off x="913702" y="3625596"/>
            <a:ext cx="6569021"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Connaître les urgences absolues</a:t>
            </a:r>
            <a:endParaRPr lang="en-US" sz="1200" kern="1200" dirty="0">
              <a:solidFill>
                <a:prstClr val="black"/>
              </a:solidFill>
              <a:latin typeface="Calibri" panose="020F0502020204030204"/>
              <a:ea typeface="+mn-ea"/>
              <a:cs typeface="+mn-cs"/>
            </a:endParaRPr>
          </a:p>
        </p:txBody>
      </p:sp>
      <p:sp>
        <p:nvSpPr>
          <p:cNvPr id="26" name="Text 28">
            <a:extLst>
              <a:ext uri="{FF2B5EF4-FFF2-40B4-BE49-F238E27FC236}">
                <a16:creationId xmlns:a16="http://schemas.microsoft.com/office/drawing/2014/main" id="{87280E28-F1DC-CE37-14AD-3FEC2EFE62E6}"/>
              </a:ext>
            </a:extLst>
          </p:cNvPr>
          <p:cNvSpPr/>
          <p:nvPr/>
        </p:nvSpPr>
        <p:spPr>
          <a:xfrm>
            <a:off x="913702" y="3918204"/>
            <a:ext cx="6569021" cy="347472"/>
          </a:xfrm>
          <a:prstGeom prst="rect">
            <a:avLst/>
          </a:prstGeom>
          <a:noFill/>
          <a:ln/>
        </p:spPr>
        <p:txBody>
          <a:bodyPr wrap="square" rtlCol="0" anchor="ctr"/>
          <a:lstStyle/>
          <a:p>
            <a:pPr>
              <a:buClrTx/>
              <a:buFontTx/>
              <a:buNone/>
            </a:pPr>
            <a:r>
              <a:rPr lang="en-US" sz="1050" kern="1200" dirty="0">
                <a:solidFill>
                  <a:srgbClr val="64748B"/>
                </a:solidFill>
                <a:latin typeface="Calibri" panose="020F0502020204030204"/>
                <a:ea typeface="+mn-ea"/>
                <a:cs typeface="+mn-cs"/>
              </a:rPr>
              <a:t>Pile bouton œsophagienne (&lt; 2 h), inhalation de CE avec obstruction complete, </a:t>
            </a:r>
            <a:r>
              <a:rPr lang="en-US" sz="1050" kern="1200" dirty="0" err="1">
                <a:solidFill>
                  <a:srgbClr val="64748B"/>
                </a:solidFill>
                <a:latin typeface="Calibri" panose="020F0502020204030204"/>
                <a:ea typeface="+mn-ea"/>
                <a:cs typeface="+mn-cs"/>
              </a:rPr>
              <a:t>brulûre</a:t>
            </a:r>
            <a:r>
              <a:rPr lang="en-US" sz="1050" kern="1200" dirty="0">
                <a:solidFill>
                  <a:srgbClr val="64748B"/>
                </a:solidFill>
                <a:latin typeface="Calibri" panose="020F0502020204030204"/>
                <a:ea typeface="+mn-ea"/>
                <a:cs typeface="+mn-cs"/>
              </a:rPr>
              <a:t> graves </a:t>
            </a:r>
            <a:endParaRPr lang="en-US" sz="1050" kern="1200" dirty="0">
              <a:solidFill>
                <a:prstClr val="black"/>
              </a:solidFill>
              <a:latin typeface="Calibri" panose="020F0502020204030204"/>
              <a:ea typeface="+mn-ea"/>
              <a:cs typeface="+mn-cs"/>
            </a:endParaRPr>
          </a:p>
        </p:txBody>
      </p:sp>
      <p:sp>
        <p:nvSpPr>
          <p:cNvPr id="27" name="Shape 29">
            <a:extLst>
              <a:ext uri="{FF2B5EF4-FFF2-40B4-BE49-F238E27FC236}">
                <a16:creationId xmlns:a16="http://schemas.microsoft.com/office/drawing/2014/main" id="{09CDC837-2C58-F4FA-B3B3-2265A9535625}"/>
              </a:ext>
            </a:extLst>
          </p:cNvPr>
          <p:cNvSpPr/>
          <p:nvPr/>
        </p:nvSpPr>
        <p:spPr>
          <a:xfrm>
            <a:off x="273622" y="4393692"/>
            <a:ext cx="7166205" cy="749808"/>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8" name="Shape 30">
            <a:extLst>
              <a:ext uri="{FF2B5EF4-FFF2-40B4-BE49-F238E27FC236}">
                <a16:creationId xmlns:a16="http://schemas.microsoft.com/office/drawing/2014/main" id="{F93CD619-8A6E-6E53-F5E9-27A2E68FE53E}"/>
              </a:ext>
            </a:extLst>
          </p:cNvPr>
          <p:cNvSpPr/>
          <p:nvPr/>
        </p:nvSpPr>
        <p:spPr>
          <a:xfrm>
            <a:off x="273622" y="4393692"/>
            <a:ext cx="52254" cy="749808"/>
          </a:xfrm>
          <a:prstGeom prst="rect">
            <a:avLst/>
          </a:prstGeom>
          <a:solidFill>
            <a:srgbClr val="1B3A5C"/>
          </a:solidFill>
          <a:ln w="12700">
            <a:solidFill>
              <a:srgbClr val="1B3A5C"/>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9" name="Shape 31">
            <a:extLst>
              <a:ext uri="{FF2B5EF4-FFF2-40B4-BE49-F238E27FC236}">
                <a16:creationId xmlns:a16="http://schemas.microsoft.com/office/drawing/2014/main" id="{BF0DECBE-E73F-E50C-0DCC-625A32A7A8A1}"/>
              </a:ext>
            </a:extLst>
          </p:cNvPr>
          <p:cNvSpPr/>
          <p:nvPr/>
        </p:nvSpPr>
        <p:spPr>
          <a:xfrm>
            <a:off x="410782" y="4576572"/>
            <a:ext cx="313521" cy="384048"/>
          </a:xfrm>
          <a:prstGeom prst="ellipse">
            <a:avLst/>
          </a:prstGeom>
          <a:solidFill>
            <a:srgbClr val="1B3A5C"/>
          </a:solidFill>
          <a:ln w="12700">
            <a:solidFill>
              <a:srgbClr val="1B3A5C"/>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0" name="Text 32">
            <a:extLst>
              <a:ext uri="{FF2B5EF4-FFF2-40B4-BE49-F238E27FC236}">
                <a16:creationId xmlns:a16="http://schemas.microsoft.com/office/drawing/2014/main" id="{BA837C69-72F0-E32D-0FFE-59BAEB41851E}"/>
              </a:ext>
            </a:extLst>
          </p:cNvPr>
          <p:cNvSpPr/>
          <p:nvPr/>
        </p:nvSpPr>
        <p:spPr>
          <a:xfrm>
            <a:off x="410782" y="4576572"/>
            <a:ext cx="313521"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5</a:t>
            </a:r>
            <a:endParaRPr lang="en-US" sz="1500" kern="1200" dirty="0">
              <a:solidFill>
                <a:prstClr val="black"/>
              </a:solidFill>
              <a:latin typeface="Calibri" panose="020F0502020204030204"/>
              <a:ea typeface="+mn-ea"/>
              <a:cs typeface="+mn-cs"/>
            </a:endParaRPr>
          </a:p>
        </p:txBody>
      </p:sp>
      <p:sp>
        <p:nvSpPr>
          <p:cNvPr id="31" name="Text 33">
            <a:extLst>
              <a:ext uri="{FF2B5EF4-FFF2-40B4-BE49-F238E27FC236}">
                <a16:creationId xmlns:a16="http://schemas.microsoft.com/office/drawing/2014/main" id="{CB731397-E7D8-03E2-12DD-6D7209AF34B5}"/>
              </a:ext>
            </a:extLst>
          </p:cNvPr>
          <p:cNvSpPr/>
          <p:nvPr/>
        </p:nvSpPr>
        <p:spPr>
          <a:xfrm>
            <a:off x="913702" y="4448556"/>
            <a:ext cx="6569021"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Penser maltraitance devant toute lésion inexpliquée</a:t>
            </a:r>
            <a:endParaRPr lang="en-US" sz="1200" kern="1200" dirty="0">
              <a:solidFill>
                <a:prstClr val="black"/>
              </a:solidFill>
              <a:latin typeface="Calibri" panose="020F0502020204030204"/>
              <a:ea typeface="+mn-ea"/>
              <a:cs typeface="+mn-cs"/>
            </a:endParaRPr>
          </a:p>
        </p:txBody>
      </p:sp>
      <p:sp>
        <p:nvSpPr>
          <p:cNvPr id="32" name="Text 34">
            <a:extLst>
              <a:ext uri="{FF2B5EF4-FFF2-40B4-BE49-F238E27FC236}">
                <a16:creationId xmlns:a16="http://schemas.microsoft.com/office/drawing/2014/main" id="{7B1369A6-5CEA-52A3-4886-7E8382F1EEF3}"/>
              </a:ext>
            </a:extLst>
          </p:cNvPr>
          <p:cNvSpPr/>
          <p:nvPr/>
        </p:nvSpPr>
        <p:spPr>
          <a:xfrm>
            <a:off x="913702" y="4741164"/>
            <a:ext cx="6569021" cy="347472"/>
          </a:xfrm>
          <a:prstGeom prst="rect">
            <a:avLst/>
          </a:prstGeom>
          <a:noFill/>
          <a:ln/>
        </p:spPr>
        <p:txBody>
          <a:bodyPr wrap="square" rtlCol="0" anchor="ctr"/>
          <a:lstStyle/>
          <a:p>
            <a:pPr>
              <a:buClrTx/>
              <a:buFontTx/>
              <a:buNone/>
            </a:pPr>
            <a:r>
              <a:rPr lang="en-US" sz="1050" kern="1200" dirty="0">
                <a:solidFill>
                  <a:srgbClr val="64748B"/>
                </a:solidFill>
                <a:latin typeface="Calibri" panose="020F0502020204030204"/>
                <a:ea typeface="+mn-ea"/>
                <a:cs typeface="+mn-cs"/>
              </a:rPr>
              <a:t>Examiner entièrement dévêtu, consigner les propos, signaler si doute : une lésion sentinelle peut précéder le traumatisme fatal</a:t>
            </a:r>
            <a:endParaRPr lang="en-US" sz="1050" kern="1200" dirty="0">
              <a:solidFill>
                <a:prstClr val="black"/>
              </a:solidFill>
              <a:latin typeface="Calibri" panose="020F0502020204030204"/>
              <a:ea typeface="+mn-ea"/>
              <a:cs typeface="+mn-cs"/>
            </a:endParaRPr>
          </a:p>
        </p:txBody>
      </p:sp>
      <p:sp>
        <p:nvSpPr>
          <p:cNvPr id="34" name="ZoneTexte 33">
            <a:extLst>
              <a:ext uri="{FF2B5EF4-FFF2-40B4-BE49-F238E27FC236}">
                <a16:creationId xmlns:a16="http://schemas.microsoft.com/office/drawing/2014/main" id="{DFFD90E9-B52E-4B56-2BDD-BAD045724C45}"/>
              </a:ext>
            </a:extLst>
          </p:cNvPr>
          <p:cNvSpPr txBox="1"/>
          <p:nvPr/>
        </p:nvSpPr>
        <p:spPr>
          <a:xfrm>
            <a:off x="567542" y="605730"/>
            <a:ext cx="6060405" cy="461665"/>
          </a:xfrm>
          <a:prstGeom prst="rect">
            <a:avLst/>
          </a:prstGeom>
          <a:noFill/>
        </p:spPr>
        <p:txBody>
          <a:bodyPr wrap="square">
            <a:spAutoFit/>
          </a:bodyPr>
          <a:lstStyle/>
          <a:p>
            <a:pPr marL="0" indent="0" algn="l">
              <a:buNone/>
            </a:pPr>
            <a:r>
              <a:rPr lang="en-US" sz="2400" dirty="0">
                <a:solidFill>
                  <a:schemeClr val="tx1"/>
                </a:solidFill>
                <a:latin typeface="Praktika ExtraBold Italic" panose="00000900000000000000" pitchFamily="50" charset="0"/>
              </a:rPr>
              <a:t>5 messages à </a:t>
            </a:r>
            <a:r>
              <a:rPr lang="en-US" sz="2400" dirty="0" err="1">
                <a:solidFill>
                  <a:schemeClr val="tx1"/>
                </a:solidFill>
                <a:latin typeface="Praktika ExtraBold Italic" panose="00000900000000000000" pitchFamily="50" charset="0"/>
              </a:rPr>
              <a:t>retenir</a:t>
            </a:r>
            <a:endParaRPr lang="en-US" sz="2400" dirty="0">
              <a:solidFill>
                <a:schemeClr val="tx1"/>
              </a:solidFill>
              <a:latin typeface="Praktika ExtraBold Italic" panose="00000900000000000000" pitchFamily="50" charset="0"/>
            </a:endParaRPr>
          </a:p>
        </p:txBody>
      </p:sp>
    </p:spTree>
    <p:extLst>
      <p:ext uri="{BB962C8B-B14F-4D97-AF65-F5344CB8AC3E}">
        <p14:creationId xmlns:p14="http://schemas.microsoft.com/office/powerpoint/2010/main" val="302671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3" name="Google Shape;633;p51"/>
          <p:cNvSpPr txBox="1">
            <a:spLocks noGrp="1"/>
          </p:cNvSpPr>
          <p:nvPr>
            <p:ph type="title"/>
          </p:nvPr>
        </p:nvSpPr>
        <p:spPr>
          <a:xfrm>
            <a:off x="1692861" y="4074943"/>
            <a:ext cx="5254806" cy="45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Contexte • Stabilisation • Orientation</a:t>
            </a:r>
            <a:br>
              <a:rPr lang="en" dirty="0"/>
            </a:br>
            <a:r>
              <a:rPr lang="en" dirty="0"/>
              <a:t>mais avant tout : PREVENTION</a:t>
            </a:r>
            <a:endParaRPr dirty="0"/>
          </a:p>
        </p:txBody>
      </p:sp>
      <p:pic>
        <p:nvPicPr>
          <p:cNvPr id="9" name="Image 8">
            <a:extLst>
              <a:ext uri="{FF2B5EF4-FFF2-40B4-BE49-F238E27FC236}">
                <a16:creationId xmlns:a16="http://schemas.microsoft.com/office/drawing/2014/main" id="{F7F1AB3B-8CB5-CABC-C900-D3295DC71CD8}"/>
              </a:ext>
            </a:extLst>
          </p:cNvPr>
          <p:cNvPicPr>
            <a:picLocks noChangeAspect="1"/>
          </p:cNvPicPr>
          <p:nvPr/>
        </p:nvPicPr>
        <p:blipFill>
          <a:blip r:embed="rId3"/>
          <a:stretch>
            <a:fillRect/>
          </a:stretch>
        </p:blipFill>
        <p:spPr>
          <a:xfrm>
            <a:off x="1521270" y="924401"/>
            <a:ext cx="5597988" cy="31505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9"/>
          <p:cNvSpPr txBox="1">
            <a:spLocks noGrp="1"/>
          </p:cNvSpPr>
          <p:nvPr>
            <p:ph type="title"/>
          </p:nvPr>
        </p:nvSpPr>
        <p:spPr>
          <a:xfrm>
            <a:off x="720000" y="5522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Sommaire</a:t>
            </a:r>
            <a:endParaRPr dirty="0"/>
          </a:p>
        </p:txBody>
      </p:sp>
      <p:sp>
        <p:nvSpPr>
          <p:cNvPr id="366" name="Google Shape;366;p39"/>
          <p:cNvSpPr txBox="1">
            <a:spLocks noGrp="1"/>
          </p:cNvSpPr>
          <p:nvPr>
            <p:ph type="subTitle" idx="3"/>
          </p:nvPr>
        </p:nvSpPr>
        <p:spPr>
          <a:xfrm>
            <a:off x="3540615" y="3803109"/>
            <a:ext cx="2354400" cy="365530"/>
          </a:xfrm>
          <a:prstGeom prst="rect">
            <a:avLst/>
          </a:prstGeom>
        </p:spPr>
        <p:txBody>
          <a:bodyPr spcFirstLastPara="1" wrap="square" lIns="91425" tIns="91425" rIns="91425" bIns="91425" anchor="t" anchorCtr="0">
            <a:noAutofit/>
          </a:bodyPr>
          <a:lstStyle/>
          <a:p>
            <a:pPr lvl="0"/>
            <a:r>
              <a:rPr lang="fr-FR" dirty="0">
                <a:solidFill>
                  <a:schemeClr val="bg2"/>
                </a:solidFill>
              </a:rPr>
              <a:t>Brûlures, hypothermie, coup de chaleur</a:t>
            </a:r>
          </a:p>
        </p:txBody>
      </p:sp>
      <p:sp>
        <p:nvSpPr>
          <p:cNvPr id="367" name="Google Shape;367;p39"/>
          <p:cNvSpPr txBox="1">
            <a:spLocks noGrp="1"/>
          </p:cNvSpPr>
          <p:nvPr>
            <p:ph type="subTitle" idx="1"/>
          </p:nvPr>
        </p:nvSpPr>
        <p:spPr>
          <a:xfrm>
            <a:off x="713175" y="2139189"/>
            <a:ext cx="2354400" cy="38664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2"/>
                </a:solidFill>
              </a:rPr>
              <a:t>ABCDE, contexte, anticipation</a:t>
            </a:r>
            <a:endParaRPr dirty="0">
              <a:solidFill>
                <a:schemeClr val="bg2"/>
              </a:solidFill>
            </a:endParaRPr>
          </a:p>
        </p:txBody>
      </p:sp>
      <p:sp>
        <p:nvSpPr>
          <p:cNvPr id="368" name="Google Shape;368;p39"/>
          <p:cNvSpPr txBox="1">
            <a:spLocks noGrp="1"/>
          </p:cNvSpPr>
          <p:nvPr>
            <p:ph type="subTitle" idx="2"/>
          </p:nvPr>
        </p:nvSpPr>
        <p:spPr>
          <a:xfrm>
            <a:off x="3394784" y="2139189"/>
            <a:ext cx="2354400" cy="572700"/>
          </a:xfrm>
          <a:prstGeom prst="rect">
            <a:avLst/>
          </a:prstGeom>
        </p:spPr>
        <p:txBody>
          <a:bodyPr spcFirstLastPara="1" wrap="square" lIns="91425" tIns="91425" rIns="91425" bIns="91425" anchor="t" anchorCtr="0">
            <a:noAutofit/>
          </a:bodyPr>
          <a:lstStyle/>
          <a:p>
            <a:pPr lvl="0"/>
            <a:r>
              <a:rPr lang="fr-FR" dirty="0">
                <a:solidFill>
                  <a:schemeClr val="bg2"/>
                </a:solidFill>
              </a:rPr>
              <a:t>Penser toxique, CO, caustiques</a:t>
            </a:r>
          </a:p>
        </p:txBody>
      </p:sp>
      <p:sp>
        <p:nvSpPr>
          <p:cNvPr id="369" name="Google Shape;369;p39"/>
          <p:cNvSpPr txBox="1">
            <a:spLocks noGrp="1"/>
          </p:cNvSpPr>
          <p:nvPr>
            <p:ph type="subTitle" idx="4"/>
          </p:nvPr>
        </p:nvSpPr>
        <p:spPr>
          <a:xfrm>
            <a:off x="6279873" y="3843587"/>
            <a:ext cx="2354400" cy="310197"/>
          </a:xfrm>
          <a:prstGeom prst="rect">
            <a:avLst/>
          </a:prstGeom>
        </p:spPr>
        <p:txBody>
          <a:bodyPr spcFirstLastPara="1" wrap="square" lIns="91425" tIns="91425" rIns="91425" bIns="91425" anchor="t" anchorCtr="0">
            <a:noAutofit/>
          </a:bodyPr>
          <a:lstStyle/>
          <a:p>
            <a:pPr lvl="0"/>
            <a:r>
              <a:rPr lang="fr-FR" dirty="0">
                <a:solidFill>
                  <a:schemeClr val="bg2"/>
                </a:solidFill>
              </a:rPr>
              <a:t>Ce qu’il ne faut jamais rater</a:t>
            </a:r>
          </a:p>
        </p:txBody>
      </p:sp>
      <p:sp>
        <p:nvSpPr>
          <p:cNvPr id="371" name="Google Shape;371;p39"/>
          <p:cNvSpPr txBox="1">
            <a:spLocks noGrp="1"/>
          </p:cNvSpPr>
          <p:nvPr>
            <p:ph type="title" idx="6"/>
          </p:nvPr>
        </p:nvSpPr>
        <p:spPr>
          <a:xfrm>
            <a:off x="1453786" y="1319600"/>
            <a:ext cx="873177"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00</a:t>
            </a:r>
            <a:endParaRPr dirty="0"/>
          </a:p>
        </p:txBody>
      </p:sp>
      <p:sp>
        <p:nvSpPr>
          <p:cNvPr id="372" name="Google Shape;372;p39"/>
          <p:cNvSpPr txBox="1">
            <a:spLocks noGrp="1"/>
          </p:cNvSpPr>
          <p:nvPr>
            <p:ph type="title" idx="7"/>
          </p:nvPr>
        </p:nvSpPr>
        <p:spPr>
          <a:xfrm>
            <a:off x="4233554" y="2983183"/>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73" name="Google Shape;373;p39"/>
          <p:cNvSpPr txBox="1">
            <a:spLocks noGrp="1"/>
          </p:cNvSpPr>
          <p:nvPr>
            <p:ph type="title" idx="8"/>
          </p:nvPr>
        </p:nvSpPr>
        <p:spPr>
          <a:xfrm>
            <a:off x="4196868" y="1319600"/>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74" name="Google Shape;374;p39"/>
          <p:cNvSpPr txBox="1">
            <a:spLocks noGrp="1"/>
          </p:cNvSpPr>
          <p:nvPr>
            <p:ph type="title" idx="9"/>
          </p:nvPr>
        </p:nvSpPr>
        <p:spPr>
          <a:xfrm>
            <a:off x="6940773" y="3030301"/>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375" name="Google Shape;375;p39"/>
          <p:cNvSpPr txBox="1">
            <a:spLocks noGrp="1"/>
          </p:cNvSpPr>
          <p:nvPr>
            <p:ph type="title" idx="13"/>
          </p:nvPr>
        </p:nvSpPr>
        <p:spPr>
          <a:xfrm>
            <a:off x="6940773" y="1340892"/>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76" name="Google Shape;376;p39"/>
          <p:cNvSpPr txBox="1">
            <a:spLocks noGrp="1"/>
          </p:cNvSpPr>
          <p:nvPr>
            <p:ph type="subTitle" idx="14"/>
          </p:nvPr>
        </p:nvSpPr>
        <p:spPr>
          <a:xfrm>
            <a:off x="720000" y="1801102"/>
            <a:ext cx="2354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tx1"/>
                </a:solidFill>
              </a:rPr>
              <a:t>5 réflexes</a:t>
            </a:r>
            <a:endParaRPr dirty="0">
              <a:solidFill>
                <a:schemeClr val="tx1"/>
              </a:solidFill>
            </a:endParaRPr>
          </a:p>
        </p:txBody>
      </p:sp>
      <p:sp>
        <p:nvSpPr>
          <p:cNvPr id="377" name="Google Shape;377;p39"/>
          <p:cNvSpPr txBox="1">
            <a:spLocks noGrp="1"/>
          </p:cNvSpPr>
          <p:nvPr>
            <p:ph type="subTitle" idx="15"/>
          </p:nvPr>
        </p:nvSpPr>
        <p:spPr>
          <a:xfrm>
            <a:off x="3394784" y="1801102"/>
            <a:ext cx="2354400" cy="484800"/>
          </a:xfrm>
          <a:prstGeom prst="rect">
            <a:avLst/>
          </a:prstGeom>
        </p:spPr>
        <p:txBody>
          <a:bodyPr spcFirstLastPara="1" wrap="square" lIns="91425" tIns="91425" rIns="91425" bIns="91425" anchor="b" anchorCtr="0">
            <a:noAutofit/>
          </a:bodyPr>
          <a:lstStyle/>
          <a:p>
            <a:pPr lvl="0"/>
            <a:r>
              <a:rPr lang="fr-FR" dirty="0">
                <a:solidFill>
                  <a:schemeClr val="tx1"/>
                </a:solidFill>
              </a:rPr>
              <a:t>Intoxications</a:t>
            </a:r>
          </a:p>
        </p:txBody>
      </p:sp>
      <p:sp>
        <p:nvSpPr>
          <p:cNvPr id="379" name="Google Shape;379;p39"/>
          <p:cNvSpPr txBox="1">
            <a:spLocks noGrp="1"/>
          </p:cNvSpPr>
          <p:nvPr>
            <p:ph type="subTitle" idx="17"/>
          </p:nvPr>
        </p:nvSpPr>
        <p:spPr>
          <a:xfrm>
            <a:off x="2941290" y="3470521"/>
            <a:ext cx="3541650" cy="484800"/>
          </a:xfrm>
          <a:prstGeom prst="rect">
            <a:avLst/>
          </a:prstGeom>
        </p:spPr>
        <p:txBody>
          <a:bodyPr spcFirstLastPara="1" wrap="square" lIns="91425" tIns="91425" rIns="91425" bIns="91425" anchor="b" anchorCtr="0">
            <a:noAutofit/>
          </a:bodyPr>
          <a:lstStyle/>
          <a:p>
            <a:pPr lvl="0"/>
            <a:r>
              <a:rPr lang="fr-FR" dirty="0">
                <a:solidFill>
                  <a:schemeClr val="tx1"/>
                </a:solidFill>
              </a:rPr>
              <a:t>Accidents thermiques</a:t>
            </a:r>
          </a:p>
        </p:txBody>
      </p:sp>
      <p:sp>
        <p:nvSpPr>
          <p:cNvPr id="380" name="Google Shape;380;p39"/>
          <p:cNvSpPr txBox="1">
            <a:spLocks noGrp="1"/>
          </p:cNvSpPr>
          <p:nvPr>
            <p:ph type="subTitle" idx="18"/>
          </p:nvPr>
        </p:nvSpPr>
        <p:spPr>
          <a:xfrm>
            <a:off x="6279873" y="3497576"/>
            <a:ext cx="2354400" cy="484800"/>
          </a:xfrm>
          <a:prstGeom prst="rect">
            <a:avLst/>
          </a:prstGeom>
        </p:spPr>
        <p:txBody>
          <a:bodyPr spcFirstLastPara="1" wrap="square" lIns="91425" tIns="91425" rIns="91425" bIns="91425" anchor="b" anchorCtr="0">
            <a:noAutofit/>
          </a:bodyPr>
          <a:lstStyle/>
          <a:p>
            <a:pPr lvl="0"/>
            <a:r>
              <a:rPr lang="fr-FR" dirty="0">
                <a:solidFill>
                  <a:schemeClr val="tx1"/>
                </a:solidFill>
              </a:rPr>
              <a:t>Maltraitance</a:t>
            </a:r>
          </a:p>
        </p:txBody>
      </p:sp>
      <p:sp>
        <p:nvSpPr>
          <p:cNvPr id="2" name="Google Shape;374;p39">
            <a:extLst>
              <a:ext uri="{FF2B5EF4-FFF2-40B4-BE49-F238E27FC236}">
                <a16:creationId xmlns:a16="http://schemas.microsoft.com/office/drawing/2014/main" id="{988B3FAE-3DDF-18C6-E9BB-FE15E90C65F6}"/>
              </a:ext>
            </a:extLst>
          </p:cNvPr>
          <p:cNvSpPr txBox="1">
            <a:spLocks/>
          </p:cNvSpPr>
          <p:nvPr/>
        </p:nvSpPr>
        <p:spPr>
          <a:xfrm>
            <a:off x="1308403" y="3049976"/>
            <a:ext cx="750300" cy="447600"/>
          </a:xfrm>
          <a:prstGeom prst="rect">
            <a:avLst/>
          </a:prstGeom>
          <a:noFill/>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000"/>
              <a:buFont typeface="Arial"/>
              <a:buNone/>
              <a:defRPr lang="fr-FR" sz="3400" b="0" i="0" u="none" strike="noStrike" cap="none">
                <a:solidFill>
                  <a:schemeClr val="accent2"/>
                </a:solidFill>
                <a:latin typeface="Praktika ExtraBold Italic" panose="00000900000000000000" pitchFamily="50" charset="0"/>
                <a:ea typeface="Praktika ExtraBold Italic" panose="00000900000000000000" pitchFamily="50" charset="0"/>
                <a:cs typeface="Arial"/>
                <a:sym typeface="Arial"/>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9pPr>
          </a:lstStyle>
          <a:p>
            <a:r>
              <a:rPr lang="en" dirty="0"/>
              <a:t>03</a:t>
            </a:r>
          </a:p>
        </p:txBody>
      </p:sp>
      <p:sp>
        <p:nvSpPr>
          <p:cNvPr id="4" name="Sous-titre 3">
            <a:extLst>
              <a:ext uri="{FF2B5EF4-FFF2-40B4-BE49-F238E27FC236}">
                <a16:creationId xmlns:a16="http://schemas.microsoft.com/office/drawing/2014/main" id="{55417C50-F4C1-5C0A-1F2B-CFB4D5093D6C}"/>
              </a:ext>
            </a:extLst>
          </p:cNvPr>
          <p:cNvSpPr>
            <a:spLocks noGrp="1"/>
          </p:cNvSpPr>
          <p:nvPr>
            <p:ph type="subTitle" idx="5"/>
          </p:nvPr>
        </p:nvSpPr>
        <p:spPr>
          <a:xfrm>
            <a:off x="6138723" y="2127677"/>
            <a:ext cx="2354400" cy="381566"/>
          </a:xfrm>
        </p:spPr>
        <p:txBody>
          <a:bodyPr/>
          <a:lstStyle/>
          <a:p>
            <a:r>
              <a:rPr lang="fr-FR" dirty="0">
                <a:solidFill>
                  <a:schemeClr val="bg2"/>
                </a:solidFill>
              </a:rPr>
              <a:t>Ingestion, inhalation</a:t>
            </a:r>
          </a:p>
        </p:txBody>
      </p:sp>
      <p:sp>
        <p:nvSpPr>
          <p:cNvPr id="6" name="Sous-titre 5">
            <a:extLst>
              <a:ext uri="{FF2B5EF4-FFF2-40B4-BE49-F238E27FC236}">
                <a16:creationId xmlns:a16="http://schemas.microsoft.com/office/drawing/2014/main" id="{4AD87AC2-6112-7082-9102-925CF4D6C6D0}"/>
              </a:ext>
            </a:extLst>
          </p:cNvPr>
          <p:cNvSpPr>
            <a:spLocks noGrp="1"/>
          </p:cNvSpPr>
          <p:nvPr>
            <p:ph type="subTitle" idx="16"/>
          </p:nvPr>
        </p:nvSpPr>
        <p:spPr>
          <a:xfrm>
            <a:off x="6279873" y="1805593"/>
            <a:ext cx="2354400" cy="503957"/>
          </a:xfrm>
        </p:spPr>
        <p:txBody>
          <a:bodyPr/>
          <a:lstStyle/>
          <a:p>
            <a:r>
              <a:rPr lang="fr-FR" dirty="0"/>
              <a:t>Corps étranger</a:t>
            </a:r>
          </a:p>
        </p:txBody>
      </p:sp>
      <p:sp>
        <p:nvSpPr>
          <p:cNvPr id="7" name="Google Shape;370;p39">
            <a:extLst>
              <a:ext uri="{FF2B5EF4-FFF2-40B4-BE49-F238E27FC236}">
                <a16:creationId xmlns:a16="http://schemas.microsoft.com/office/drawing/2014/main" id="{570E9870-FD17-7861-DB21-57F3E8EA0B47}"/>
              </a:ext>
            </a:extLst>
          </p:cNvPr>
          <p:cNvSpPr txBox="1">
            <a:spLocks/>
          </p:cNvSpPr>
          <p:nvPr/>
        </p:nvSpPr>
        <p:spPr>
          <a:xfrm>
            <a:off x="202032" y="3774027"/>
            <a:ext cx="23544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chemeClr val="tx1"/>
                </a:solidFill>
                <a:latin typeface="Praktika Medium Condensed" panose="00000606000000000000" pitchFamily="50" charset="0"/>
                <a:ea typeface="Praktika Medium Condensed" panose="00000606000000000000" pitchFamily="50" charset="0"/>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fr-FR" dirty="0">
              <a:solidFill>
                <a:schemeClr val="bg2"/>
              </a:solidFill>
            </a:endParaRPr>
          </a:p>
        </p:txBody>
      </p:sp>
      <p:sp>
        <p:nvSpPr>
          <p:cNvPr id="8" name="Google Shape;378;p39">
            <a:extLst>
              <a:ext uri="{FF2B5EF4-FFF2-40B4-BE49-F238E27FC236}">
                <a16:creationId xmlns:a16="http://schemas.microsoft.com/office/drawing/2014/main" id="{55B2224A-EA72-22C2-49DF-7F167FCE9B17}"/>
              </a:ext>
            </a:extLst>
          </p:cNvPr>
          <p:cNvSpPr txBox="1">
            <a:spLocks/>
          </p:cNvSpPr>
          <p:nvPr/>
        </p:nvSpPr>
        <p:spPr>
          <a:xfrm>
            <a:off x="360320" y="3531627"/>
            <a:ext cx="2707255"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dirty="0">
                <a:solidFill>
                  <a:schemeClr val="tx1"/>
                </a:solidFill>
              </a:rPr>
              <a:t>Noyade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4DB50-7EA3-4309-7384-6F47DAE8516A}"/>
              </a:ext>
            </a:extLst>
          </p:cNvPr>
          <p:cNvSpPr>
            <a:spLocks noGrp="1"/>
          </p:cNvSpPr>
          <p:nvPr>
            <p:ph type="title"/>
          </p:nvPr>
        </p:nvSpPr>
        <p:spPr>
          <a:xfrm>
            <a:off x="365760" y="629046"/>
            <a:ext cx="7704000" cy="572700"/>
          </a:xfrm>
        </p:spPr>
        <p:txBody>
          <a:bodyPr/>
          <a:lstStyle/>
          <a:p>
            <a:r>
              <a:rPr lang="en-US" b="1" dirty="0" err="1">
                <a:solidFill>
                  <a:srgbClr val="1B3A5C"/>
                </a:solidFill>
              </a:rPr>
              <a:t>Définir</a:t>
            </a:r>
            <a:r>
              <a:rPr lang="en-US" b="1" dirty="0">
                <a:solidFill>
                  <a:srgbClr val="1B3A5C"/>
                </a:solidFill>
              </a:rPr>
              <a:t> le </a:t>
            </a:r>
            <a:r>
              <a:rPr lang="en-US" b="1" dirty="0" err="1">
                <a:solidFill>
                  <a:srgbClr val="1B3A5C"/>
                </a:solidFill>
              </a:rPr>
              <a:t>périmètre</a:t>
            </a:r>
            <a:br>
              <a:rPr lang="en-US" dirty="0"/>
            </a:br>
            <a:endParaRPr lang="fr-FR" dirty="0"/>
          </a:p>
        </p:txBody>
      </p:sp>
      <p:sp>
        <p:nvSpPr>
          <p:cNvPr id="15" name="Text 16">
            <a:extLst>
              <a:ext uri="{FF2B5EF4-FFF2-40B4-BE49-F238E27FC236}">
                <a16:creationId xmlns:a16="http://schemas.microsoft.com/office/drawing/2014/main" id="{11548118-01D5-2E01-D7B8-E8726ABD1EB0}"/>
              </a:ext>
            </a:extLst>
          </p:cNvPr>
          <p:cNvSpPr/>
          <p:nvPr/>
        </p:nvSpPr>
        <p:spPr>
          <a:xfrm>
            <a:off x="4301966" y="830714"/>
            <a:ext cx="4023360" cy="320040"/>
          </a:xfrm>
          <a:prstGeom prst="rect">
            <a:avLst/>
          </a:prstGeom>
          <a:noFill/>
          <a:ln/>
        </p:spPr>
        <p:txBody>
          <a:bodyPr wrap="square" rtlCol="0" anchor="ctr"/>
          <a:lstStyle/>
          <a:p>
            <a:pPr marL="0" indent="0">
              <a:buNone/>
            </a:pPr>
            <a:r>
              <a:rPr lang="en-US" sz="1200" b="1" dirty="0">
                <a:solidFill>
                  <a:srgbClr val="1B3A5C"/>
                </a:solidFill>
              </a:rPr>
              <a:t>Principales catégories aux urgences</a:t>
            </a:r>
            <a:endParaRPr lang="en-US" sz="1200" dirty="0"/>
          </a:p>
        </p:txBody>
      </p:sp>
      <p:sp>
        <p:nvSpPr>
          <p:cNvPr id="16" name="Shape 17">
            <a:extLst>
              <a:ext uri="{FF2B5EF4-FFF2-40B4-BE49-F238E27FC236}">
                <a16:creationId xmlns:a16="http://schemas.microsoft.com/office/drawing/2014/main" id="{1D275873-DC4E-D838-57A5-6F0D99139700}"/>
              </a:ext>
            </a:extLst>
          </p:cNvPr>
          <p:cNvSpPr/>
          <p:nvPr/>
        </p:nvSpPr>
        <p:spPr>
          <a:xfrm>
            <a:off x="4409112" y="1388498"/>
            <a:ext cx="54864" cy="274320"/>
          </a:xfrm>
          <a:prstGeom prst="rect">
            <a:avLst/>
          </a:prstGeom>
          <a:solidFill>
            <a:srgbClr val="D35400"/>
          </a:solidFill>
          <a:ln w="12700">
            <a:solidFill>
              <a:srgbClr val="D35400"/>
            </a:solidFill>
            <a:prstDash val="solid"/>
          </a:ln>
        </p:spPr>
        <p:txBody>
          <a:bodyPr/>
          <a:lstStyle/>
          <a:p>
            <a:endParaRPr lang="fr-FR"/>
          </a:p>
        </p:txBody>
      </p:sp>
      <p:sp>
        <p:nvSpPr>
          <p:cNvPr id="17" name="Text 18">
            <a:extLst>
              <a:ext uri="{FF2B5EF4-FFF2-40B4-BE49-F238E27FC236}">
                <a16:creationId xmlns:a16="http://schemas.microsoft.com/office/drawing/2014/main" id="{2D52185C-1495-D2B4-CA6C-F1CAACCE5699}"/>
              </a:ext>
            </a:extLst>
          </p:cNvPr>
          <p:cNvSpPr/>
          <p:nvPr/>
        </p:nvSpPr>
        <p:spPr>
          <a:xfrm>
            <a:off x="4518840" y="1388498"/>
            <a:ext cx="2560320" cy="310896"/>
          </a:xfrm>
          <a:prstGeom prst="rect">
            <a:avLst/>
          </a:prstGeom>
          <a:noFill/>
          <a:ln/>
        </p:spPr>
        <p:txBody>
          <a:bodyPr wrap="square" rtlCol="0" anchor="ctr"/>
          <a:lstStyle/>
          <a:p>
            <a:pPr marL="0" indent="0">
              <a:buNone/>
            </a:pPr>
            <a:r>
              <a:rPr lang="en-US" sz="1100" dirty="0">
                <a:solidFill>
                  <a:srgbClr val="1A2535"/>
                </a:solidFill>
              </a:rPr>
              <a:t>Traumatismes &amp; chutes </a:t>
            </a:r>
            <a:r>
              <a:rPr lang="en-US" sz="1100" b="1" dirty="0">
                <a:solidFill>
                  <a:srgbClr val="1A2535"/>
                </a:solidFill>
              </a:rPr>
              <a:t>(</a:t>
            </a:r>
            <a:r>
              <a:rPr lang="en-US" sz="1100" b="1" dirty="0" err="1">
                <a:solidFill>
                  <a:srgbClr val="1A2535"/>
                </a:solidFill>
              </a:rPr>
              <a:t>mais</a:t>
            </a:r>
            <a:r>
              <a:rPr lang="en-US" sz="1100" b="1" dirty="0">
                <a:solidFill>
                  <a:srgbClr val="1A2535"/>
                </a:solidFill>
              </a:rPr>
              <a:t> non </a:t>
            </a:r>
            <a:r>
              <a:rPr lang="en-US" sz="1100" b="1" dirty="0" err="1">
                <a:solidFill>
                  <a:srgbClr val="1A2535"/>
                </a:solidFill>
              </a:rPr>
              <a:t>circonstancielles</a:t>
            </a:r>
            <a:r>
              <a:rPr lang="en-US" sz="1100" b="1" dirty="0">
                <a:solidFill>
                  <a:srgbClr val="1A2535"/>
                </a:solidFill>
              </a:rPr>
              <a:t>)</a:t>
            </a:r>
            <a:endParaRPr lang="en-US" sz="1100" b="1" dirty="0"/>
          </a:p>
        </p:txBody>
      </p:sp>
      <p:sp>
        <p:nvSpPr>
          <p:cNvPr id="18" name="Text 19">
            <a:extLst>
              <a:ext uri="{FF2B5EF4-FFF2-40B4-BE49-F238E27FC236}">
                <a16:creationId xmlns:a16="http://schemas.microsoft.com/office/drawing/2014/main" id="{80357CBE-85C4-352E-2EDC-2A7AACB4213A}"/>
              </a:ext>
            </a:extLst>
          </p:cNvPr>
          <p:cNvSpPr/>
          <p:nvPr/>
        </p:nvSpPr>
        <p:spPr>
          <a:xfrm>
            <a:off x="7406640" y="1388498"/>
            <a:ext cx="1371600" cy="310896"/>
          </a:xfrm>
          <a:prstGeom prst="rect">
            <a:avLst/>
          </a:prstGeom>
          <a:noFill/>
          <a:ln/>
        </p:spPr>
        <p:txBody>
          <a:bodyPr wrap="square" rtlCol="0" anchor="ctr"/>
          <a:lstStyle/>
          <a:p>
            <a:pPr marL="0" indent="0" algn="r">
              <a:buNone/>
            </a:pPr>
            <a:r>
              <a:rPr lang="en-US" sz="900" i="1" dirty="0">
                <a:solidFill>
                  <a:srgbClr val="64748B"/>
                </a:solidFill>
              </a:rPr>
              <a:t>55% des AcVC</a:t>
            </a:r>
            <a:endParaRPr lang="en-US" sz="900" dirty="0"/>
          </a:p>
        </p:txBody>
      </p:sp>
      <p:sp>
        <p:nvSpPr>
          <p:cNvPr id="19" name="Shape 20">
            <a:extLst>
              <a:ext uri="{FF2B5EF4-FFF2-40B4-BE49-F238E27FC236}">
                <a16:creationId xmlns:a16="http://schemas.microsoft.com/office/drawing/2014/main" id="{C1B50D64-E1C8-F92B-A955-F0DE9851C7CD}"/>
              </a:ext>
            </a:extLst>
          </p:cNvPr>
          <p:cNvSpPr/>
          <p:nvPr/>
        </p:nvSpPr>
        <p:spPr>
          <a:xfrm>
            <a:off x="4409112" y="1818266"/>
            <a:ext cx="54864" cy="274320"/>
          </a:xfrm>
          <a:prstGeom prst="rect">
            <a:avLst/>
          </a:prstGeom>
          <a:solidFill>
            <a:srgbClr val="C0392B"/>
          </a:solidFill>
          <a:ln w="12700">
            <a:solidFill>
              <a:srgbClr val="C0392B"/>
            </a:solidFill>
            <a:prstDash val="solid"/>
          </a:ln>
        </p:spPr>
        <p:txBody>
          <a:bodyPr/>
          <a:lstStyle/>
          <a:p>
            <a:endParaRPr lang="fr-FR"/>
          </a:p>
        </p:txBody>
      </p:sp>
      <p:sp>
        <p:nvSpPr>
          <p:cNvPr id="20" name="Text 21">
            <a:extLst>
              <a:ext uri="{FF2B5EF4-FFF2-40B4-BE49-F238E27FC236}">
                <a16:creationId xmlns:a16="http://schemas.microsoft.com/office/drawing/2014/main" id="{DEF4298F-5D49-3FF6-D06D-B6FB9AC8DAAF}"/>
              </a:ext>
            </a:extLst>
          </p:cNvPr>
          <p:cNvSpPr/>
          <p:nvPr/>
        </p:nvSpPr>
        <p:spPr>
          <a:xfrm>
            <a:off x="4518840" y="1818266"/>
            <a:ext cx="2560320" cy="310896"/>
          </a:xfrm>
          <a:prstGeom prst="rect">
            <a:avLst/>
          </a:prstGeom>
          <a:noFill/>
          <a:ln/>
        </p:spPr>
        <p:txBody>
          <a:bodyPr wrap="square" rtlCol="0" anchor="ctr"/>
          <a:lstStyle/>
          <a:p>
            <a:pPr marL="0" indent="0">
              <a:buNone/>
            </a:pPr>
            <a:r>
              <a:rPr lang="en-US" sz="1100" dirty="0">
                <a:solidFill>
                  <a:srgbClr val="1A2535"/>
                </a:solidFill>
              </a:rPr>
              <a:t>Intoxications aiguës</a:t>
            </a:r>
            <a:endParaRPr lang="en-US" sz="1100" dirty="0"/>
          </a:p>
        </p:txBody>
      </p:sp>
      <p:sp>
        <p:nvSpPr>
          <p:cNvPr id="21" name="Text 22">
            <a:extLst>
              <a:ext uri="{FF2B5EF4-FFF2-40B4-BE49-F238E27FC236}">
                <a16:creationId xmlns:a16="http://schemas.microsoft.com/office/drawing/2014/main" id="{A4B583E1-4E46-5A73-F284-3D9DAB4CB336}"/>
              </a:ext>
            </a:extLst>
          </p:cNvPr>
          <p:cNvSpPr/>
          <p:nvPr/>
        </p:nvSpPr>
        <p:spPr>
          <a:xfrm>
            <a:off x="7129463" y="1818266"/>
            <a:ext cx="1648777" cy="310896"/>
          </a:xfrm>
          <a:prstGeom prst="rect">
            <a:avLst/>
          </a:prstGeom>
          <a:noFill/>
          <a:ln/>
        </p:spPr>
        <p:txBody>
          <a:bodyPr wrap="square" rtlCol="0" anchor="ctr"/>
          <a:lstStyle/>
          <a:p>
            <a:pPr marL="0" indent="0" algn="r">
              <a:buNone/>
            </a:pPr>
            <a:r>
              <a:rPr lang="en-US" sz="900" i="1" dirty="0">
                <a:solidFill>
                  <a:srgbClr val="64748B"/>
                </a:solidFill>
              </a:rPr>
              <a:t>2-3% </a:t>
            </a:r>
            <a:r>
              <a:rPr lang="en-US" sz="900" i="1" dirty="0" err="1">
                <a:solidFill>
                  <a:srgbClr val="64748B"/>
                </a:solidFill>
              </a:rPr>
              <a:t>AcVC</a:t>
            </a:r>
            <a:r>
              <a:rPr lang="en-US" sz="900" i="1" dirty="0">
                <a:solidFill>
                  <a:srgbClr val="64748B"/>
                </a:solidFill>
              </a:rPr>
              <a:t> chez 0-3 </a:t>
            </a:r>
            <a:r>
              <a:rPr lang="en-US" sz="900" i="1" dirty="0" err="1">
                <a:solidFill>
                  <a:srgbClr val="64748B"/>
                </a:solidFill>
              </a:rPr>
              <a:t>ans</a:t>
            </a:r>
            <a:r>
              <a:rPr lang="en-US" sz="900" i="1" dirty="0">
                <a:solidFill>
                  <a:srgbClr val="64748B"/>
                </a:solidFill>
              </a:rPr>
              <a:t> </a:t>
            </a:r>
            <a:endParaRPr lang="en-US" sz="900" dirty="0"/>
          </a:p>
        </p:txBody>
      </p:sp>
      <p:sp>
        <p:nvSpPr>
          <p:cNvPr id="22" name="Shape 23">
            <a:extLst>
              <a:ext uri="{FF2B5EF4-FFF2-40B4-BE49-F238E27FC236}">
                <a16:creationId xmlns:a16="http://schemas.microsoft.com/office/drawing/2014/main" id="{A0149247-4913-3209-45D3-3581BFD23D8C}"/>
              </a:ext>
            </a:extLst>
          </p:cNvPr>
          <p:cNvSpPr/>
          <p:nvPr/>
        </p:nvSpPr>
        <p:spPr>
          <a:xfrm>
            <a:off x="4409112" y="2248034"/>
            <a:ext cx="54864" cy="274320"/>
          </a:xfrm>
          <a:prstGeom prst="rect">
            <a:avLst/>
          </a:prstGeom>
          <a:solidFill>
            <a:srgbClr val="2980B9"/>
          </a:solidFill>
          <a:ln w="12700">
            <a:solidFill>
              <a:srgbClr val="2980B9"/>
            </a:solidFill>
            <a:prstDash val="solid"/>
          </a:ln>
        </p:spPr>
        <p:txBody>
          <a:bodyPr/>
          <a:lstStyle/>
          <a:p>
            <a:endParaRPr lang="fr-FR"/>
          </a:p>
        </p:txBody>
      </p:sp>
      <p:sp>
        <p:nvSpPr>
          <p:cNvPr id="23" name="Text 24">
            <a:extLst>
              <a:ext uri="{FF2B5EF4-FFF2-40B4-BE49-F238E27FC236}">
                <a16:creationId xmlns:a16="http://schemas.microsoft.com/office/drawing/2014/main" id="{2F50FA4E-8289-43BF-01B9-D7012EAD6E33}"/>
              </a:ext>
            </a:extLst>
          </p:cNvPr>
          <p:cNvSpPr/>
          <p:nvPr/>
        </p:nvSpPr>
        <p:spPr>
          <a:xfrm>
            <a:off x="4505124" y="2236081"/>
            <a:ext cx="2560320" cy="310896"/>
          </a:xfrm>
          <a:prstGeom prst="rect">
            <a:avLst/>
          </a:prstGeom>
          <a:noFill/>
          <a:ln/>
        </p:spPr>
        <p:txBody>
          <a:bodyPr wrap="square" rtlCol="0" anchor="ctr"/>
          <a:lstStyle/>
          <a:p>
            <a:pPr marL="0" indent="0">
              <a:buNone/>
            </a:pPr>
            <a:r>
              <a:rPr lang="en-US" sz="1100" dirty="0">
                <a:solidFill>
                  <a:srgbClr val="1A2535"/>
                </a:solidFill>
              </a:rPr>
              <a:t>Corps étrangers (ingestion/inhalation)</a:t>
            </a:r>
            <a:endParaRPr lang="en-US" sz="1100" dirty="0"/>
          </a:p>
        </p:txBody>
      </p:sp>
      <p:sp>
        <p:nvSpPr>
          <p:cNvPr id="24" name="Text 25">
            <a:extLst>
              <a:ext uri="{FF2B5EF4-FFF2-40B4-BE49-F238E27FC236}">
                <a16:creationId xmlns:a16="http://schemas.microsoft.com/office/drawing/2014/main" id="{711CEC16-4545-303C-4E89-4A5CCD3CD447}"/>
              </a:ext>
            </a:extLst>
          </p:cNvPr>
          <p:cNvSpPr/>
          <p:nvPr/>
        </p:nvSpPr>
        <p:spPr>
          <a:xfrm>
            <a:off x="7050881" y="2174177"/>
            <a:ext cx="1950243" cy="384753"/>
          </a:xfrm>
          <a:prstGeom prst="rect">
            <a:avLst/>
          </a:prstGeom>
          <a:noFill/>
          <a:ln/>
        </p:spPr>
        <p:txBody>
          <a:bodyPr wrap="square" rtlCol="0" anchor="ctr"/>
          <a:lstStyle/>
          <a:p>
            <a:pPr marL="0" indent="0" algn="r">
              <a:buNone/>
            </a:pPr>
            <a:r>
              <a:rPr lang="en-US" sz="900" i="1" dirty="0">
                <a:solidFill>
                  <a:srgbClr val="64748B"/>
                </a:solidFill>
              </a:rPr>
              <a:t>3,3% des  </a:t>
            </a:r>
            <a:r>
              <a:rPr lang="en-US" sz="900" i="1" dirty="0" err="1">
                <a:solidFill>
                  <a:srgbClr val="64748B"/>
                </a:solidFill>
              </a:rPr>
              <a:t>AcVC</a:t>
            </a:r>
            <a:endParaRPr lang="en-US" sz="900" i="1" dirty="0">
              <a:solidFill>
                <a:srgbClr val="64748B"/>
              </a:solidFill>
            </a:endParaRPr>
          </a:p>
          <a:p>
            <a:pPr marL="0" indent="0" algn="r">
              <a:buNone/>
            </a:pPr>
            <a:r>
              <a:rPr lang="en-US" sz="900" i="1" dirty="0">
                <a:solidFill>
                  <a:srgbClr val="64748B"/>
                </a:solidFill>
              </a:rPr>
              <a:t>(8,5% </a:t>
            </a:r>
            <a:r>
              <a:rPr lang="en-US" sz="900" i="1" dirty="0" err="1">
                <a:solidFill>
                  <a:srgbClr val="64748B"/>
                </a:solidFill>
              </a:rPr>
              <a:t>suivis</a:t>
            </a:r>
            <a:r>
              <a:rPr lang="en-US" sz="900" i="1" dirty="0">
                <a:solidFill>
                  <a:srgbClr val="64748B"/>
                </a:solidFill>
              </a:rPr>
              <a:t> </a:t>
            </a:r>
            <a:r>
              <a:rPr lang="en-US" sz="900" i="1" dirty="0" err="1">
                <a:solidFill>
                  <a:srgbClr val="64748B"/>
                </a:solidFill>
              </a:rPr>
              <a:t>d’une</a:t>
            </a:r>
            <a:r>
              <a:rPr lang="en-US" sz="900" i="1" dirty="0">
                <a:solidFill>
                  <a:srgbClr val="64748B"/>
                </a:solidFill>
              </a:rPr>
              <a:t> </a:t>
            </a:r>
            <a:r>
              <a:rPr lang="en-US" sz="900" i="1" dirty="0" err="1">
                <a:solidFill>
                  <a:srgbClr val="64748B"/>
                </a:solidFill>
              </a:rPr>
              <a:t>hospitalisation</a:t>
            </a:r>
            <a:r>
              <a:rPr lang="en-US" sz="900" i="1" dirty="0">
                <a:solidFill>
                  <a:srgbClr val="64748B"/>
                </a:solidFill>
              </a:rPr>
              <a:t>)</a:t>
            </a:r>
            <a:endParaRPr lang="en-US" sz="900" dirty="0"/>
          </a:p>
        </p:txBody>
      </p:sp>
      <p:sp>
        <p:nvSpPr>
          <p:cNvPr id="25" name="Shape 26">
            <a:extLst>
              <a:ext uri="{FF2B5EF4-FFF2-40B4-BE49-F238E27FC236}">
                <a16:creationId xmlns:a16="http://schemas.microsoft.com/office/drawing/2014/main" id="{772CB27D-EA8E-5B75-203A-159461182DF1}"/>
              </a:ext>
            </a:extLst>
          </p:cNvPr>
          <p:cNvSpPr/>
          <p:nvPr/>
        </p:nvSpPr>
        <p:spPr>
          <a:xfrm>
            <a:off x="4409112" y="3082947"/>
            <a:ext cx="54864" cy="274320"/>
          </a:xfrm>
          <a:prstGeom prst="rect">
            <a:avLst/>
          </a:prstGeom>
          <a:solidFill>
            <a:srgbClr val="D35400"/>
          </a:solidFill>
          <a:ln w="12700">
            <a:solidFill>
              <a:srgbClr val="D35400"/>
            </a:solidFill>
            <a:prstDash val="solid"/>
          </a:ln>
        </p:spPr>
        <p:txBody>
          <a:bodyPr/>
          <a:lstStyle/>
          <a:p>
            <a:endParaRPr lang="fr-FR"/>
          </a:p>
        </p:txBody>
      </p:sp>
      <p:sp>
        <p:nvSpPr>
          <p:cNvPr id="26" name="Text 27">
            <a:extLst>
              <a:ext uri="{FF2B5EF4-FFF2-40B4-BE49-F238E27FC236}">
                <a16:creationId xmlns:a16="http://schemas.microsoft.com/office/drawing/2014/main" id="{23EAEA41-04CD-1FE9-88F0-908DDA9A6B1E}"/>
              </a:ext>
            </a:extLst>
          </p:cNvPr>
          <p:cNvSpPr/>
          <p:nvPr/>
        </p:nvSpPr>
        <p:spPr>
          <a:xfrm>
            <a:off x="4505124" y="3082947"/>
            <a:ext cx="2560320" cy="310896"/>
          </a:xfrm>
          <a:prstGeom prst="rect">
            <a:avLst/>
          </a:prstGeom>
          <a:noFill/>
          <a:ln/>
        </p:spPr>
        <p:txBody>
          <a:bodyPr wrap="square" rtlCol="0" anchor="ctr"/>
          <a:lstStyle/>
          <a:p>
            <a:pPr marL="0" indent="0">
              <a:buNone/>
            </a:pPr>
            <a:r>
              <a:rPr lang="en-US" sz="1100" dirty="0">
                <a:solidFill>
                  <a:srgbClr val="1A2535"/>
                </a:solidFill>
              </a:rPr>
              <a:t>Brûlures</a:t>
            </a:r>
            <a:endParaRPr lang="en-US" sz="1100" dirty="0"/>
          </a:p>
        </p:txBody>
      </p:sp>
      <p:sp>
        <p:nvSpPr>
          <p:cNvPr id="27" name="Text 28">
            <a:extLst>
              <a:ext uri="{FF2B5EF4-FFF2-40B4-BE49-F238E27FC236}">
                <a16:creationId xmlns:a16="http://schemas.microsoft.com/office/drawing/2014/main" id="{68C7E991-F6A8-4EF9-94CD-6EE907B13C20}"/>
              </a:ext>
            </a:extLst>
          </p:cNvPr>
          <p:cNvSpPr/>
          <p:nvPr/>
        </p:nvSpPr>
        <p:spPr>
          <a:xfrm>
            <a:off x="6872288" y="3100533"/>
            <a:ext cx="2128835" cy="310896"/>
          </a:xfrm>
          <a:prstGeom prst="rect">
            <a:avLst/>
          </a:prstGeom>
          <a:noFill/>
          <a:ln/>
        </p:spPr>
        <p:txBody>
          <a:bodyPr wrap="square" rtlCol="0" anchor="ctr"/>
          <a:lstStyle/>
          <a:p>
            <a:pPr marL="0" indent="0" algn="r">
              <a:buNone/>
            </a:pPr>
            <a:r>
              <a:rPr lang="en-US" sz="900" i="1" dirty="0">
                <a:solidFill>
                  <a:srgbClr val="64748B"/>
                </a:solidFill>
              </a:rPr>
              <a:t>32% des </a:t>
            </a:r>
            <a:r>
              <a:rPr lang="en-US" sz="900" i="1" dirty="0" err="1">
                <a:solidFill>
                  <a:srgbClr val="64748B"/>
                </a:solidFill>
              </a:rPr>
              <a:t>hospitalisations</a:t>
            </a:r>
            <a:r>
              <a:rPr lang="en-US" sz="900" i="1" dirty="0">
                <a:solidFill>
                  <a:srgbClr val="64748B"/>
                </a:solidFill>
              </a:rPr>
              <a:t> pour </a:t>
            </a:r>
            <a:r>
              <a:rPr lang="en-US" sz="900" i="1" dirty="0" err="1">
                <a:solidFill>
                  <a:srgbClr val="64748B"/>
                </a:solidFill>
              </a:rPr>
              <a:t>brûlures</a:t>
            </a:r>
            <a:r>
              <a:rPr lang="en-US" sz="900" i="1" dirty="0">
                <a:solidFill>
                  <a:srgbClr val="64748B"/>
                </a:solidFill>
              </a:rPr>
              <a:t> &lt; 4 ans</a:t>
            </a:r>
            <a:endParaRPr lang="en-US" sz="900" dirty="0"/>
          </a:p>
        </p:txBody>
      </p:sp>
      <p:sp>
        <p:nvSpPr>
          <p:cNvPr id="31" name="Shape 32">
            <a:extLst>
              <a:ext uri="{FF2B5EF4-FFF2-40B4-BE49-F238E27FC236}">
                <a16:creationId xmlns:a16="http://schemas.microsoft.com/office/drawing/2014/main" id="{D0ED0D3C-AB67-9C12-420F-D484C4727B98}"/>
              </a:ext>
            </a:extLst>
          </p:cNvPr>
          <p:cNvSpPr/>
          <p:nvPr/>
        </p:nvSpPr>
        <p:spPr>
          <a:xfrm>
            <a:off x="4409112" y="3537338"/>
            <a:ext cx="54864" cy="274320"/>
          </a:xfrm>
          <a:prstGeom prst="rect">
            <a:avLst/>
          </a:prstGeom>
          <a:solidFill>
            <a:srgbClr val="2C5282"/>
          </a:solidFill>
          <a:ln w="12700">
            <a:solidFill>
              <a:srgbClr val="2C5282"/>
            </a:solidFill>
            <a:prstDash val="solid"/>
          </a:ln>
        </p:spPr>
        <p:txBody>
          <a:bodyPr/>
          <a:lstStyle/>
          <a:p>
            <a:endParaRPr lang="fr-FR"/>
          </a:p>
        </p:txBody>
      </p:sp>
      <p:sp>
        <p:nvSpPr>
          <p:cNvPr id="32" name="Text 33">
            <a:extLst>
              <a:ext uri="{FF2B5EF4-FFF2-40B4-BE49-F238E27FC236}">
                <a16:creationId xmlns:a16="http://schemas.microsoft.com/office/drawing/2014/main" id="{2ED11173-7BD7-BED5-44E4-02D9C4757268}"/>
              </a:ext>
            </a:extLst>
          </p:cNvPr>
          <p:cNvSpPr/>
          <p:nvPr/>
        </p:nvSpPr>
        <p:spPr>
          <a:xfrm>
            <a:off x="4518840" y="3537338"/>
            <a:ext cx="2560320" cy="310896"/>
          </a:xfrm>
          <a:prstGeom prst="rect">
            <a:avLst/>
          </a:prstGeom>
          <a:noFill/>
          <a:ln/>
        </p:spPr>
        <p:txBody>
          <a:bodyPr wrap="square" rtlCol="0" anchor="ctr"/>
          <a:lstStyle/>
          <a:p>
            <a:pPr marL="0" indent="0">
              <a:buNone/>
            </a:pPr>
            <a:r>
              <a:rPr lang="en-US" sz="1100" dirty="0">
                <a:solidFill>
                  <a:srgbClr val="1A2535"/>
                </a:solidFill>
              </a:rPr>
              <a:t>Accidents thermiques</a:t>
            </a:r>
            <a:endParaRPr lang="en-US" sz="1100" dirty="0"/>
          </a:p>
        </p:txBody>
      </p:sp>
      <p:sp>
        <p:nvSpPr>
          <p:cNvPr id="33" name="Text 34">
            <a:extLst>
              <a:ext uri="{FF2B5EF4-FFF2-40B4-BE49-F238E27FC236}">
                <a16:creationId xmlns:a16="http://schemas.microsoft.com/office/drawing/2014/main" id="{B90D70D7-CBBD-3E24-2990-D5988DDF7B0B}"/>
              </a:ext>
            </a:extLst>
          </p:cNvPr>
          <p:cNvSpPr/>
          <p:nvPr/>
        </p:nvSpPr>
        <p:spPr>
          <a:xfrm>
            <a:off x="7383959" y="3518704"/>
            <a:ext cx="1510009" cy="310896"/>
          </a:xfrm>
          <a:prstGeom prst="rect">
            <a:avLst/>
          </a:prstGeom>
          <a:noFill/>
          <a:ln/>
        </p:spPr>
        <p:txBody>
          <a:bodyPr wrap="square" rtlCol="0" anchor="ctr"/>
          <a:lstStyle/>
          <a:p>
            <a:pPr marL="0" indent="0" algn="r">
              <a:buNone/>
            </a:pPr>
            <a:r>
              <a:rPr lang="en-US" sz="900" i="1" dirty="0">
                <a:solidFill>
                  <a:srgbClr val="64748B"/>
                </a:solidFill>
              </a:rPr>
              <a:t>coup de chaud, hypothermie</a:t>
            </a:r>
            <a:endParaRPr lang="en-US" sz="900" dirty="0"/>
          </a:p>
        </p:txBody>
      </p:sp>
      <p:sp>
        <p:nvSpPr>
          <p:cNvPr id="34" name="Shape 35">
            <a:extLst>
              <a:ext uri="{FF2B5EF4-FFF2-40B4-BE49-F238E27FC236}">
                <a16:creationId xmlns:a16="http://schemas.microsoft.com/office/drawing/2014/main" id="{C52815AC-ED1A-80F3-9560-687D93F3F34C}"/>
              </a:ext>
            </a:extLst>
          </p:cNvPr>
          <p:cNvSpPr/>
          <p:nvPr/>
        </p:nvSpPr>
        <p:spPr>
          <a:xfrm>
            <a:off x="4409112" y="3967106"/>
            <a:ext cx="54864" cy="274320"/>
          </a:xfrm>
          <a:prstGeom prst="rect">
            <a:avLst/>
          </a:prstGeom>
          <a:solidFill>
            <a:srgbClr val="C0392B"/>
          </a:solidFill>
          <a:ln w="12700">
            <a:solidFill>
              <a:srgbClr val="C0392B"/>
            </a:solidFill>
            <a:prstDash val="solid"/>
          </a:ln>
        </p:spPr>
        <p:txBody>
          <a:bodyPr/>
          <a:lstStyle/>
          <a:p>
            <a:endParaRPr lang="fr-FR"/>
          </a:p>
        </p:txBody>
      </p:sp>
      <p:sp>
        <p:nvSpPr>
          <p:cNvPr id="35" name="Text 36">
            <a:extLst>
              <a:ext uri="{FF2B5EF4-FFF2-40B4-BE49-F238E27FC236}">
                <a16:creationId xmlns:a16="http://schemas.microsoft.com/office/drawing/2014/main" id="{7907F950-B3B0-2629-7539-5CB87D3F8C41}"/>
              </a:ext>
            </a:extLst>
          </p:cNvPr>
          <p:cNvSpPr/>
          <p:nvPr/>
        </p:nvSpPr>
        <p:spPr>
          <a:xfrm>
            <a:off x="4518840" y="3929365"/>
            <a:ext cx="3047745" cy="310896"/>
          </a:xfrm>
          <a:prstGeom prst="rect">
            <a:avLst/>
          </a:prstGeom>
          <a:noFill/>
          <a:ln/>
        </p:spPr>
        <p:txBody>
          <a:bodyPr wrap="square" rtlCol="0" anchor="ctr"/>
          <a:lstStyle/>
          <a:p>
            <a:pPr marL="0" indent="0">
              <a:buNone/>
            </a:pPr>
            <a:r>
              <a:rPr lang="en-US" sz="1100" dirty="0">
                <a:solidFill>
                  <a:srgbClr val="1A2535"/>
                </a:solidFill>
              </a:rPr>
              <a:t>Maltraitance / </a:t>
            </a:r>
            <a:r>
              <a:rPr lang="en-US" sz="1100" dirty="0" err="1">
                <a:solidFill>
                  <a:srgbClr val="1A2535"/>
                </a:solidFill>
              </a:rPr>
              <a:t>Traumatismes</a:t>
            </a:r>
            <a:r>
              <a:rPr lang="en-US" sz="1100" dirty="0">
                <a:solidFill>
                  <a:srgbClr val="1A2535"/>
                </a:solidFill>
              </a:rPr>
              <a:t> non </a:t>
            </a:r>
            <a:r>
              <a:rPr lang="en-US" sz="1100" dirty="0" err="1">
                <a:solidFill>
                  <a:srgbClr val="1A2535"/>
                </a:solidFill>
              </a:rPr>
              <a:t>accidentels</a:t>
            </a:r>
            <a:endParaRPr lang="en-US" sz="1100" dirty="0"/>
          </a:p>
        </p:txBody>
      </p:sp>
      <p:sp>
        <p:nvSpPr>
          <p:cNvPr id="36" name="Text 37">
            <a:extLst>
              <a:ext uri="{FF2B5EF4-FFF2-40B4-BE49-F238E27FC236}">
                <a16:creationId xmlns:a16="http://schemas.microsoft.com/office/drawing/2014/main" id="{0F8CFFCE-A258-7655-309A-E79B27BAA641}"/>
              </a:ext>
            </a:extLst>
          </p:cNvPr>
          <p:cNvSpPr/>
          <p:nvPr/>
        </p:nvSpPr>
        <p:spPr>
          <a:xfrm>
            <a:off x="7406640" y="3967106"/>
            <a:ext cx="1487328" cy="310896"/>
          </a:xfrm>
          <a:prstGeom prst="rect">
            <a:avLst/>
          </a:prstGeom>
          <a:noFill/>
          <a:ln/>
        </p:spPr>
        <p:txBody>
          <a:bodyPr wrap="square" rtlCol="0" anchor="ctr"/>
          <a:lstStyle/>
          <a:p>
            <a:pPr marL="0" indent="0" algn="r">
              <a:buNone/>
            </a:pPr>
            <a:r>
              <a:rPr lang="en-US" sz="900" i="1" dirty="0">
                <a:solidFill>
                  <a:srgbClr val="64748B"/>
                </a:solidFill>
              </a:rPr>
              <a:t>1 enfant /5 </a:t>
            </a:r>
            <a:r>
              <a:rPr lang="en-US" sz="900" i="1" dirty="0" err="1">
                <a:solidFill>
                  <a:srgbClr val="64748B"/>
                </a:solidFill>
              </a:rPr>
              <a:t>victime</a:t>
            </a:r>
            <a:r>
              <a:rPr lang="en-US" sz="900" i="1" dirty="0">
                <a:solidFill>
                  <a:srgbClr val="64748B"/>
                </a:solidFill>
              </a:rPr>
              <a:t> de violence physique</a:t>
            </a:r>
            <a:endParaRPr lang="en-US" sz="900" dirty="0"/>
          </a:p>
        </p:txBody>
      </p:sp>
      <p:sp>
        <p:nvSpPr>
          <p:cNvPr id="37" name="Shape 38">
            <a:extLst>
              <a:ext uri="{FF2B5EF4-FFF2-40B4-BE49-F238E27FC236}">
                <a16:creationId xmlns:a16="http://schemas.microsoft.com/office/drawing/2014/main" id="{FBC85D13-C137-B88F-081A-903A7B04C0B1}"/>
              </a:ext>
            </a:extLst>
          </p:cNvPr>
          <p:cNvSpPr/>
          <p:nvPr/>
        </p:nvSpPr>
        <p:spPr>
          <a:xfrm>
            <a:off x="4409112" y="4396874"/>
            <a:ext cx="54864" cy="274320"/>
          </a:xfrm>
          <a:prstGeom prst="rect">
            <a:avLst/>
          </a:prstGeom>
          <a:solidFill>
            <a:srgbClr val="1E7E53"/>
          </a:solidFill>
          <a:ln w="12700">
            <a:solidFill>
              <a:srgbClr val="1E7E53"/>
            </a:solidFill>
            <a:prstDash val="solid"/>
          </a:ln>
        </p:spPr>
        <p:txBody>
          <a:bodyPr/>
          <a:lstStyle/>
          <a:p>
            <a:endParaRPr lang="fr-FR"/>
          </a:p>
        </p:txBody>
      </p:sp>
      <p:sp>
        <p:nvSpPr>
          <p:cNvPr id="38" name="Text 39">
            <a:extLst>
              <a:ext uri="{FF2B5EF4-FFF2-40B4-BE49-F238E27FC236}">
                <a16:creationId xmlns:a16="http://schemas.microsoft.com/office/drawing/2014/main" id="{84D19250-6169-A1C3-ABF5-0508F52ECC99}"/>
              </a:ext>
            </a:extLst>
          </p:cNvPr>
          <p:cNvSpPr/>
          <p:nvPr/>
        </p:nvSpPr>
        <p:spPr>
          <a:xfrm>
            <a:off x="4518840" y="4396874"/>
            <a:ext cx="2560320" cy="310896"/>
          </a:xfrm>
          <a:prstGeom prst="rect">
            <a:avLst/>
          </a:prstGeom>
          <a:noFill/>
          <a:ln/>
        </p:spPr>
        <p:txBody>
          <a:bodyPr wrap="square" rtlCol="0" anchor="ctr"/>
          <a:lstStyle/>
          <a:p>
            <a:pPr marL="0" indent="0">
              <a:buNone/>
            </a:pPr>
            <a:r>
              <a:rPr lang="en-US" sz="1100" dirty="0">
                <a:solidFill>
                  <a:srgbClr val="1A2535"/>
                </a:solidFill>
              </a:rPr>
              <a:t>Envenimations &amp; morsures</a:t>
            </a:r>
            <a:endParaRPr lang="en-US" sz="1100" dirty="0"/>
          </a:p>
        </p:txBody>
      </p:sp>
      <p:sp>
        <p:nvSpPr>
          <p:cNvPr id="40" name="ZoneTexte 39">
            <a:extLst>
              <a:ext uri="{FF2B5EF4-FFF2-40B4-BE49-F238E27FC236}">
                <a16:creationId xmlns:a16="http://schemas.microsoft.com/office/drawing/2014/main" id="{4FB4B17B-C8C2-B86B-48C8-2F097C654277}"/>
              </a:ext>
            </a:extLst>
          </p:cNvPr>
          <p:cNvSpPr txBox="1"/>
          <p:nvPr/>
        </p:nvSpPr>
        <p:spPr>
          <a:xfrm>
            <a:off x="365760" y="1582831"/>
            <a:ext cx="3324997" cy="2246769"/>
          </a:xfrm>
          <a:prstGeom prst="rect">
            <a:avLst/>
          </a:prstGeom>
          <a:noFill/>
        </p:spPr>
        <p:txBody>
          <a:bodyPr wrap="square" rtlCol="0">
            <a:spAutoFit/>
          </a:bodyPr>
          <a:lstStyle/>
          <a:p>
            <a:r>
              <a:rPr lang="fr-FR" sz="2000" dirty="0">
                <a:solidFill>
                  <a:schemeClr val="tx1"/>
                </a:solidFill>
                <a:latin typeface="Praktika Medium Condensed" panose="00000606000000000000" pitchFamily="50" charset="0"/>
              </a:rPr>
              <a:t>Les pathologies circonstancielles sont des urgences liées à un contexte d’exposition (l’environnement comme l’eau, la chaleur, le froid, des toxiques, l’électricité...) et non à un traumatisme direct. </a:t>
            </a:r>
          </a:p>
        </p:txBody>
      </p:sp>
      <p:sp>
        <p:nvSpPr>
          <p:cNvPr id="41" name="Shape 29">
            <a:extLst>
              <a:ext uri="{FF2B5EF4-FFF2-40B4-BE49-F238E27FC236}">
                <a16:creationId xmlns:a16="http://schemas.microsoft.com/office/drawing/2014/main" id="{0931E3A1-F0F6-8FFE-B0B4-5458D8B533EC}"/>
              </a:ext>
            </a:extLst>
          </p:cNvPr>
          <p:cNvSpPr/>
          <p:nvPr/>
        </p:nvSpPr>
        <p:spPr>
          <a:xfrm>
            <a:off x="4409112" y="2677802"/>
            <a:ext cx="54864" cy="274320"/>
          </a:xfrm>
          <a:prstGeom prst="rect">
            <a:avLst/>
          </a:prstGeom>
          <a:solidFill>
            <a:srgbClr val="0E7490"/>
          </a:solidFill>
          <a:ln w="12700">
            <a:solidFill>
              <a:srgbClr val="0E7490"/>
            </a:solidFill>
            <a:prstDash val="solid"/>
          </a:ln>
        </p:spPr>
        <p:txBody>
          <a:bodyPr/>
          <a:lstStyle/>
          <a:p>
            <a:endParaRPr lang="fr-FR"/>
          </a:p>
        </p:txBody>
      </p:sp>
      <p:sp>
        <p:nvSpPr>
          <p:cNvPr id="42" name="Text 30">
            <a:extLst>
              <a:ext uri="{FF2B5EF4-FFF2-40B4-BE49-F238E27FC236}">
                <a16:creationId xmlns:a16="http://schemas.microsoft.com/office/drawing/2014/main" id="{CB75A2D6-F17A-3967-84C6-4B1444D93546}"/>
              </a:ext>
            </a:extLst>
          </p:cNvPr>
          <p:cNvSpPr/>
          <p:nvPr/>
        </p:nvSpPr>
        <p:spPr>
          <a:xfrm>
            <a:off x="4505124" y="2671825"/>
            <a:ext cx="2560320" cy="310896"/>
          </a:xfrm>
          <a:prstGeom prst="rect">
            <a:avLst/>
          </a:prstGeom>
          <a:noFill/>
          <a:ln/>
        </p:spPr>
        <p:txBody>
          <a:bodyPr wrap="square" rtlCol="0" anchor="ctr"/>
          <a:lstStyle/>
          <a:p>
            <a:pPr marL="0" indent="0">
              <a:buNone/>
            </a:pPr>
            <a:r>
              <a:rPr lang="en-US" sz="1100" dirty="0">
                <a:solidFill>
                  <a:srgbClr val="1A2535"/>
                </a:solidFill>
              </a:rPr>
              <a:t>Noyade &amp; submersion</a:t>
            </a:r>
            <a:endParaRPr lang="en-US" sz="1100" dirty="0"/>
          </a:p>
        </p:txBody>
      </p:sp>
      <p:sp>
        <p:nvSpPr>
          <p:cNvPr id="43" name="Text 31">
            <a:extLst>
              <a:ext uri="{FF2B5EF4-FFF2-40B4-BE49-F238E27FC236}">
                <a16:creationId xmlns:a16="http://schemas.microsoft.com/office/drawing/2014/main" id="{BC9C0A16-AA6D-1FBC-565E-3D22C0381E1D}"/>
              </a:ext>
            </a:extLst>
          </p:cNvPr>
          <p:cNvSpPr/>
          <p:nvPr/>
        </p:nvSpPr>
        <p:spPr>
          <a:xfrm>
            <a:off x="6750844" y="2603945"/>
            <a:ext cx="2250280" cy="562703"/>
          </a:xfrm>
          <a:prstGeom prst="rect">
            <a:avLst/>
          </a:prstGeom>
          <a:noFill/>
          <a:ln/>
        </p:spPr>
        <p:txBody>
          <a:bodyPr wrap="square" rtlCol="0" anchor="ctr"/>
          <a:lstStyle/>
          <a:p>
            <a:pPr marL="0" indent="0" algn="r">
              <a:buNone/>
            </a:pPr>
            <a:r>
              <a:rPr lang="en-US" sz="900" i="1" dirty="0">
                <a:solidFill>
                  <a:srgbClr val="64748B"/>
                </a:solidFill>
              </a:rPr>
              <a:t>1ere cause </a:t>
            </a:r>
            <a:r>
              <a:rPr lang="en-US" sz="900" i="1" dirty="0" err="1">
                <a:solidFill>
                  <a:srgbClr val="64748B"/>
                </a:solidFill>
              </a:rPr>
              <a:t>décès</a:t>
            </a:r>
            <a:r>
              <a:rPr lang="en-US" sz="900" i="1" dirty="0">
                <a:solidFill>
                  <a:srgbClr val="64748B"/>
                </a:solidFill>
              </a:rPr>
              <a:t> </a:t>
            </a:r>
            <a:r>
              <a:rPr lang="en-US" sz="900" i="1" dirty="0" err="1">
                <a:solidFill>
                  <a:srgbClr val="64748B"/>
                </a:solidFill>
              </a:rPr>
              <a:t>accidentel</a:t>
            </a:r>
            <a:r>
              <a:rPr lang="en-US" sz="900" i="1" dirty="0">
                <a:solidFill>
                  <a:srgbClr val="64748B"/>
                </a:solidFill>
              </a:rPr>
              <a:t> (&lt;25 </a:t>
            </a:r>
            <a:r>
              <a:rPr lang="en-US" sz="900" i="1" dirty="0" err="1">
                <a:solidFill>
                  <a:srgbClr val="64748B"/>
                </a:solidFill>
              </a:rPr>
              <a:t>ans</a:t>
            </a:r>
            <a:r>
              <a:rPr lang="en-US" sz="900" i="1" dirty="0">
                <a:solidFill>
                  <a:srgbClr val="64748B"/>
                </a:solidFill>
              </a:rPr>
              <a:t>)</a:t>
            </a:r>
          </a:p>
          <a:p>
            <a:pPr marL="0" indent="0" algn="r">
              <a:buNone/>
            </a:pPr>
            <a:r>
              <a:rPr lang="en-US" sz="900" i="1" dirty="0">
                <a:solidFill>
                  <a:srgbClr val="64748B"/>
                </a:solidFill>
              </a:rPr>
              <a:t>29% du total et 5% des </a:t>
            </a:r>
            <a:r>
              <a:rPr lang="en-US" sz="900" i="1" dirty="0" err="1">
                <a:solidFill>
                  <a:srgbClr val="64748B"/>
                </a:solidFill>
              </a:rPr>
              <a:t>noyades</a:t>
            </a:r>
            <a:r>
              <a:rPr lang="en-US" sz="900" i="1" dirty="0">
                <a:solidFill>
                  <a:srgbClr val="64748B"/>
                </a:solidFill>
              </a:rPr>
              <a:t> </a:t>
            </a:r>
            <a:r>
              <a:rPr lang="en-US" sz="900" i="1" dirty="0" err="1">
                <a:solidFill>
                  <a:srgbClr val="64748B"/>
                </a:solidFill>
              </a:rPr>
              <a:t>suivies</a:t>
            </a:r>
            <a:r>
              <a:rPr lang="en-US" sz="900" i="1" dirty="0">
                <a:solidFill>
                  <a:srgbClr val="64748B"/>
                </a:solidFill>
              </a:rPr>
              <a:t> de </a:t>
            </a:r>
            <a:r>
              <a:rPr lang="en-US" sz="900" i="1" dirty="0" err="1">
                <a:solidFill>
                  <a:srgbClr val="64748B"/>
                </a:solidFill>
              </a:rPr>
              <a:t>décès</a:t>
            </a:r>
            <a:r>
              <a:rPr lang="en-US" sz="900" i="1" dirty="0">
                <a:solidFill>
                  <a:srgbClr val="64748B"/>
                </a:solidFill>
              </a:rPr>
              <a:t> &lt; 6 </a:t>
            </a:r>
            <a:r>
              <a:rPr lang="en-US" sz="900" i="1" dirty="0" err="1">
                <a:solidFill>
                  <a:srgbClr val="64748B"/>
                </a:solidFill>
              </a:rPr>
              <a:t>ans</a:t>
            </a:r>
            <a:r>
              <a:rPr lang="en-US" sz="900" i="1" dirty="0">
                <a:solidFill>
                  <a:srgbClr val="64748B"/>
                </a:solidFill>
              </a:rPr>
              <a:t> </a:t>
            </a:r>
            <a:endParaRPr lang="en-US" sz="900" dirty="0"/>
          </a:p>
        </p:txBody>
      </p:sp>
    </p:spTree>
    <p:extLst>
      <p:ext uri="{BB962C8B-B14F-4D97-AF65-F5344CB8AC3E}">
        <p14:creationId xmlns:p14="http://schemas.microsoft.com/office/powerpoint/2010/main" val="147907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373C5B-9627-05D5-F402-A8EDD15DDC9B}"/>
              </a:ext>
            </a:extLst>
          </p:cNvPr>
          <p:cNvPicPr>
            <a:picLocks noChangeAspect="1"/>
          </p:cNvPicPr>
          <p:nvPr/>
        </p:nvPicPr>
        <p:blipFill>
          <a:blip r:embed="rId3"/>
          <a:stretch>
            <a:fillRect/>
          </a:stretch>
        </p:blipFill>
        <p:spPr>
          <a:xfrm>
            <a:off x="223900" y="804378"/>
            <a:ext cx="1887779" cy="2686454"/>
          </a:xfrm>
          <a:prstGeom prst="rect">
            <a:avLst/>
          </a:prstGeom>
        </p:spPr>
      </p:pic>
      <p:sp>
        <p:nvSpPr>
          <p:cNvPr id="6" name="Shape 5">
            <a:extLst>
              <a:ext uri="{FF2B5EF4-FFF2-40B4-BE49-F238E27FC236}">
                <a16:creationId xmlns:a16="http://schemas.microsoft.com/office/drawing/2014/main" id="{3F42F777-D736-AC51-B46E-AE2F8A0A7A1F}"/>
              </a:ext>
            </a:extLst>
          </p:cNvPr>
          <p:cNvSpPr/>
          <p:nvPr/>
        </p:nvSpPr>
        <p:spPr>
          <a:xfrm>
            <a:off x="223900" y="3569120"/>
            <a:ext cx="1725259" cy="994694"/>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r>
              <a:rPr lang="fr-FR" sz="1000" u="sng" kern="1200" dirty="0">
                <a:solidFill>
                  <a:prstClr val="black"/>
                </a:solidFill>
                <a:latin typeface="Calibri" panose="020F0502020204030204"/>
                <a:ea typeface="+mn-ea"/>
                <a:cs typeface="+mn-cs"/>
              </a:rPr>
              <a:t>5 sources</a:t>
            </a:r>
          </a:p>
          <a:p>
            <a:pPr>
              <a:buClrTx/>
              <a:buFontTx/>
              <a:buNone/>
            </a:pPr>
            <a:r>
              <a:rPr lang="fr-FR" sz="1000" kern="1200" dirty="0">
                <a:solidFill>
                  <a:prstClr val="black"/>
                </a:solidFill>
                <a:latin typeface="Calibri" panose="020F0502020204030204"/>
                <a:ea typeface="+mn-ea"/>
                <a:cs typeface="+mn-cs"/>
              </a:rPr>
              <a:t>CAP (8 centres français)</a:t>
            </a:r>
          </a:p>
          <a:p>
            <a:pPr>
              <a:buClrTx/>
              <a:buFontTx/>
              <a:buNone/>
            </a:pPr>
            <a:r>
              <a:rPr lang="fr-FR" sz="1000" kern="1200" dirty="0">
                <a:solidFill>
                  <a:prstClr val="black"/>
                </a:solidFill>
                <a:latin typeface="Calibri" panose="020F0502020204030204"/>
                <a:ea typeface="+mn-ea"/>
                <a:cs typeface="+mn-cs"/>
              </a:rPr>
              <a:t>EPAC (6 hôpitaux SAU et SAUP)</a:t>
            </a:r>
          </a:p>
          <a:p>
            <a:pPr>
              <a:buClrTx/>
              <a:buFontTx/>
              <a:buNone/>
            </a:pPr>
            <a:r>
              <a:rPr lang="fr-FR" sz="1000" kern="1200" dirty="0">
                <a:solidFill>
                  <a:prstClr val="black"/>
                </a:solidFill>
                <a:latin typeface="Calibri" panose="020F0502020204030204"/>
                <a:ea typeface="+mn-ea"/>
                <a:cs typeface="+mn-cs"/>
              </a:rPr>
              <a:t>OSCOUR (700 SAU)</a:t>
            </a:r>
          </a:p>
          <a:p>
            <a:pPr>
              <a:buClrTx/>
              <a:buFontTx/>
              <a:buNone/>
            </a:pPr>
            <a:r>
              <a:rPr lang="fr-FR" sz="1000" kern="1200" dirty="0">
                <a:solidFill>
                  <a:prstClr val="black"/>
                </a:solidFill>
                <a:latin typeface="Calibri" panose="020F0502020204030204"/>
                <a:ea typeface="+mn-ea"/>
                <a:cs typeface="+mn-cs"/>
              </a:rPr>
              <a:t>PMSI </a:t>
            </a:r>
          </a:p>
          <a:p>
            <a:pPr>
              <a:buClrTx/>
              <a:buFontTx/>
              <a:buNone/>
            </a:pPr>
            <a:r>
              <a:rPr lang="fr-FR" sz="1000" kern="1200" dirty="0" err="1">
                <a:solidFill>
                  <a:prstClr val="black"/>
                </a:solidFill>
                <a:latin typeface="Calibri" panose="020F0502020204030204"/>
                <a:ea typeface="+mn-ea"/>
                <a:cs typeface="+mn-cs"/>
              </a:rPr>
              <a:t>CépiDc</a:t>
            </a:r>
            <a:r>
              <a:rPr lang="fr-FR" sz="1000" kern="1200" dirty="0">
                <a:solidFill>
                  <a:prstClr val="black"/>
                </a:solidFill>
                <a:latin typeface="Calibri" panose="020F0502020204030204"/>
                <a:ea typeface="+mn-ea"/>
                <a:cs typeface="+mn-cs"/>
              </a:rPr>
              <a:t> </a:t>
            </a:r>
          </a:p>
          <a:p>
            <a:pPr>
              <a:buClrTx/>
              <a:buFontTx/>
              <a:buNone/>
            </a:pPr>
            <a:endParaRPr lang="fr-FR" sz="1000" kern="1200" dirty="0">
              <a:solidFill>
                <a:prstClr val="black"/>
              </a:solidFill>
              <a:latin typeface="Calibri" panose="020F0502020204030204"/>
              <a:ea typeface="+mn-ea"/>
              <a:cs typeface="+mn-cs"/>
            </a:endParaRPr>
          </a:p>
          <a:p>
            <a:pPr>
              <a:buClrTx/>
              <a:buFontTx/>
              <a:buNone/>
            </a:pPr>
            <a:endParaRPr lang="fr-FR" sz="900" kern="1200" dirty="0">
              <a:solidFill>
                <a:prstClr val="black"/>
              </a:solidFill>
              <a:latin typeface="Calibri" panose="020F0502020204030204"/>
              <a:ea typeface="+mn-ea"/>
              <a:cs typeface="+mn-cs"/>
            </a:endParaRPr>
          </a:p>
        </p:txBody>
      </p:sp>
      <p:pic>
        <p:nvPicPr>
          <p:cNvPr id="10" name="Image 9">
            <a:extLst>
              <a:ext uri="{FF2B5EF4-FFF2-40B4-BE49-F238E27FC236}">
                <a16:creationId xmlns:a16="http://schemas.microsoft.com/office/drawing/2014/main" id="{B4A7218E-12D8-3548-F10F-2B1A4F1AC0E7}"/>
              </a:ext>
            </a:extLst>
          </p:cNvPr>
          <p:cNvPicPr>
            <a:picLocks noChangeAspect="1"/>
          </p:cNvPicPr>
          <p:nvPr/>
        </p:nvPicPr>
        <p:blipFill>
          <a:blip r:embed="rId4"/>
          <a:stretch>
            <a:fillRect/>
          </a:stretch>
        </p:blipFill>
        <p:spPr>
          <a:xfrm>
            <a:off x="2278665" y="831229"/>
            <a:ext cx="2028470" cy="2737891"/>
          </a:xfrm>
          <a:prstGeom prst="rect">
            <a:avLst/>
          </a:prstGeom>
        </p:spPr>
      </p:pic>
      <p:pic>
        <p:nvPicPr>
          <p:cNvPr id="12" name="Image 11">
            <a:extLst>
              <a:ext uri="{FF2B5EF4-FFF2-40B4-BE49-F238E27FC236}">
                <a16:creationId xmlns:a16="http://schemas.microsoft.com/office/drawing/2014/main" id="{1CC87E92-A395-7616-AC8E-6D9690718A06}"/>
              </a:ext>
            </a:extLst>
          </p:cNvPr>
          <p:cNvPicPr>
            <a:picLocks noChangeAspect="1"/>
          </p:cNvPicPr>
          <p:nvPr/>
        </p:nvPicPr>
        <p:blipFill>
          <a:blip r:embed="rId5"/>
          <a:stretch>
            <a:fillRect/>
          </a:stretch>
        </p:blipFill>
        <p:spPr>
          <a:xfrm>
            <a:off x="4571999" y="831229"/>
            <a:ext cx="2060791" cy="2816179"/>
          </a:xfrm>
          <a:prstGeom prst="rect">
            <a:avLst/>
          </a:prstGeom>
        </p:spPr>
      </p:pic>
      <p:pic>
        <p:nvPicPr>
          <p:cNvPr id="16" name="Image 15">
            <a:extLst>
              <a:ext uri="{FF2B5EF4-FFF2-40B4-BE49-F238E27FC236}">
                <a16:creationId xmlns:a16="http://schemas.microsoft.com/office/drawing/2014/main" id="{1B82C6EF-F9D9-AC5E-0EBB-B53FFFE9A252}"/>
              </a:ext>
            </a:extLst>
          </p:cNvPr>
          <p:cNvPicPr>
            <a:picLocks noChangeAspect="1"/>
          </p:cNvPicPr>
          <p:nvPr/>
        </p:nvPicPr>
        <p:blipFill>
          <a:blip r:embed="rId6"/>
          <a:stretch>
            <a:fillRect/>
          </a:stretch>
        </p:blipFill>
        <p:spPr>
          <a:xfrm>
            <a:off x="6632790" y="804378"/>
            <a:ext cx="2192148" cy="3280127"/>
          </a:xfrm>
          <a:prstGeom prst="rect">
            <a:avLst/>
          </a:prstGeom>
        </p:spPr>
      </p:pic>
    </p:spTree>
    <p:extLst>
      <p:ext uri="{BB962C8B-B14F-4D97-AF65-F5344CB8AC3E}">
        <p14:creationId xmlns:p14="http://schemas.microsoft.com/office/powerpoint/2010/main" val="175837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293A-9FC1-4D08-FED0-8971CE22EB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EAB2DB-BD72-B5CF-F633-FD7630154ACE}"/>
              </a:ext>
            </a:extLst>
          </p:cNvPr>
          <p:cNvSpPr>
            <a:spLocks noGrp="1"/>
          </p:cNvSpPr>
          <p:nvPr>
            <p:ph type="title"/>
          </p:nvPr>
        </p:nvSpPr>
        <p:spPr>
          <a:xfrm>
            <a:off x="262800" y="602185"/>
            <a:ext cx="7704000" cy="572700"/>
          </a:xfrm>
        </p:spPr>
        <p:txBody>
          <a:bodyPr/>
          <a:lstStyle/>
          <a:p>
            <a:r>
              <a:rPr lang="en-US" b="1" dirty="0" err="1">
                <a:solidFill>
                  <a:srgbClr val="1B3A5C"/>
                </a:solidFill>
              </a:rPr>
              <a:t>Spécificités</a:t>
            </a:r>
            <a:r>
              <a:rPr lang="en-US" b="1" dirty="0">
                <a:solidFill>
                  <a:srgbClr val="1B3A5C"/>
                </a:solidFill>
              </a:rPr>
              <a:t> </a:t>
            </a:r>
            <a:r>
              <a:rPr lang="en-US" b="1" dirty="0" err="1">
                <a:solidFill>
                  <a:srgbClr val="1B3A5C"/>
                </a:solidFill>
              </a:rPr>
              <a:t>pédiatriques</a:t>
            </a:r>
            <a:r>
              <a:rPr lang="en-US" b="1" dirty="0">
                <a:solidFill>
                  <a:srgbClr val="1B3A5C"/>
                </a:solidFill>
              </a:rPr>
              <a:t> </a:t>
            </a:r>
            <a:br>
              <a:rPr lang="en-US" dirty="0"/>
            </a:br>
            <a:endParaRPr lang="fr-FR" dirty="0"/>
          </a:p>
        </p:txBody>
      </p:sp>
      <p:sp>
        <p:nvSpPr>
          <p:cNvPr id="4" name="Text 5">
            <a:extLst>
              <a:ext uri="{FF2B5EF4-FFF2-40B4-BE49-F238E27FC236}">
                <a16:creationId xmlns:a16="http://schemas.microsoft.com/office/drawing/2014/main" id="{C2AADDD0-FB28-AF44-1178-ED7DBD0CAC70}"/>
              </a:ext>
            </a:extLst>
          </p:cNvPr>
          <p:cNvSpPr/>
          <p:nvPr/>
        </p:nvSpPr>
        <p:spPr>
          <a:xfrm>
            <a:off x="274320" y="1267690"/>
            <a:ext cx="3840480" cy="320040"/>
          </a:xfrm>
          <a:prstGeom prst="rect">
            <a:avLst/>
          </a:prstGeom>
          <a:noFill/>
          <a:ln/>
        </p:spPr>
        <p:txBody>
          <a:bodyPr wrap="square" rtlCol="0" anchor="ctr"/>
          <a:lstStyle/>
          <a:p>
            <a:pPr marL="0" indent="0">
              <a:buNone/>
            </a:pPr>
            <a:r>
              <a:rPr lang="en-US" sz="1300" b="1" dirty="0">
                <a:solidFill>
                  <a:srgbClr val="0E7490"/>
                </a:solidFill>
              </a:rPr>
              <a:t>3 spécificités de l'enfant</a:t>
            </a:r>
            <a:endParaRPr lang="en-US" sz="1300" dirty="0"/>
          </a:p>
        </p:txBody>
      </p:sp>
      <p:sp>
        <p:nvSpPr>
          <p:cNvPr id="5" name="Shape 6">
            <a:extLst>
              <a:ext uri="{FF2B5EF4-FFF2-40B4-BE49-F238E27FC236}">
                <a16:creationId xmlns:a16="http://schemas.microsoft.com/office/drawing/2014/main" id="{B168D0FF-611F-B4FE-4D31-19BDF596EFC6}"/>
              </a:ext>
            </a:extLst>
          </p:cNvPr>
          <p:cNvSpPr/>
          <p:nvPr/>
        </p:nvSpPr>
        <p:spPr>
          <a:xfrm>
            <a:off x="274320" y="1679170"/>
            <a:ext cx="347472" cy="347472"/>
          </a:xfrm>
          <a:prstGeom prst="ellipse">
            <a:avLst/>
          </a:prstGeom>
          <a:solidFill>
            <a:srgbClr val="0E7490"/>
          </a:solidFill>
          <a:ln w="12700">
            <a:solidFill>
              <a:srgbClr val="0E7490"/>
            </a:solidFill>
            <a:prstDash val="solid"/>
          </a:ln>
        </p:spPr>
        <p:txBody>
          <a:bodyPr/>
          <a:lstStyle/>
          <a:p>
            <a:endParaRPr lang="fr-FR"/>
          </a:p>
        </p:txBody>
      </p:sp>
      <p:sp>
        <p:nvSpPr>
          <p:cNvPr id="6" name="Text 7">
            <a:extLst>
              <a:ext uri="{FF2B5EF4-FFF2-40B4-BE49-F238E27FC236}">
                <a16:creationId xmlns:a16="http://schemas.microsoft.com/office/drawing/2014/main" id="{FB40ACBC-3B01-B5F2-2507-032599C5D234}"/>
              </a:ext>
            </a:extLst>
          </p:cNvPr>
          <p:cNvSpPr/>
          <p:nvPr/>
        </p:nvSpPr>
        <p:spPr>
          <a:xfrm>
            <a:off x="274320" y="1679170"/>
            <a:ext cx="347472" cy="347472"/>
          </a:xfrm>
          <a:prstGeom prst="rect">
            <a:avLst/>
          </a:prstGeom>
          <a:noFill/>
          <a:ln/>
        </p:spPr>
        <p:txBody>
          <a:bodyPr wrap="square" lIns="0" tIns="0" rIns="0" bIns="0" rtlCol="0" anchor="ctr"/>
          <a:lstStyle/>
          <a:p>
            <a:pPr marL="0" indent="0" algn="ctr">
              <a:buNone/>
            </a:pPr>
            <a:r>
              <a:rPr lang="en-US" sz="1300" b="1" dirty="0">
                <a:solidFill>
                  <a:srgbClr val="FFFFFF"/>
                </a:solidFill>
              </a:rPr>
              <a:t>1</a:t>
            </a:r>
            <a:endParaRPr lang="en-US" sz="1300" dirty="0"/>
          </a:p>
        </p:txBody>
      </p:sp>
      <p:sp>
        <p:nvSpPr>
          <p:cNvPr id="7" name="Text 8">
            <a:extLst>
              <a:ext uri="{FF2B5EF4-FFF2-40B4-BE49-F238E27FC236}">
                <a16:creationId xmlns:a16="http://schemas.microsoft.com/office/drawing/2014/main" id="{1CFCD230-C58D-6FAB-4CD4-034B0D7C2D38}"/>
              </a:ext>
            </a:extLst>
          </p:cNvPr>
          <p:cNvSpPr/>
          <p:nvPr/>
        </p:nvSpPr>
        <p:spPr>
          <a:xfrm>
            <a:off x="713232" y="1679170"/>
            <a:ext cx="3493008" cy="384048"/>
          </a:xfrm>
          <a:prstGeom prst="rect">
            <a:avLst/>
          </a:prstGeom>
          <a:noFill/>
          <a:ln/>
        </p:spPr>
        <p:txBody>
          <a:bodyPr wrap="square" rtlCol="0" anchor="ctr"/>
          <a:lstStyle/>
          <a:p>
            <a:pPr marL="0" indent="0">
              <a:buNone/>
            </a:pPr>
            <a:r>
              <a:rPr lang="en-US" sz="1200" b="1" dirty="0">
                <a:solidFill>
                  <a:srgbClr val="1B3A5C"/>
                </a:solidFill>
              </a:rPr>
              <a:t>Survenue brutale  </a:t>
            </a:r>
            <a:r>
              <a:rPr lang="en-US" sz="1200" dirty="0">
                <a:solidFill>
                  <a:srgbClr val="1A2535"/>
                </a:solidFill>
              </a:rPr>
              <a:t>chez un enfant auparavant sain — sans antécédent apparent</a:t>
            </a:r>
            <a:endParaRPr lang="en-US" sz="1200" dirty="0"/>
          </a:p>
        </p:txBody>
      </p:sp>
      <p:sp>
        <p:nvSpPr>
          <p:cNvPr id="8" name="Shape 9">
            <a:extLst>
              <a:ext uri="{FF2B5EF4-FFF2-40B4-BE49-F238E27FC236}">
                <a16:creationId xmlns:a16="http://schemas.microsoft.com/office/drawing/2014/main" id="{5DF6FFFF-B59F-F207-EC0F-D4D718A2C8C6}"/>
              </a:ext>
            </a:extLst>
          </p:cNvPr>
          <p:cNvSpPr/>
          <p:nvPr/>
        </p:nvSpPr>
        <p:spPr>
          <a:xfrm>
            <a:off x="274320" y="2428978"/>
            <a:ext cx="347472" cy="347472"/>
          </a:xfrm>
          <a:prstGeom prst="ellipse">
            <a:avLst/>
          </a:prstGeom>
          <a:solidFill>
            <a:srgbClr val="0E7490"/>
          </a:solidFill>
          <a:ln w="12700">
            <a:solidFill>
              <a:srgbClr val="0E7490"/>
            </a:solidFill>
            <a:prstDash val="solid"/>
          </a:ln>
        </p:spPr>
        <p:txBody>
          <a:bodyPr/>
          <a:lstStyle/>
          <a:p>
            <a:endParaRPr lang="fr-FR"/>
          </a:p>
        </p:txBody>
      </p:sp>
      <p:sp>
        <p:nvSpPr>
          <p:cNvPr id="9" name="Text 10">
            <a:extLst>
              <a:ext uri="{FF2B5EF4-FFF2-40B4-BE49-F238E27FC236}">
                <a16:creationId xmlns:a16="http://schemas.microsoft.com/office/drawing/2014/main" id="{593D7BC5-8199-CEBE-A08C-203C4195AE51}"/>
              </a:ext>
            </a:extLst>
          </p:cNvPr>
          <p:cNvSpPr/>
          <p:nvPr/>
        </p:nvSpPr>
        <p:spPr>
          <a:xfrm>
            <a:off x="274320" y="2428978"/>
            <a:ext cx="347472" cy="347472"/>
          </a:xfrm>
          <a:prstGeom prst="rect">
            <a:avLst/>
          </a:prstGeom>
          <a:noFill/>
          <a:ln/>
        </p:spPr>
        <p:txBody>
          <a:bodyPr wrap="square" lIns="0" tIns="0" rIns="0" bIns="0" rtlCol="0" anchor="ctr"/>
          <a:lstStyle/>
          <a:p>
            <a:pPr marL="0" indent="0" algn="ctr">
              <a:buNone/>
            </a:pPr>
            <a:r>
              <a:rPr lang="en-US" sz="1300" b="1" dirty="0">
                <a:solidFill>
                  <a:srgbClr val="FFFFFF"/>
                </a:solidFill>
              </a:rPr>
              <a:t>2</a:t>
            </a:r>
            <a:endParaRPr lang="en-US" sz="1300" dirty="0"/>
          </a:p>
        </p:txBody>
      </p:sp>
      <p:sp>
        <p:nvSpPr>
          <p:cNvPr id="10" name="Text 11">
            <a:extLst>
              <a:ext uri="{FF2B5EF4-FFF2-40B4-BE49-F238E27FC236}">
                <a16:creationId xmlns:a16="http://schemas.microsoft.com/office/drawing/2014/main" id="{135A7C1D-0141-7D54-0F91-FCEC787D37D1}"/>
              </a:ext>
            </a:extLst>
          </p:cNvPr>
          <p:cNvSpPr/>
          <p:nvPr/>
        </p:nvSpPr>
        <p:spPr>
          <a:xfrm>
            <a:off x="713232" y="2428978"/>
            <a:ext cx="3493008" cy="384048"/>
          </a:xfrm>
          <a:prstGeom prst="rect">
            <a:avLst/>
          </a:prstGeom>
          <a:noFill/>
          <a:ln/>
        </p:spPr>
        <p:txBody>
          <a:bodyPr wrap="square" rtlCol="0" anchor="ctr"/>
          <a:lstStyle/>
          <a:p>
            <a:pPr marL="0" indent="0">
              <a:buNone/>
            </a:pPr>
            <a:r>
              <a:rPr lang="en-US" sz="1200" b="1" dirty="0">
                <a:solidFill>
                  <a:srgbClr val="1B3A5C"/>
                </a:solidFill>
              </a:rPr>
              <a:t>Aggravation rapide  </a:t>
            </a:r>
            <a:r>
              <a:rPr lang="en-US" sz="1200" dirty="0">
                <a:solidFill>
                  <a:srgbClr val="1A2535"/>
                </a:solidFill>
              </a:rPr>
              <a:t>réserves physiologiques limitées, compensation puis décompensation</a:t>
            </a:r>
            <a:endParaRPr lang="en-US" sz="1200" dirty="0"/>
          </a:p>
        </p:txBody>
      </p:sp>
      <p:sp>
        <p:nvSpPr>
          <p:cNvPr id="11" name="Shape 12">
            <a:extLst>
              <a:ext uri="{FF2B5EF4-FFF2-40B4-BE49-F238E27FC236}">
                <a16:creationId xmlns:a16="http://schemas.microsoft.com/office/drawing/2014/main" id="{DF586910-FF1D-7FC6-BC94-533FDB6E4A65}"/>
              </a:ext>
            </a:extLst>
          </p:cNvPr>
          <p:cNvSpPr/>
          <p:nvPr/>
        </p:nvSpPr>
        <p:spPr>
          <a:xfrm>
            <a:off x="274320" y="3178786"/>
            <a:ext cx="347472" cy="347472"/>
          </a:xfrm>
          <a:prstGeom prst="ellipse">
            <a:avLst/>
          </a:prstGeom>
          <a:solidFill>
            <a:srgbClr val="0E7490"/>
          </a:solidFill>
          <a:ln w="12700">
            <a:solidFill>
              <a:srgbClr val="0E7490"/>
            </a:solidFill>
            <a:prstDash val="solid"/>
          </a:ln>
        </p:spPr>
        <p:txBody>
          <a:bodyPr/>
          <a:lstStyle/>
          <a:p>
            <a:endParaRPr lang="fr-FR"/>
          </a:p>
        </p:txBody>
      </p:sp>
      <p:sp>
        <p:nvSpPr>
          <p:cNvPr id="12" name="Text 13">
            <a:extLst>
              <a:ext uri="{FF2B5EF4-FFF2-40B4-BE49-F238E27FC236}">
                <a16:creationId xmlns:a16="http://schemas.microsoft.com/office/drawing/2014/main" id="{C754F64B-731D-FB4D-68CA-AB66B715DBD8}"/>
              </a:ext>
            </a:extLst>
          </p:cNvPr>
          <p:cNvSpPr/>
          <p:nvPr/>
        </p:nvSpPr>
        <p:spPr>
          <a:xfrm>
            <a:off x="274320" y="3178786"/>
            <a:ext cx="347472" cy="347472"/>
          </a:xfrm>
          <a:prstGeom prst="rect">
            <a:avLst/>
          </a:prstGeom>
          <a:noFill/>
          <a:ln/>
        </p:spPr>
        <p:txBody>
          <a:bodyPr wrap="square" lIns="0" tIns="0" rIns="0" bIns="0" rtlCol="0" anchor="ctr"/>
          <a:lstStyle/>
          <a:p>
            <a:pPr marL="0" indent="0" algn="ctr">
              <a:buNone/>
            </a:pPr>
            <a:r>
              <a:rPr lang="en-US" sz="1300" b="1" dirty="0">
                <a:solidFill>
                  <a:srgbClr val="FFFFFF"/>
                </a:solidFill>
              </a:rPr>
              <a:t>3</a:t>
            </a:r>
            <a:endParaRPr lang="en-US" sz="1300" dirty="0"/>
          </a:p>
        </p:txBody>
      </p:sp>
      <p:sp>
        <p:nvSpPr>
          <p:cNvPr id="13" name="Text 14">
            <a:extLst>
              <a:ext uri="{FF2B5EF4-FFF2-40B4-BE49-F238E27FC236}">
                <a16:creationId xmlns:a16="http://schemas.microsoft.com/office/drawing/2014/main" id="{22470B84-003A-FD17-19FE-F8DCFC640937}"/>
              </a:ext>
            </a:extLst>
          </p:cNvPr>
          <p:cNvSpPr/>
          <p:nvPr/>
        </p:nvSpPr>
        <p:spPr>
          <a:xfrm>
            <a:off x="713232" y="3178786"/>
            <a:ext cx="3493008" cy="384048"/>
          </a:xfrm>
          <a:prstGeom prst="rect">
            <a:avLst/>
          </a:prstGeom>
          <a:noFill/>
          <a:ln/>
        </p:spPr>
        <p:txBody>
          <a:bodyPr wrap="square" rtlCol="0" anchor="ctr"/>
          <a:lstStyle/>
          <a:p>
            <a:pPr marL="0" indent="0">
              <a:buNone/>
            </a:pPr>
            <a:r>
              <a:rPr lang="en-US" sz="1200" b="1" dirty="0">
                <a:solidFill>
                  <a:srgbClr val="1B3A5C"/>
                </a:solidFill>
              </a:rPr>
              <a:t>Contexte = clé diagnostique  </a:t>
            </a:r>
            <a:r>
              <a:rPr lang="en-US" sz="1200" dirty="0">
                <a:solidFill>
                  <a:srgbClr val="1A2535"/>
                </a:solidFill>
              </a:rPr>
              <a:t>l'interrogatoire parental oriente souvent avant l'examen</a:t>
            </a:r>
            <a:endParaRPr lang="en-US" sz="1200" dirty="0"/>
          </a:p>
        </p:txBody>
      </p:sp>
      <p:pic>
        <p:nvPicPr>
          <p:cNvPr id="14" name="Image 13">
            <a:extLst>
              <a:ext uri="{FF2B5EF4-FFF2-40B4-BE49-F238E27FC236}">
                <a16:creationId xmlns:a16="http://schemas.microsoft.com/office/drawing/2014/main" id="{C54A7EC0-7A9C-0B4C-D57E-FF6BFBCCF74D}"/>
              </a:ext>
            </a:extLst>
          </p:cNvPr>
          <p:cNvPicPr>
            <a:picLocks noChangeAspect="1"/>
          </p:cNvPicPr>
          <p:nvPr/>
        </p:nvPicPr>
        <p:blipFill>
          <a:blip r:embed="rId3"/>
          <a:srcRect l="3000" t="20566" r="5303" b="9341"/>
          <a:stretch>
            <a:fillRect/>
          </a:stretch>
        </p:blipFill>
        <p:spPr>
          <a:xfrm>
            <a:off x="262800" y="1161282"/>
            <a:ext cx="8156448" cy="3478537"/>
          </a:xfrm>
          <a:prstGeom prst="rect">
            <a:avLst/>
          </a:prstGeom>
        </p:spPr>
      </p:pic>
    </p:spTree>
    <p:extLst>
      <p:ext uri="{BB962C8B-B14F-4D97-AF65-F5344CB8AC3E}">
        <p14:creationId xmlns:p14="http://schemas.microsoft.com/office/powerpoint/2010/main" val="332346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3"/>
          <p:cNvSpPr txBox="1">
            <a:spLocks noGrp="1"/>
          </p:cNvSpPr>
          <p:nvPr>
            <p:ph type="title"/>
          </p:nvPr>
        </p:nvSpPr>
        <p:spPr>
          <a:xfrm>
            <a:off x="698538" y="517098"/>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Avant le diagnostic : 5 réflexes</a:t>
            </a:r>
            <a:endParaRPr dirty="0"/>
          </a:p>
        </p:txBody>
      </p:sp>
      <p:sp>
        <p:nvSpPr>
          <p:cNvPr id="5" name="Shape 5">
            <a:extLst>
              <a:ext uri="{FF2B5EF4-FFF2-40B4-BE49-F238E27FC236}">
                <a16:creationId xmlns:a16="http://schemas.microsoft.com/office/drawing/2014/main" id="{1A4EDDE8-3E1F-71FC-2847-F6E97CFFC2D0}"/>
              </a:ext>
            </a:extLst>
          </p:cNvPr>
          <p:cNvSpPr/>
          <p:nvPr/>
        </p:nvSpPr>
        <p:spPr>
          <a:xfrm>
            <a:off x="210588" y="1080654"/>
            <a:ext cx="4251960" cy="1207008"/>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6" name="Shape 6">
            <a:extLst>
              <a:ext uri="{FF2B5EF4-FFF2-40B4-BE49-F238E27FC236}">
                <a16:creationId xmlns:a16="http://schemas.microsoft.com/office/drawing/2014/main" id="{F8A4C60D-04F1-F50C-4FEB-67DF51180193}"/>
              </a:ext>
            </a:extLst>
          </p:cNvPr>
          <p:cNvSpPr/>
          <p:nvPr/>
        </p:nvSpPr>
        <p:spPr>
          <a:xfrm>
            <a:off x="210588" y="1080654"/>
            <a:ext cx="64008" cy="1207008"/>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7" name="Shape 7">
            <a:extLst>
              <a:ext uri="{FF2B5EF4-FFF2-40B4-BE49-F238E27FC236}">
                <a16:creationId xmlns:a16="http://schemas.microsoft.com/office/drawing/2014/main" id="{AEBC2CCC-6A13-AE79-9C9E-5034C8AF47B7}"/>
              </a:ext>
            </a:extLst>
          </p:cNvPr>
          <p:cNvSpPr/>
          <p:nvPr/>
        </p:nvSpPr>
        <p:spPr>
          <a:xfrm>
            <a:off x="347748" y="1199526"/>
            <a:ext cx="384048" cy="384048"/>
          </a:xfrm>
          <a:prstGeom prst="ellipse">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8" name="Text 8">
            <a:extLst>
              <a:ext uri="{FF2B5EF4-FFF2-40B4-BE49-F238E27FC236}">
                <a16:creationId xmlns:a16="http://schemas.microsoft.com/office/drawing/2014/main" id="{D5C77F89-ABF5-A005-57F2-F15EC64C981C}"/>
              </a:ext>
            </a:extLst>
          </p:cNvPr>
          <p:cNvSpPr/>
          <p:nvPr/>
        </p:nvSpPr>
        <p:spPr>
          <a:xfrm>
            <a:off x="347748" y="1199526"/>
            <a:ext cx="384048"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1</a:t>
            </a:r>
            <a:endParaRPr lang="en-US" sz="1500" kern="1200" dirty="0">
              <a:solidFill>
                <a:prstClr val="black"/>
              </a:solidFill>
              <a:latin typeface="Calibri" panose="020F0502020204030204"/>
              <a:ea typeface="+mn-ea"/>
              <a:cs typeface="+mn-cs"/>
            </a:endParaRPr>
          </a:p>
        </p:txBody>
      </p:sp>
      <p:sp>
        <p:nvSpPr>
          <p:cNvPr id="9" name="Text 9">
            <a:extLst>
              <a:ext uri="{FF2B5EF4-FFF2-40B4-BE49-F238E27FC236}">
                <a16:creationId xmlns:a16="http://schemas.microsoft.com/office/drawing/2014/main" id="{6A9F862B-A37D-D383-2236-6F4F57C28A55}"/>
              </a:ext>
            </a:extLst>
          </p:cNvPr>
          <p:cNvSpPr/>
          <p:nvPr/>
        </p:nvSpPr>
        <p:spPr>
          <a:xfrm>
            <a:off x="804948" y="1190382"/>
            <a:ext cx="3593592" cy="32004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ABCDE immédiat</a:t>
            </a:r>
            <a:endParaRPr lang="en-US" sz="1200" kern="1200" dirty="0">
              <a:solidFill>
                <a:prstClr val="black"/>
              </a:solidFill>
              <a:latin typeface="Calibri" panose="020F0502020204030204"/>
              <a:ea typeface="+mn-ea"/>
              <a:cs typeface="+mn-cs"/>
            </a:endParaRPr>
          </a:p>
        </p:txBody>
      </p:sp>
      <p:sp>
        <p:nvSpPr>
          <p:cNvPr id="10" name="Text 10">
            <a:extLst>
              <a:ext uri="{FF2B5EF4-FFF2-40B4-BE49-F238E27FC236}">
                <a16:creationId xmlns:a16="http://schemas.microsoft.com/office/drawing/2014/main" id="{C6D7FB86-171D-46BB-BCA7-6A7345F5F420}"/>
              </a:ext>
            </a:extLst>
          </p:cNvPr>
          <p:cNvSpPr/>
          <p:nvPr/>
        </p:nvSpPr>
        <p:spPr>
          <a:xfrm>
            <a:off x="347748" y="1556142"/>
            <a:ext cx="4023360" cy="658368"/>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Airways, Breathing, Circulation, Disability et Environnement /Exposition </a:t>
            </a:r>
            <a:endParaRPr lang="en-US" sz="1050" kern="1200" dirty="0">
              <a:solidFill>
                <a:prstClr val="black"/>
              </a:solidFill>
              <a:latin typeface="Calibri" panose="020F0502020204030204"/>
              <a:ea typeface="+mn-ea"/>
              <a:cs typeface="+mn-cs"/>
            </a:endParaRPr>
          </a:p>
        </p:txBody>
      </p:sp>
      <p:sp>
        <p:nvSpPr>
          <p:cNvPr id="11" name="Shape 11">
            <a:extLst>
              <a:ext uri="{FF2B5EF4-FFF2-40B4-BE49-F238E27FC236}">
                <a16:creationId xmlns:a16="http://schemas.microsoft.com/office/drawing/2014/main" id="{1F6B43EE-E1B6-CDFA-FBFA-5DA6A1947F1E}"/>
              </a:ext>
            </a:extLst>
          </p:cNvPr>
          <p:cNvSpPr/>
          <p:nvPr/>
        </p:nvSpPr>
        <p:spPr>
          <a:xfrm>
            <a:off x="210588" y="2388246"/>
            <a:ext cx="4251960" cy="1207008"/>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2" name="Shape 12">
            <a:extLst>
              <a:ext uri="{FF2B5EF4-FFF2-40B4-BE49-F238E27FC236}">
                <a16:creationId xmlns:a16="http://schemas.microsoft.com/office/drawing/2014/main" id="{8B79F250-FDA9-856C-EAAF-144D4F3FE48E}"/>
              </a:ext>
            </a:extLst>
          </p:cNvPr>
          <p:cNvSpPr/>
          <p:nvPr/>
        </p:nvSpPr>
        <p:spPr>
          <a:xfrm>
            <a:off x="210588" y="2388246"/>
            <a:ext cx="64008" cy="1207008"/>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3" name="Shape 13">
            <a:extLst>
              <a:ext uri="{FF2B5EF4-FFF2-40B4-BE49-F238E27FC236}">
                <a16:creationId xmlns:a16="http://schemas.microsoft.com/office/drawing/2014/main" id="{FB61CB58-6008-B5D1-5627-E1080DB95553}"/>
              </a:ext>
            </a:extLst>
          </p:cNvPr>
          <p:cNvSpPr/>
          <p:nvPr/>
        </p:nvSpPr>
        <p:spPr>
          <a:xfrm>
            <a:off x="347748" y="2507118"/>
            <a:ext cx="384048" cy="384048"/>
          </a:xfrm>
          <a:prstGeom prst="ellipse">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4" name="Text 14">
            <a:extLst>
              <a:ext uri="{FF2B5EF4-FFF2-40B4-BE49-F238E27FC236}">
                <a16:creationId xmlns:a16="http://schemas.microsoft.com/office/drawing/2014/main" id="{BA86D7FD-94D4-5909-E739-6C27BA12CD08}"/>
              </a:ext>
            </a:extLst>
          </p:cNvPr>
          <p:cNvSpPr/>
          <p:nvPr/>
        </p:nvSpPr>
        <p:spPr>
          <a:xfrm>
            <a:off x="347748" y="2507118"/>
            <a:ext cx="384048"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2</a:t>
            </a:r>
            <a:endParaRPr lang="en-US" sz="1500" kern="1200" dirty="0">
              <a:solidFill>
                <a:prstClr val="black"/>
              </a:solidFill>
              <a:latin typeface="Calibri" panose="020F0502020204030204"/>
              <a:ea typeface="+mn-ea"/>
              <a:cs typeface="+mn-cs"/>
            </a:endParaRPr>
          </a:p>
        </p:txBody>
      </p:sp>
      <p:sp>
        <p:nvSpPr>
          <p:cNvPr id="15" name="Text 15">
            <a:extLst>
              <a:ext uri="{FF2B5EF4-FFF2-40B4-BE49-F238E27FC236}">
                <a16:creationId xmlns:a16="http://schemas.microsoft.com/office/drawing/2014/main" id="{2EB837E0-2116-081C-30A5-0ECAE8EC997C}"/>
              </a:ext>
            </a:extLst>
          </p:cNvPr>
          <p:cNvSpPr/>
          <p:nvPr/>
        </p:nvSpPr>
        <p:spPr>
          <a:xfrm>
            <a:off x="804948" y="2497974"/>
            <a:ext cx="3593592" cy="32004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Identifier le contexte exact d'exposition</a:t>
            </a:r>
            <a:endParaRPr lang="en-US" sz="1200" kern="1200" dirty="0">
              <a:solidFill>
                <a:prstClr val="black"/>
              </a:solidFill>
              <a:latin typeface="Calibri" panose="020F0502020204030204"/>
              <a:ea typeface="+mn-ea"/>
              <a:cs typeface="+mn-cs"/>
            </a:endParaRPr>
          </a:p>
        </p:txBody>
      </p:sp>
      <p:sp>
        <p:nvSpPr>
          <p:cNvPr id="16" name="Text 16">
            <a:extLst>
              <a:ext uri="{FF2B5EF4-FFF2-40B4-BE49-F238E27FC236}">
                <a16:creationId xmlns:a16="http://schemas.microsoft.com/office/drawing/2014/main" id="{5F06CECE-9A54-B79E-AF7B-E7DB2117EE2F}"/>
              </a:ext>
            </a:extLst>
          </p:cNvPr>
          <p:cNvSpPr/>
          <p:nvPr/>
        </p:nvSpPr>
        <p:spPr>
          <a:xfrm>
            <a:off x="347748" y="2863734"/>
            <a:ext cx="4023360" cy="658368"/>
          </a:xfrm>
          <a:prstGeom prst="rect">
            <a:avLst/>
          </a:prstGeom>
          <a:noFill/>
          <a:ln/>
        </p:spPr>
        <p:txBody>
          <a:bodyPr wrap="square" rtlCol="0" anchor="ctr"/>
          <a:lstStyle/>
          <a:p>
            <a:pPr>
              <a:buClrTx/>
              <a:buFontTx/>
              <a:buNone/>
            </a:pPr>
            <a:r>
              <a:rPr lang="en-US" sz="1050" kern="1200" dirty="0" err="1">
                <a:solidFill>
                  <a:srgbClr val="1A2535"/>
                </a:solidFill>
                <a:latin typeface="Calibri" panose="020F0502020204030204"/>
                <a:ea typeface="+mn-ea"/>
                <a:cs typeface="+mn-cs"/>
              </a:rPr>
              <a:t>Produit</a:t>
            </a:r>
            <a:r>
              <a:rPr lang="en-US" sz="1050" kern="1200" dirty="0">
                <a:solidFill>
                  <a:srgbClr val="1A2535"/>
                </a:solidFill>
                <a:latin typeface="Calibri" panose="020F0502020204030204"/>
                <a:ea typeface="+mn-ea"/>
                <a:cs typeface="+mn-cs"/>
              </a:rPr>
              <a:t>, dose, heure, mécanisme — c'est souvent le seul fil conducteur</a:t>
            </a:r>
            <a:endParaRPr lang="en-US" sz="1050" kern="1200" dirty="0">
              <a:solidFill>
                <a:prstClr val="black"/>
              </a:solidFill>
              <a:latin typeface="Calibri" panose="020F0502020204030204"/>
              <a:ea typeface="+mn-ea"/>
              <a:cs typeface="+mn-cs"/>
            </a:endParaRPr>
          </a:p>
        </p:txBody>
      </p:sp>
      <p:sp>
        <p:nvSpPr>
          <p:cNvPr id="17" name="Shape 17">
            <a:extLst>
              <a:ext uri="{FF2B5EF4-FFF2-40B4-BE49-F238E27FC236}">
                <a16:creationId xmlns:a16="http://schemas.microsoft.com/office/drawing/2014/main" id="{4108D42A-CE1D-474A-F936-4C2C21824BCC}"/>
              </a:ext>
            </a:extLst>
          </p:cNvPr>
          <p:cNvSpPr/>
          <p:nvPr/>
        </p:nvSpPr>
        <p:spPr>
          <a:xfrm>
            <a:off x="210588" y="3695838"/>
            <a:ext cx="4251960" cy="1207008"/>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8" name="Shape 18">
            <a:extLst>
              <a:ext uri="{FF2B5EF4-FFF2-40B4-BE49-F238E27FC236}">
                <a16:creationId xmlns:a16="http://schemas.microsoft.com/office/drawing/2014/main" id="{C2E83266-9BBC-0D5C-3C60-CBB38EB8865C}"/>
              </a:ext>
            </a:extLst>
          </p:cNvPr>
          <p:cNvSpPr/>
          <p:nvPr/>
        </p:nvSpPr>
        <p:spPr>
          <a:xfrm>
            <a:off x="210588" y="3695838"/>
            <a:ext cx="64008" cy="1207008"/>
          </a:xfrm>
          <a:prstGeom prst="rect">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9" name="Shape 19">
            <a:extLst>
              <a:ext uri="{FF2B5EF4-FFF2-40B4-BE49-F238E27FC236}">
                <a16:creationId xmlns:a16="http://schemas.microsoft.com/office/drawing/2014/main" id="{4F486FE5-CE9B-ECBE-8475-257060FAF8F2}"/>
              </a:ext>
            </a:extLst>
          </p:cNvPr>
          <p:cNvSpPr/>
          <p:nvPr/>
        </p:nvSpPr>
        <p:spPr>
          <a:xfrm>
            <a:off x="347748" y="3814710"/>
            <a:ext cx="384048" cy="384048"/>
          </a:xfrm>
          <a:prstGeom prst="ellipse">
            <a:avLst/>
          </a:prstGeom>
          <a:solidFill>
            <a:srgbClr val="2980B9"/>
          </a:solidFill>
          <a:ln w="12700">
            <a:solidFill>
              <a:srgbClr val="2980B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0" name="Text 20">
            <a:extLst>
              <a:ext uri="{FF2B5EF4-FFF2-40B4-BE49-F238E27FC236}">
                <a16:creationId xmlns:a16="http://schemas.microsoft.com/office/drawing/2014/main" id="{8459EA8F-EB8F-2BA2-7B27-67ED5E27CD0B}"/>
              </a:ext>
            </a:extLst>
          </p:cNvPr>
          <p:cNvSpPr/>
          <p:nvPr/>
        </p:nvSpPr>
        <p:spPr>
          <a:xfrm>
            <a:off x="347748" y="3814710"/>
            <a:ext cx="384048"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3</a:t>
            </a:r>
            <a:endParaRPr lang="en-US" sz="1500" kern="1200" dirty="0">
              <a:solidFill>
                <a:prstClr val="black"/>
              </a:solidFill>
              <a:latin typeface="Calibri" panose="020F0502020204030204"/>
              <a:ea typeface="+mn-ea"/>
              <a:cs typeface="+mn-cs"/>
            </a:endParaRPr>
          </a:p>
        </p:txBody>
      </p:sp>
      <p:sp>
        <p:nvSpPr>
          <p:cNvPr id="21" name="Text 21">
            <a:extLst>
              <a:ext uri="{FF2B5EF4-FFF2-40B4-BE49-F238E27FC236}">
                <a16:creationId xmlns:a16="http://schemas.microsoft.com/office/drawing/2014/main" id="{5CC6D4F9-7E51-8FD0-EC0F-42267A77F2D4}"/>
              </a:ext>
            </a:extLst>
          </p:cNvPr>
          <p:cNvSpPr/>
          <p:nvPr/>
        </p:nvSpPr>
        <p:spPr>
          <a:xfrm>
            <a:off x="804948" y="3805566"/>
            <a:ext cx="3593592" cy="32004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Ne pas sous-estimer l'enfant initialement rassurant</a:t>
            </a:r>
            <a:endParaRPr lang="en-US" sz="1200" kern="1200" dirty="0">
              <a:solidFill>
                <a:prstClr val="black"/>
              </a:solidFill>
              <a:latin typeface="Calibri" panose="020F0502020204030204"/>
              <a:ea typeface="+mn-ea"/>
              <a:cs typeface="+mn-cs"/>
            </a:endParaRPr>
          </a:p>
        </p:txBody>
      </p:sp>
      <p:sp>
        <p:nvSpPr>
          <p:cNvPr id="22" name="Text 22">
            <a:extLst>
              <a:ext uri="{FF2B5EF4-FFF2-40B4-BE49-F238E27FC236}">
                <a16:creationId xmlns:a16="http://schemas.microsoft.com/office/drawing/2014/main" id="{39C1CFC9-69E3-ECEE-44BF-FCB888963963}"/>
              </a:ext>
            </a:extLst>
          </p:cNvPr>
          <p:cNvSpPr/>
          <p:nvPr/>
        </p:nvSpPr>
        <p:spPr>
          <a:xfrm>
            <a:off x="347748" y="4171326"/>
            <a:ext cx="4023360" cy="658368"/>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La compensation peut masquer une détresse grave ; l 'aggravation </a:t>
            </a:r>
            <a:r>
              <a:rPr lang="en-US" sz="1050" kern="1200" dirty="0" err="1">
                <a:solidFill>
                  <a:srgbClr val="1A2535"/>
                </a:solidFill>
                <a:latin typeface="Calibri" panose="020F0502020204030204"/>
                <a:ea typeface="+mn-ea"/>
                <a:cs typeface="+mn-cs"/>
              </a:rPr>
              <a:t>secondaire</a:t>
            </a:r>
            <a:r>
              <a:rPr lang="en-US" sz="1050" kern="1200" dirty="0">
                <a:solidFill>
                  <a:srgbClr val="1A2535"/>
                </a:solidFill>
                <a:latin typeface="Calibri" panose="020F0502020204030204"/>
                <a:ea typeface="+mn-ea"/>
                <a:cs typeface="+mn-cs"/>
              </a:rPr>
              <a:t> est possible</a:t>
            </a:r>
            <a:endParaRPr lang="en-US" sz="1050" kern="1200" dirty="0">
              <a:solidFill>
                <a:prstClr val="black"/>
              </a:solidFill>
              <a:latin typeface="Calibri" panose="020F0502020204030204"/>
              <a:ea typeface="+mn-ea"/>
              <a:cs typeface="+mn-cs"/>
            </a:endParaRPr>
          </a:p>
        </p:txBody>
      </p:sp>
      <p:sp>
        <p:nvSpPr>
          <p:cNvPr id="23" name="Shape 23">
            <a:extLst>
              <a:ext uri="{FF2B5EF4-FFF2-40B4-BE49-F238E27FC236}">
                <a16:creationId xmlns:a16="http://schemas.microsoft.com/office/drawing/2014/main" id="{971C40CA-6766-43D5-8804-34743B65D8DA}"/>
              </a:ext>
            </a:extLst>
          </p:cNvPr>
          <p:cNvSpPr/>
          <p:nvPr/>
        </p:nvSpPr>
        <p:spPr>
          <a:xfrm>
            <a:off x="4645428" y="1080654"/>
            <a:ext cx="4251960" cy="1207008"/>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4" name="Shape 24">
            <a:extLst>
              <a:ext uri="{FF2B5EF4-FFF2-40B4-BE49-F238E27FC236}">
                <a16:creationId xmlns:a16="http://schemas.microsoft.com/office/drawing/2014/main" id="{791A4C65-220D-F4D2-C49A-057832B220C0}"/>
              </a:ext>
            </a:extLst>
          </p:cNvPr>
          <p:cNvSpPr/>
          <p:nvPr/>
        </p:nvSpPr>
        <p:spPr>
          <a:xfrm>
            <a:off x="4645428" y="1080654"/>
            <a:ext cx="64008" cy="1207008"/>
          </a:xfrm>
          <a:prstGeom prst="rect">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5" name="Shape 25">
            <a:extLst>
              <a:ext uri="{FF2B5EF4-FFF2-40B4-BE49-F238E27FC236}">
                <a16:creationId xmlns:a16="http://schemas.microsoft.com/office/drawing/2014/main" id="{90B3BB7C-4705-439F-5C5D-4295402105CB}"/>
              </a:ext>
            </a:extLst>
          </p:cNvPr>
          <p:cNvSpPr/>
          <p:nvPr/>
        </p:nvSpPr>
        <p:spPr>
          <a:xfrm>
            <a:off x="4782588" y="1199526"/>
            <a:ext cx="384048" cy="384048"/>
          </a:xfrm>
          <a:prstGeom prst="ellipse">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6" name="Text 26">
            <a:extLst>
              <a:ext uri="{FF2B5EF4-FFF2-40B4-BE49-F238E27FC236}">
                <a16:creationId xmlns:a16="http://schemas.microsoft.com/office/drawing/2014/main" id="{DE56614D-4F04-F24D-9FFC-DE48D88FF732}"/>
              </a:ext>
            </a:extLst>
          </p:cNvPr>
          <p:cNvSpPr/>
          <p:nvPr/>
        </p:nvSpPr>
        <p:spPr>
          <a:xfrm>
            <a:off x="4782588" y="1199526"/>
            <a:ext cx="384048"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4</a:t>
            </a:r>
            <a:endParaRPr lang="en-US" sz="1500" kern="1200" dirty="0">
              <a:solidFill>
                <a:prstClr val="black"/>
              </a:solidFill>
              <a:latin typeface="Calibri" panose="020F0502020204030204"/>
              <a:ea typeface="+mn-ea"/>
              <a:cs typeface="+mn-cs"/>
            </a:endParaRPr>
          </a:p>
        </p:txBody>
      </p:sp>
      <p:sp>
        <p:nvSpPr>
          <p:cNvPr id="27" name="Text 27">
            <a:extLst>
              <a:ext uri="{FF2B5EF4-FFF2-40B4-BE49-F238E27FC236}">
                <a16:creationId xmlns:a16="http://schemas.microsoft.com/office/drawing/2014/main" id="{DC210BE9-33E4-44BB-6513-8D5A19B7840D}"/>
              </a:ext>
            </a:extLst>
          </p:cNvPr>
          <p:cNvSpPr/>
          <p:nvPr/>
        </p:nvSpPr>
        <p:spPr>
          <a:xfrm>
            <a:off x="5239788" y="1190382"/>
            <a:ext cx="3593592" cy="32004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Anticiper l'aggravation secondaire</a:t>
            </a:r>
            <a:endParaRPr lang="en-US" sz="1200" kern="1200" dirty="0">
              <a:solidFill>
                <a:prstClr val="black"/>
              </a:solidFill>
              <a:latin typeface="Calibri" panose="020F0502020204030204"/>
              <a:ea typeface="+mn-ea"/>
              <a:cs typeface="+mn-cs"/>
            </a:endParaRPr>
          </a:p>
        </p:txBody>
      </p:sp>
      <p:sp>
        <p:nvSpPr>
          <p:cNvPr id="28" name="Text 28">
            <a:extLst>
              <a:ext uri="{FF2B5EF4-FFF2-40B4-BE49-F238E27FC236}">
                <a16:creationId xmlns:a16="http://schemas.microsoft.com/office/drawing/2014/main" id="{8E352B80-7F8D-BC24-563D-EF14A28E0F0A}"/>
              </a:ext>
            </a:extLst>
          </p:cNvPr>
          <p:cNvSpPr/>
          <p:nvPr/>
        </p:nvSpPr>
        <p:spPr>
          <a:xfrm>
            <a:off x="4782588" y="1556142"/>
            <a:ext cx="4023360" cy="658368"/>
          </a:xfrm>
          <a:prstGeom prst="rect">
            <a:avLst/>
          </a:prstGeom>
          <a:noFill/>
          <a:ln/>
        </p:spPr>
        <p:txBody>
          <a:bodyPr wrap="square" rtlCol="0" anchor="ctr"/>
          <a:lstStyle/>
          <a:p>
            <a:pPr>
              <a:buClrTx/>
              <a:buFontTx/>
              <a:buNone/>
            </a:pPr>
            <a:r>
              <a:rPr lang="en-US" sz="1050" kern="1200" dirty="0" err="1">
                <a:solidFill>
                  <a:srgbClr val="1A2535"/>
                </a:solidFill>
                <a:latin typeface="Calibri" panose="020F0502020204030204"/>
                <a:ea typeface="+mn-ea"/>
                <a:cs typeface="+mn-cs"/>
              </a:rPr>
              <a:t>Surveiller</a:t>
            </a:r>
            <a:r>
              <a:rPr lang="en-US" sz="1050" kern="1200" dirty="0">
                <a:solidFill>
                  <a:srgbClr val="1A2535"/>
                </a:solidFill>
                <a:latin typeface="Calibri" panose="020F0502020204030204"/>
                <a:ea typeface="+mn-ea"/>
                <a:cs typeface="+mn-cs"/>
              </a:rPr>
              <a:t> 6–24 h même si l'examen initial paraît normal</a:t>
            </a:r>
            <a:endParaRPr lang="en-US" sz="1050" kern="1200" dirty="0">
              <a:solidFill>
                <a:prstClr val="black"/>
              </a:solidFill>
              <a:latin typeface="Calibri" panose="020F0502020204030204"/>
              <a:ea typeface="+mn-ea"/>
              <a:cs typeface="+mn-cs"/>
            </a:endParaRPr>
          </a:p>
        </p:txBody>
      </p:sp>
      <p:sp>
        <p:nvSpPr>
          <p:cNvPr id="29" name="Shape 29">
            <a:extLst>
              <a:ext uri="{FF2B5EF4-FFF2-40B4-BE49-F238E27FC236}">
                <a16:creationId xmlns:a16="http://schemas.microsoft.com/office/drawing/2014/main" id="{D9BF8A33-CD4C-A86E-F574-66347DCABC3D}"/>
              </a:ext>
            </a:extLst>
          </p:cNvPr>
          <p:cNvSpPr/>
          <p:nvPr/>
        </p:nvSpPr>
        <p:spPr>
          <a:xfrm>
            <a:off x="4645428" y="2388246"/>
            <a:ext cx="4251960" cy="1207008"/>
          </a:xfrm>
          <a:prstGeom prst="rect">
            <a:avLst/>
          </a:prstGeom>
          <a:solidFill>
            <a:srgbClr val="F1F5F9"/>
          </a:solidFill>
          <a:ln w="12700">
            <a:solidFill>
              <a:srgbClr val="F1F5F9"/>
            </a:solidFill>
            <a:prstDash val="solid"/>
          </a:ln>
          <a:effectLst>
            <a:outerShdw blurRad="38100" dist="12700" dir="8100000" algn="bl" rotWithShape="0">
              <a:srgbClr val="000000">
                <a:alpha val="7000"/>
              </a:srgbClr>
            </a:outerShdw>
          </a:effectLst>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0" name="Shape 30">
            <a:extLst>
              <a:ext uri="{FF2B5EF4-FFF2-40B4-BE49-F238E27FC236}">
                <a16:creationId xmlns:a16="http://schemas.microsoft.com/office/drawing/2014/main" id="{1021CB3A-7884-D28E-8004-8A2C43FA75EF}"/>
              </a:ext>
            </a:extLst>
          </p:cNvPr>
          <p:cNvSpPr/>
          <p:nvPr/>
        </p:nvSpPr>
        <p:spPr>
          <a:xfrm>
            <a:off x="4645428" y="2388246"/>
            <a:ext cx="64008" cy="1207008"/>
          </a:xfrm>
          <a:prstGeom prst="rect">
            <a:avLst/>
          </a:prstGeom>
          <a:solidFill>
            <a:srgbClr val="1E7E53"/>
          </a:solidFill>
          <a:ln w="12700">
            <a:solidFill>
              <a:srgbClr val="1E7E53"/>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1" name="Shape 31">
            <a:extLst>
              <a:ext uri="{FF2B5EF4-FFF2-40B4-BE49-F238E27FC236}">
                <a16:creationId xmlns:a16="http://schemas.microsoft.com/office/drawing/2014/main" id="{4F4C03BF-571E-2DAC-96DD-4CB47E3467FD}"/>
              </a:ext>
            </a:extLst>
          </p:cNvPr>
          <p:cNvSpPr/>
          <p:nvPr/>
        </p:nvSpPr>
        <p:spPr>
          <a:xfrm>
            <a:off x="4782588" y="2507118"/>
            <a:ext cx="384048" cy="384048"/>
          </a:xfrm>
          <a:prstGeom prst="ellipse">
            <a:avLst/>
          </a:prstGeom>
          <a:solidFill>
            <a:srgbClr val="1E7E53"/>
          </a:solidFill>
          <a:ln w="12700">
            <a:solidFill>
              <a:srgbClr val="1E7E53"/>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2" name="Text 32">
            <a:extLst>
              <a:ext uri="{FF2B5EF4-FFF2-40B4-BE49-F238E27FC236}">
                <a16:creationId xmlns:a16="http://schemas.microsoft.com/office/drawing/2014/main" id="{CDD91B30-E9FC-DCFB-EC21-7447FA439D5E}"/>
              </a:ext>
            </a:extLst>
          </p:cNvPr>
          <p:cNvSpPr/>
          <p:nvPr/>
        </p:nvSpPr>
        <p:spPr>
          <a:xfrm>
            <a:off x="4782588" y="2507118"/>
            <a:ext cx="384048" cy="384048"/>
          </a:xfrm>
          <a:prstGeom prst="rect">
            <a:avLst/>
          </a:prstGeom>
          <a:noFill/>
          <a:ln/>
        </p:spPr>
        <p:txBody>
          <a:bodyPr wrap="square" lIns="0" tIns="0" rIns="0" bIns="0" rtlCol="0" anchor="ctr"/>
          <a:lstStyle/>
          <a:p>
            <a:pPr algn="ctr">
              <a:buClrTx/>
              <a:buFontTx/>
              <a:buNone/>
            </a:pPr>
            <a:r>
              <a:rPr lang="en-US" sz="1500" b="1" kern="1200" dirty="0">
                <a:solidFill>
                  <a:srgbClr val="FFFFFF"/>
                </a:solidFill>
                <a:latin typeface="Calibri" panose="020F0502020204030204"/>
                <a:ea typeface="+mn-ea"/>
                <a:cs typeface="+mn-cs"/>
              </a:rPr>
              <a:t>5</a:t>
            </a:r>
            <a:endParaRPr lang="en-US" sz="1500" kern="1200" dirty="0">
              <a:solidFill>
                <a:prstClr val="black"/>
              </a:solidFill>
              <a:latin typeface="Calibri" panose="020F0502020204030204"/>
              <a:ea typeface="+mn-ea"/>
              <a:cs typeface="+mn-cs"/>
            </a:endParaRPr>
          </a:p>
        </p:txBody>
      </p:sp>
      <p:sp>
        <p:nvSpPr>
          <p:cNvPr id="33" name="Text 33">
            <a:extLst>
              <a:ext uri="{FF2B5EF4-FFF2-40B4-BE49-F238E27FC236}">
                <a16:creationId xmlns:a16="http://schemas.microsoft.com/office/drawing/2014/main" id="{1CF4B4AB-7056-EA6C-F53E-4113A147CE1A}"/>
              </a:ext>
            </a:extLst>
          </p:cNvPr>
          <p:cNvSpPr/>
          <p:nvPr/>
        </p:nvSpPr>
        <p:spPr>
          <a:xfrm>
            <a:off x="5239788" y="2497974"/>
            <a:ext cx="3593592" cy="32004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Orienter précocement</a:t>
            </a:r>
            <a:endParaRPr lang="en-US" sz="1200" kern="1200" dirty="0">
              <a:solidFill>
                <a:prstClr val="black"/>
              </a:solidFill>
              <a:latin typeface="Calibri" panose="020F0502020204030204"/>
              <a:ea typeface="+mn-ea"/>
              <a:cs typeface="+mn-cs"/>
            </a:endParaRPr>
          </a:p>
        </p:txBody>
      </p:sp>
      <p:sp>
        <p:nvSpPr>
          <p:cNvPr id="34" name="Text 34">
            <a:extLst>
              <a:ext uri="{FF2B5EF4-FFF2-40B4-BE49-F238E27FC236}">
                <a16:creationId xmlns:a16="http://schemas.microsoft.com/office/drawing/2014/main" id="{E9D4CC6B-DF50-87C2-74D9-298A37822840}"/>
              </a:ext>
            </a:extLst>
          </p:cNvPr>
          <p:cNvSpPr/>
          <p:nvPr/>
        </p:nvSpPr>
        <p:spPr>
          <a:xfrm>
            <a:off x="4782588" y="2863734"/>
            <a:ext cx="4023360" cy="658368"/>
          </a:xfrm>
          <a:prstGeom prst="rect">
            <a:avLst/>
          </a:prstGeom>
          <a:noFill/>
          <a:ln/>
        </p:spPr>
        <p:txBody>
          <a:bodyPr wrap="square" rtlCol="0" anchor="ctr"/>
          <a:lstStyle/>
          <a:p>
            <a:pPr>
              <a:buClrTx/>
              <a:buFontTx/>
              <a:buNone/>
            </a:pPr>
            <a:r>
              <a:rPr lang="en-US" sz="1050" kern="1200" dirty="0" err="1">
                <a:solidFill>
                  <a:srgbClr val="1A2535"/>
                </a:solidFill>
                <a:latin typeface="Calibri" panose="020F0502020204030204"/>
                <a:ea typeface="+mn-ea"/>
                <a:cs typeface="+mn-cs"/>
              </a:rPr>
              <a:t>Réanimation</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pédiatrique</a:t>
            </a:r>
            <a:r>
              <a:rPr lang="en-US" sz="1050" kern="1200" dirty="0">
                <a:solidFill>
                  <a:srgbClr val="1A2535"/>
                </a:solidFill>
                <a:latin typeface="Calibri" panose="020F0502020204030204"/>
                <a:ea typeface="+mn-ea"/>
                <a:cs typeface="+mn-cs"/>
              </a:rPr>
              <a:t>, centre de </a:t>
            </a:r>
            <a:r>
              <a:rPr lang="en-US" sz="1050" kern="1200" dirty="0" err="1">
                <a:solidFill>
                  <a:srgbClr val="1A2535"/>
                </a:solidFill>
                <a:latin typeface="Calibri" panose="020F0502020204030204"/>
                <a:ea typeface="+mn-ea"/>
                <a:cs typeface="+mn-cs"/>
              </a:rPr>
              <a:t>traitement</a:t>
            </a:r>
            <a:r>
              <a:rPr lang="en-US" sz="1050" kern="1200" dirty="0">
                <a:solidFill>
                  <a:srgbClr val="1A2535"/>
                </a:solidFill>
                <a:latin typeface="Calibri" panose="020F0502020204030204"/>
                <a:ea typeface="+mn-ea"/>
                <a:cs typeface="+mn-cs"/>
              </a:rPr>
              <a:t> des </a:t>
            </a:r>
            <a:r>
              <a:rPr lang="en-US" sz="1050" kern="1200" dirty="0" err="1">
                <a:solidFill>
                  <a:srgbClr val="1A2535"/>
                </a:solidFill>
                <a:latin typeface="Calibri" panose="020F0502020204030204"/>
                <a:ea typeface="+mn-ea"/>
                <a:cs typeface="+mn-cs"/>
              </a:rPr>
              <a:t>brûlés</a:t>
            </a:r>
            <a:r>
              <a:rPr lang="en-US" sz="1050" kern="1200" dirty="0">
                <a:solidFill>
                  <a:srgbClr val="1A2535"/>
                </a:solidFill>
                <a:latin typeface="Calibri" panose="020F0502020204030204"/>
                <a:ea typeface="+mn-ea"/>
                <a:cs typeface="+mn-cs"/>
              </a:rPr>
              <a:t> (CTB), </a:t>
            </a:r>
            <a:r>
              <a:rPr lang="en-US" sz="1050" kern="1200" dirty="0" err="1">
                <a:solidFill>
                  <a:srgbClr val="1A2535"/>
                </a:solidFill>
                <a:latin typeface="Calibri" panose="020F0502020204030204"/>
                <a:ea typeface="+mn-ea"/>
                <a:cs typeface="+mn-cs"/>
              </a:rPr>
              <a:t>endoscopie</a:t>
            </a:r>
            <a:r>
              <a:rPr lang="en-US" sz="1050" kern="1200" dirty="0">
                <a:solidFill>
                  <a:srgbClr val="1A2535"/>
                </a:solidFill>
                <a:latin typeface="Calibri" panose="020F0502020204030204"/>
                <a:ea typeface="+mn-ea"/>
                <a:cs typeface="+mn-cs"/>
              </a:rPr>
              <a:t>,</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centre</a:t>
            </a:r>
            <a:r>
              <a:rPr lang="en-US" sz="1050" kern="1200" dirty="0">
                <a:solidFill>
                  <a:srgbClr val="1A2535"/>
                </a:solidFill>
                <a:latin typeface="Calibri" panose="020F0502020204030204"/>
              </a:rPr>
              <a:t> </a:t>
            </a:r>
            <a:r>
              <a:rPr lang="en-US" sz="1050" kern="1200" dirty="0" err="1">
                <a:solidFill>
                  <a:srgbClr val="1A2535"/>
                </a:solidFill>
                <a:latin typeface="Calibri" panose="020F0502020204030204"/>
              </a:rPr>
              <a:t>antipoison</a:t>
            </a:r>
            <a:r>
              <a:rPr lang="en-US" sz="1050" kern="1200" dirty="0">
                <a:solidFill>
                  <a:srgbClr val="1A2535"/>
                </a:solidFill>
                <a:latin typeface="Calibri" panose="020F0502020204030204"/>
                <a:ea typeface="+mn-ea"/>
                <a:cs typeface="+mn-cs"/>
              </a:rPr>
              <a:t> (CAP)</a:t>
            </a:r>
            <a:endParaRPr lang="en-US" sz="1050" kern="1200" dirty="0">
              <a:solidFill>
                <a:prstClr val="black"/>
              </a:solidFill>
              <a:latin typeface="Calibri" panose="020F050202020403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512618" y="2052208"/>
            <a:ext cx="7918207" cy="7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Intoxications aiguës</a:t>
            </a:r>
            <a:endParaRPr dirty="0"/>
          </a:p>
        </p:txBody>
      </p:sp>
      <p:sp>
        <p:nvSpPr>
          <p:cNvPr id="407" name="Google Shape;407;p41"/>
          <p:cNvSpPr txBox="1">
            <a:spLocks noGrp="1"/>
          </p:cNvSpPr>
          <p:nvPr>
            <p:ph type="title" idx="2"/>
          </p:nvPr>
        </p:nvSpPr>
        <p:spPr>
          <a:xfrm>
            <a:off x="7277025" y="866007"/>
            <a:ext cx="11538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solidFill>
              </a:rPr>
              <a:t>01</a:t>
            </a:r>
            <a:endParaRPr dirty="0">
              <a:solidFill>
                <a:schemeClr val="bg2"/>
              </a:solidFill>
            </a:endParaRPr>
          </a:p>
        </p:txBody>
      </p:sp>
      <p:sp>
        <p:nvSpPr>
          <p:cNvPr id="408" name="Google Shape;408;p41"/>
          <p:cNvSpPr txBox="1">
            <a:spLocks noGrp="1"/>
          </p:cNvSpPr>
          <p:nvPr>
            <p:ph type="subTitle" idx="1"/>
          </p:nvPr>
        </p:nvSpPr>
        <p:spPr>
          <a:xfrm>
            <a:off x="2345331" y="2740109"/>
            <a:ext cx="6085494" cy="375000"/>
          </a:xfrm>
          <a:prstGeom prst="rect">
            <a:avLst/>
          </a:prstGeom>
        </p:spPr>
        <p:txBody>
          <a:bodyPr spcFirstLastPara="1" wrap="square" lIns="91425" tIns="91425" rIns="91425" bIns="91425" anchor="t" anchorCtr="0">
            <a:noAutofit/>
          </a:bodyPr>
          <a:lstStyle/>
          <a:p>
            <a:r>
              <a:rPr lang="fr-FR" dirty="0"/>
              <a:t>Les intoxications pédiatriques représentent  env.40% des appels CAP </a:t>
            </a:r>
          </a:p>
          <a:p>
            <a:r>
              <a:rPr lang="fr-FR" dirty="0"/>
              <a:t>Le CO : première cause d’hospitalisation (11 %) et la deuxième cause d’admission en réanimation (21 %) pour intoxication chez les moins de 6 ans</a:t>
            </a:r>
          </a:p>
          <a:p>
            <a:r>
              <a:rPr lang="fr-FR" dirty="0"/>
              <a:t>(ANSES 2024)</a:t>
            </a:r>
          </a:p>
          <a:p>
            <a:endParaRPr lang="fr-FR" dirty="0"/>
          </a:p>
        </p:txBody>
      </p:sp>
      <p:pic>
        <p:nvPicPr>
          <p:cNvPr id="3" name="Image 2">
            <a:extLst>
              <a:ext uri="{FF2B5EF4-FFF2-40B4-BE49-F238E27FC236}">
                <a16:creationId xmlns:a16="http://schemas.microsoft.com/office/drawing/2014/main" id="{55238B58-696E-BB5B-7777-C1A309356BE4}"/>
              </a:ext>
            </a:extLst>
          </p:cNvPr>
          <p:cNvPicPr>
            <a:picLocks noChangeAspect="1"/>
          </p:cNvPicPr>
          <p:nvPr/>
        </p:nvPicPr>
        <p:blipFill>
          <a:blip r:embed="rId3"/>
          <a:stretch>
            <a:fillRect/>
          </a:stretch>
        </p:blipFill>
        <p:spPr>
          <a:xfrm>
            <a:off x="97971" y="3379028"/>
            <a:ext cx="3339402" cy="16975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3"/>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Intoxications aiguës : penser toxique avant malaise</a:t>
            </a:r>
            <a:endParaRPr dirty="0"/>
          </a:p>
        </p:txBody>
      </p:sp>
      <p:sp>
        <p:nvSpPr>
          <p:cNvPr id="5" name="Text 5">
            <a:extLst>
              <a:ext uri="{FF2B5EF4-FFF2-40B4-BE49-F238E27FC236}">
                <a16:creationId xmlns:a16="http://schemas.microsoft.com/office/drawing/2014/main" id="{3742E398-D4E0-B918-18DD-24BE97272940}"/>
              </a:ext>
            </a:extLst>
          </p:cNvPr>
          <p:cNvSpPr/>
          <p:nvPr/>
        </p:nvSpPr>
        <p:spPr>
          <a:xfrm>
            <a:off x="110836" y="1080652"/>
            <a:ext cx="8686800" cy="274320"/>
          </a:xfrm>
          <a:prstGeom prst="rect">
            <a:avLst/>
          </a:prstGeom>
          <a:noFill/>
          <a:ln/>
        </p:spPr>
        <p:txBody>
          <a:bodyPr wrap="square" rtlCol="0" anchor="ctr"/>
          <a:lstStyle/>
          <a:p>
            <a:pPr>
              <a:buClrTx/>
              <a:buFontTx/>
              <a:buNone/>
            </a:pPr>
            <a:r>
              <a:rPr lang="en-US" sz="1200" b="1" kern="1200" dirty="0">
                <a:solidFill>
                  <a:srgbClr val="C0392B"/>
                </a:solidFill>
                <a:latin typeface="Calibri" panose="020F0502020204030204"/>
                <a:ea typeface="+mn-ea"/>
                <a:cs typeface="+mn-cs"/>
              </a:rPr>
              <a:t>2 profils cliniques</a:t>
            </a:r>
            <a:endParaRPr lang="en-US" sz="1200" kern="1200" dirty="0">
              <a:solidFill>
                <a:prstClr val="black"/>
              </a:solidFill>
              <a:latin typeface="Calibri" panose="020F0502020204030204"/>
              <a:ea typeface="+mn-ea"/>
              <a:cs typeface="+mn-cs"/>
            </a:endParaRPr>
          </a:p>
        </p:txBody>
      </p:sp>
      <p:sp>
        <p:nvSpPr>
          <p:cNvPr id="6" name="Shape 6">
            <a:extLst>
              <a:ext uri="{FF2B5EF4-FFF2-40B4-BE49-F238E27FC236}">
                <a16:creationId xmlns:a16="http://schemas.microsoft.com/office/drawing/2014/main" id="{DFA09829-D47F-5D3D-18FC-2EB4F2E35003}"/>
              </a:ext>
            </a:extLst>
          </p:cNvPr>
          <p:cNvSpPr/>
          <p:nvPr/>
        </p:nvSpPr>
        <p:spPr>
          <a:xfrm>
            <a:off x="65116" y="1400692"/>
            <a:ext cx="4251960" cy="1097280"/>
          </a:xfrm>
          <a:prstGeom prst="rect">
            <a:avLst/>
          </a:prstGeom>
          <a:solidFill>
            <a:srgbClr val="FDECEA"/>
          </a:solidFill>
          <a:ln w="12700">
            <a:solidFill>
              <a:srgbClr val="FDECEA"/>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7" name="Text 7">
            <a:extLst>
              <a:ext uri="{FF2B5EF4-FFF2-40B4-BE49-F238E27FC236}">
                <a16:creationId xmlns:a16="http://schemas.microsoft.com/office/drawing/2014/main" id="{CC2192EE-928C-D28A-7C7F-4256900DD651}"/>
              </a:ext>
            </a:extLst>
          </p:cNvPr>
          <p:cNvSpPr/>
          <p:nvPr/>
        </p:nvSpPr>
        <p:spPr>
          <a:xfrm>
            <a:off x="174844" y="1428124"/>
            <a:ext cx="4023360"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Petit enfant (1–5 ans)</a:t>
            </a:r>
            <a:endParaRPr lang="en-US" sz="1200" kern="1200" dirty="0">
              <a:solidFill>
                <a:prstClr val="black"/>
              </a:solidFill>
              <a:latin typeface="Calibri" panose="020F0502020204030204"/>
              <a:ea typeface="+mn-ea"/>
              <a:cs typeface="+mn-cs"/>
            </a:endParaRPr>
          </a:p>
        </p:txBody>
      </p:sp>
      <p:sp>
        <p:nvSpPr>
          <p:cNvPr id="8" name="Text 8">
            <a:extLst>
              <a:ext uri="{FF2B5EF4-FFF2-40B4-BE49-F238E27FC236}">
                <a16:creationId xmlns:a16="http://schemas.microsoft.com/office/drawing/2014/main" id="{E5BEC24B-0989-45CE-BA77-3C672EA57565}"/>
              </a:ext>
            </a:extLst>
          </p:cNvPr>
          <p:cNvSpPr/>
          <p:nvPr/>
        </p:nvSpPr>
        <p:spPr>
          <a:xfrm>
            <a:off x="174843" y="1660255"/>
            <a:ext cx="4119587" cy="749808"/>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Ingestion accidentelle</a:t>
            </a:r>
            <a:endParaRPr lang="en-US" sz="1050" kern="1200" dirty="0">
              <a:solidFill>
                <a:prstClr val="black"/>
              </a:solidFill>
              <a:latin typeface="Calibri" panose="020F0502020204030204"/>
              <a:ea typeface="+mn-ea"/>
              <a:cs typeface="+mn-cs"/>
            </a:endParaRPr>
          </a:p>
          <a:p>
            <a:pPr>
              <a:buClrTx/>
              <a:buFontTx/>
              <a:buNone/>
            </a:pPr>
            <a:r>
              <a:rPr lang="en-US" sz="1050" kern="1200" dirty="0" err="1">
                <a:solidFill>
                  <a:srgbClr val="1A2535"/>
                </a:solidFill>
                <a:latin typeface="Calibri" panose="020F0502020204030204"/>
                <a:ea typeface="+mn-ea"/>
                <a:cs typeface="+mn-cs"/>
              </a:rPr>
              <a:t>Médicaments</a:t>
            </a:r>
            <a:r>
              <a:rPr lang="en-US" sz="1050" kern="1200" dirty="0">
                <a:solidFill>
                  <a:srgbClr val="1A2535"/>
                </a:solidFill>
                <a:latin typeface="Calibri" panose="020F0502020204030204"/>
                <a:ea typeface="+mn-ea"/>
                <a:cs typeface="+mn-cs"/>
              </a:rPr>
              <a:t> (32%), </a:t>
            </a:r>
            <a:r>
              <a:rPr lang="en-US" sz="1050" kern="1200" dirty="0" err="1">
                <a:solidFill>
                  <a:srgbClr val="1A2535"/>
                </a:solidFill>
                <a:latin typeface="Calibri" panose="020F0502020204030204"/>
                <a:ea typeface="+mn-ea"/>
                <a:cs typeface="+mn-cs"/>
              </a:rPr>
              <a:t>produits</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ménagers</a:t>
            </a:r>
            <a:r>
              <a:rPr lang="en-US" sz="1050" kern="1200" dirty="0">
                <a:solidFill>
                  <a:srgbClr val="1A2535"/>
                </a:solidFill>
                <a:latin typeface="Calibri" panose="020F0502020204030204"/>
                <a:ea typeface="+mn-ea"/>
                <a:cs typeface="+mn-cs"/>
              </a:rPr>
              <a:t> (18,5%) des expositions </a:t>
            </a:r>
            <a:r>
              <a:rPr lang="en-US" sz="1050" kern="1200" dirty="0" err="1">
                <a:solidFill>
                  <a:srgbClr val="1A2535"/>
                </a:solidFill>
                <a:latin typeface="Calibri" panose="020F0502020204030204"/>
                <a:ea typeface="+mn-ea"/>
                <a:cs typeface="+mn-cs"/>
              </a:rPr>
              <a:t>accidentelles</a:t>
            </a:r>
            <a:r>
              <a:rPr lang="en-US" sz="1050" kern="1200" dirty="0">
                <a:solidFill>
                  <a:srgbClr val="1A2535"/>
                </a:solidFill>
                <a:latin typeface="Calibri" panose="020F0502020204030204"/>
                <a:ea typeface="+mn-ea"/>
                <a:cs typeface="+mn-cs"/>
              </a:rPr>
              <a:t>, piles bouton (34% des </a:t>
            </a:r>
            <a:r>
              <a:rPr lang="en-US" sz="1050" kern="1200" dirty="0" err="1">
                <a:solidFill>
                  <a:srgbClr val="1A2535"/>
                </a:solidFill>
                <a:latin typeface="Calibri" panose="020F0502020204030204"/>
                <a:ea typeface="+mn-ea"/>
                <a:cs typeface="+mn-cs"/>
              </a:rPr>
              <a:t>intox</a:t>
            </a:r>
            <a:r>
              <a:rPr lang="en-US" sz="1050" kern="1200" dirty="0">
                <a:solidFill>
                  <a:srgbClr val="1A2535"/>
                </a:solidFill>
                <a:latin typeface="Calibri" panose="020F0502020204030204"/>
                <a:ea typeface="+mn-ea"/>
                <a:cs typeface="+mn-cs"/>
              </a:rPr>
              <a:t> à CE) </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Domicile : cuisine, salle de bain, chambre</a:t>
            </a:r>
            <a:endParaRPr lang="en-US" sz="1050" kern="1200" dirty="0">
              <a:solidFill>
                <a:prstClr val="black"/>
              </a:solidFill>
              <a:latin typeface="Calibri" panose="020F0502020204030204"/>
              <a:ea typeface="+mn-ea"/>
              <a:cs typeface="+mn-cs"/>
            </a:endParaRPr>
          </a:p>
        </p:txBody>
      </p:sp>
      <p:sp>
        <p:nvSpPr>
          <p:cNvPr id="9" name="Shape 9">
            <a:extLst>
              <a:ext uri="{FF2B5EF4-FFF2-40B4-BE49-F238E27FC236}">
                <a16:creationId xmlns:a16="http://schemas.microsoft.com/office/drawing/2014/main" id="{1417EE38-392D-5C44-5C5D-FAAF4DE3AAFA}"/>
              </a:ext>
            </a:extLst>
          </p:cNvPr>
          <p:cNvSpPr/>
          <p:nvPr/>
        </p:nvSpPr>
        <p:spPr>
          <a:xfrm>
            <a:off x="4499956" y="1400692"/>
            <a:ext cx="4251960" cy="1097280"/>
          </a:xfrm>
          <a:prstGeom prst="rect">
            <a:avLst/>
          </a:prstGeom>
          <a:solidFill>
            <a:srgbClr val="EBF4FA"/>
          </a:solidFill>
          <a:ln w="12700">
            <a:solidFill>
              <a:srgbClr val="EBF4FA"/>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0" name="Text 10">
            <a:extLst>
              <a:ext uri="{FF2B5EF4-FFF2-40B4-BE49-F238E27FC236}">
                <a16:creationId xmlns:a16="http://schemas.microsoft.com/office/drawing/2014/main" id="{AF6F2EA2-695D-8F8E-26EC-CB06167A830F}"/>
              </a:ext>
            </a:extLst>
          </p:cNvPr>
          <p:cNvSpPr/>
          <p:nvPr/>
        </p:nvSpPr>
        <p:spPr>
          <a:xfrm>
            <a:off x="4609684" y="1428124"/>
            <a:ext cx="4023360"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Adolescent (10–15 ans)</a:t>
            </a:r>
            <a:endParaRPr lang="en-US" sz="1200" kern="1200" dirty="0">
              <a:solidFill>
                <a:prstClr val="black"/>
              </a:solidFill>
              <a:latin typeface="Calibri" panose="020F0502020204030204"/>
              <a:ea typeface="+mn-ea"/>
              <a:cs typeface="+mn-cs"/>
            </a:endParaRPr>
          </a:p>
        </p:txBody>
      </p:sp>
      <p:sp>
        <p:nvSpPr>
          <p:cNvPr id="11" name="Text 11">
            <a:extLst>
              <a:ext uri="{FF2B5EF4-FFF2-40B4-BE49-F238E27FC236}">
                <a16:creationId xmlns:a16="http://schemas.microsoft.com/office/drawing/2014/main" id="{5BD1EC2C-B5BD-C922-243B-8EF6ED24583B}"/>
              </a:ext>
            </a:extLst>
          </p:cNvPr>
          <p:cNvSpPr/>
          <p:nvPr/>
        </p:nvSpPr>
        <p:spPr>
          <a:xfrm>
            <a:off x="4596183" y="1667037"/>
            <a:ext cx="4023360" cy="749808"/>
          </a:xfrm>
          <a:prstGeom prst="rect">
            <a:avLst/>
          </a:prstGeom>
          <a:noFill/>
          <a:ln/>
        </p:spPr>
        <p:txBody>
          <a:bodyPr wrap="square" rtlCol="0" anchor="ctr"/>
          <a:lstStyle/>
          <a:p>
            <a:pPr>
              <a:buClrTx/>
              <a:buFontTx/>
              <a:buNone/>
            </a:pPr>
            <a:r>
              <a:rPr lang="en-US" sz="1050" kern="1200" dirty="0">
                <a:solidFill>
                  <a:srgbClr val="1A2535"/>
                </a:solidFill>
                <a:latin typeface="Calibri" panose="020F0502020204030204"/>
                <a:ea typeface="+mn-ea"/>
                <a:cs typeface="+mn-cs"/>
              </a:rPr>
              <a:t>Intoxication volontaire ou récréative</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Médicaments, alcool, cannabis, </a:t>
            </a:r>
            <a:r>
              <a:rPr lang="en-US" sz="1050" kern="1200" dirty="0" err="1">
                <a:solidFill>
                  <a:srgbClr val="1A2535"/>
                </a:solidFill>
                <a:latin typeface="Calibri" panose="020F0502020204030204"/>
                <a:ea typeface="+mn-ea"/>
                <a:cs typeface="+mn-cs"/>
              </a:rPr>
              <a:t>protoxyde</a:t>
            </a:r>
            <a:r>
              <a:rPr lang="en-US" sz="1050" kern="1200" dirty="0">
                <a:solidFill>
                  <a:srgbClr val="1A2535"/>
                </a:solidFill>
                <a:latin typeface="Calibri" panose="020F0502020204030204"/>
                <a:ea typeface="+mn-ea"/>
                <a:cs typeface="+mn-cs"/>
              </a:rPr>
              <a:t> </a:t>
            </a:r>
            <a:r>
              <a:rPr lang="en-US" sz="1050" kern="1200" dirty="0" err="1">
                <a:solidFill>
                  <a:srgbClr val="1A2535"/>
                </a:solidFill>
                <a:latin typeface="Calibri" panose="020F0502020204030204"/>
                <a:ea typeface="+mn-ea"/>
                <a:cs typeface="+mn-cs"/>
              </a:rPr>
              <a:t>d’azote</a:t>
            </a:r>
            <a:r>
              <a:rPr lang="en-US" sz="1050" kern="1200" dirty="0">
                <a:solidFill>
                  <a:srgbClr val="1A2535"/>
                </a:solidFill>
                <a:latin typeface="Calibri" panose="020F0502020204030204"/>
                <a:ea typeface="+mn-ea"/>
                <a:cs typeface="+mn-cs"/>
              </a:rPr>
              <a:t>, substances illicites</a:t>
            </a:r>
            <a:endParaRPr lang="en-US" sz="1050" kern="1200" dirty="0">
              <a:solidFill>
                <a:prstClr val="black"/>
              </a:solidFill>
              <a:latin typeface="Calibri" panose="020F0502020204030204"/>
              <a:ea typeface="+mn-ea"/>
              <a:cs typeface="+mn-cs"/>
            </a:endParaRPr>
          </a:p>
          <a:p>
            <a:pPr>
              <a:buClrTx/>
              <a:buFontTx/>
              <a:buNone/>
            </a:pPr>
            <a:r>
              <a:rPr lang="en-US" sz="1050" kern="1200" dirty="0">
                <a:solidFill>
                  <a:srgbClr val="1A2535"/>
                </a:solidFill>
                <a:latin typeface="Calibri" panose="020F0502020204030204"/>
                <a:ea typeface="+mn-ea"/>
                <a:cs typeface="+mn-cs"/>
              </a:rPr>
              <a:t>Évaluation psychiatrique systématique</a:t>
            </a:r>
            <a:endParaRPr lang="en-US" sz="1050" kern="1200" dirty="0">
              <a:solidFill>
                <a:prstClr val="black"/>
              </a:solidFill>
              <a:latin typeface="Calibri" panose="020F0502020204030204"/>
              <a:ea typeface="+mn-ea"/>
              <a:cs typeface="+mn-cs"/>
            </a:endParaRPr>
          </a:p>
        </p:txBody>
      </p:sp>
      <p:sp>
        <p:nvSpPr>
          <p:cNvPr id="12" name="Text 12">
            <a:extLst>
              <a:ext uri="{FF2B5EF4-FFF2-40B4-BE49-F238E27FC236}">
                <a16:creationId xmlns:a16="http://schemas.microsoft.com/office/drawing/2014/main" id="{91554EF4-4AD6-8EC1-8390-756B9A452965}"/>
              </a:ext>
            </a:extLst>
          </p:cNvPr>
          <p:cNvSpPr/>
          <p:nvPr/>
        </p:nvSpPr>
        <p:spPr>
          <a:xfrm>
            <a:off x="110836" y="2569955"/>
            <a:ext cx="8686800" cy="274320"/>
          </a:xfrm>
          <a:prstGeom prst="rect">
            <a:avLst/>
          </a:prstGeom>
          <a:noFill/>
          <a:ln/>
        </p:spPr>
        <p:txBody>
          <a:bodyPr wrap="square" rtlCol="0" anchor="ctr"/>
          <a:lstStyle/>
          <a:p>
            <a:pPr>
              <a:buClrTx/>
              <a:buFontTx/>
              <a:buNone/>
            </a:pPr>
            <a:r>
              <a:rPr lang="en-US" sz="1200" b="1" kern="1200" dirty="0">
                <a:solidFill>
                  <a:srgbClr val="1B3A5C"/>
                </a:solidFill>
                <a:latin typeface="Calibri" panose="020F0502020204030204"/>
                <a:ea typeface="+mn-ea"/>
                <a:cs typeface="+mn-cs"/>
              </a:rPr>
              <a:t>Toxiques à haut risque vital</a:t>
            </a:r>
            <a:endParaRPr lang="en-US" sz="1200" kern="1200" dirty="0">
              <a:solidFill>
                <a:prstClr val="black"/>
              </a:solidFill>
              <a:latin typeface="Calibri" panose="020F0502020204030204"/>
              <a:ea typeface="+mn-ea"/>
              <a:cs typeface="+mn-cs"/>
            </a:endParaRPr>
          </a:p>
        </p:txBody>
      </p:sp>
      <p:sp>
        <p:nvSpPr>
          <p:cNvPr id="13" name="Shape 13">
            <a:extLst>
              <a:ext uri="{FF2B5EF4-FFF2-40B4-BE49-F238E27FC236}">
                <a16:creationId xmlns:a16="http://schemas.microsoft.com/office/drawing/2014/main" id="{85DF1490-839E-D8E8-4E11-684C3449FF94}"/>
              </a:ext>
            </a:extLst>
          </p:cNvPr>
          <p:cNvSpPr/>
          <p:nvPr/>
        </p:nvSpPr>
        <p:spPr>
          <a:xfrm>
            <a:off x="65116" y="2909452"/>
            <a:ext cx="1682496" cy="27432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4" name="Text 14">
            <a:extLst>
              <a:ext uri="{FF2B5EF4-FFF2-40B4-BE49-F238E27FC236}">
                <a16:creationId xmlns:a16="http://schemas.microsoft.com/office/drawing/2014/main" id="{5ABA9A11-01D5-7384-5DFB-A31243CC83CD}"/>
              </a:ext>
            </a:extLst>
          </p:cNvPr>
          <p:cNvSpPr/>
          <p:nvPr/>
        </p:nvSpPr>
        <p:spPr>
          <a:xfrm>
            <a:off x="65116" y="2909452"/>
            <a:ext cx="1682496" cy="274320"/>
          </a:xfrm>
          <a:prstGeom prst="rect">
            <a:avLst/>
          </a:prstGeom>
          <a:noFill/>
          <a:ln/>
        </p:spPr>
        <p:txBody>
          <a:bodyPr wrap="square" lIns="0" tIns="0" rIns="0" bIns="0" rtlCol="0" anchor="ctr"/>
          <a:lstStyle/>
          <a:p>
            <a:pPr algn="ctr">
              <a:buClrTx/>
              <a:buFontTx/>
              <a:buNone/>
            </a:pPr>
            <a:r>
              <a:rPr lang="en-US" sz="900" b="1" kern="1200" dirty="0">
                <a:solidFill>
                  <a:srgbClr val="FFFFFF"/>
                </a:solidFill>
                <a:latin typeface="Calibri" panose="020F0502020204030204"/>
                <a:ea typeface="+mn-ea"/>
                <a:cs typeface="+mn-cs"/>
              </a:rPr>
              <a:t>CO </a:t>
            </a:r>
            <a:endParaRPr lang="en-US" sz="900" kern="1200" dirty="0">
              <a:solidFill>
                <a:prstClr val="black"/>
              </a:solidFill>
              <a:latin typeface="Calibri" panose="020F0502020204030204"/>
              <a:ea typeface="+mn-ea"/>
              <a:cs typeface="+mn-cs"/>
            </a:endParaRPr>
          </a:p>
        </p:txBody>
      </p:sp>
      <p:sp>
        <p:nvSpPr>
          <p:cNvPr id="15" name="Shape 15">
            <a:extLst>
              <a:ext uri="{FF2B5EF4-FFF2-40B4-BE49-F238E27FC236}">
                <a16:creationId xmlns:a16="http://schemas.microsoft.com/office/drawing/2014/main" id="{D0B135DB-8722-BDEA-8150-468D27437A45}"/>
              </a:ext>
            </a:extLst>
          </p:cNvPr>
          <p:cNvSpPr/>
          <p:nvPr/>
        </p:nvSpPr>
        <p:spPr>
          <a:xfrm>
            <a:off x="30755" y="3183772"/>
            <a:ext cx="1682496" cy="91440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6" name="Text 16">
            <a:extLst>
              <a:ext uri="{FF2B5EF4-FFF2-40B4-BE49-F238E27FC236}">
                <a16:creationId xmlns:a16="http://schemas.microsoft.com/office/drawing/2014/main" id="{B40E15E6-9E52-A463-F344-A44B710E9867}"/>
              </a:ext>
            </a:extLst>
          </p:cNvPr>
          <p:cNvSpPr/>
          <p:nvPr/>
        </p:nvSpPr>
        <p:spPr>
          <a:xfrm>
            <a:off x="58187" y="3226478"/>
            <a:ext cx="1691640" cy="859536"/>
          </a:xfrm>
          <a:prstGeom prst="rect">
            <a:avLst/>
          </a:prstGeom>
          <a:noFill/>
          <a:ln/>
        </p:spPr>
        <p:txBody>
          <a:bodyPr wrap="square" rtlCol="0" anchor="ctr"/>
          <a:lstStyle/>
          <a:p>
            <a:pPr algn="ctr">
              <a:buClrTx/>
              <a:buFontTx/>
              <a:buNone/>
            </a:pPr>
            <a:r>
              <a:rPr lang="en-US" sz="1000" kern="1200" dirty="0">
                <a:solidFill>
                  <a:srgbClr val="1A2535"/>
                </a:solidFill>
                <a:latin typeface="Calibri" panose="020F0502020204030204"/>
                <a:ea typeface="+mn-ea"/>
                <a:cs typeface="+mn-cs"/>
              </a:rPr>
              <a:t>1ère cause de décès</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par intoxication enfant </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O₂ haut </a:t>
            </a:r>
            <a:r>
              <a:rPr lang="en-US" sz="1000" kern="1200" dirty="0" err="1">
                <a:solidFill>
                  <a:srgbClr val="1A2535"/>
                </a:solidFill>
                <a:latin typeface="Calibri" panose="020F0502020204030204"/>
                <a:ea typeface="+mn-ea"/>
                <a:cs typeface="+mn-cs"/>
              </a:rPr>
              <a:t>débit</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immédiat</a:t>
            </a:r>
            <a:endParaRPr lang="en-US" sz="1000" kern="1200" dirty="0">
              <a:solidFill>
                <a:srgbClr val="1A2535"/>
              </a:solidFill>
              <a:latin typeface="Calibri" panose="020F0502020204030204"/>
              <a:ea typeface="+mn-ea"/>
              <a:cs typeface="+mn-cs"/>
            </a:endParaRPr>
          </a:p>
          <a:p>
            <a:pPr algn="ctr">
              <a:buClrTx/>
              <a:buFontTx/>
              <a:buNone/>
            </a:pPr>
            <a:r>
              <a:rPr lang="en-US" sz="1000" kern="1200" dirty="0" err="1">
                <a:solidFill>
                  <a:srgbClr val="1A2535"/>
                </a:solidFill>
                <a:latin typeface="Calibri" panose="020F0502020204030204"/>
                <a:ea typeface="+mn-ea"/>
                <a:cs typeface="+mn-cs"/>
              </a:rPr>
              <a:t>Cyanokit</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si</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fumées</a:t>
            </a:r>
            <a:r>
              <a:rPr lang="en-US" sz="1000" kern="1200" dirty="0">
                <a:solidFill>
                  <a:srgbClr val="1A2535"/>
                </a:solidFill>
                <a:latin typeface="Calibri" panose="020F0502020204030204"/>
                <a:ea typeface="+mn-ea"/>
                <a:cs typeface="+mn-cs"/>
              </a:rPr>
              <a:t> / Caisson </a:t>
            </a:r>
          </a:p>
          <a:p>
            <a:pPr algn="ctr">
              <a:buClrTx/>
              <a:buFontTx/>
              <a:buNone/>
            </a:pPr>
            <a:endParaRPr lang="en-US" sz="1000" kern="1200" dirty="0">
              <a:solidFill>
                <a:prstClr val="black"/>
              </a:solidFill>
              <a:latin typeface="Calibri" panose="020F0502020204030204"/>
              <a:ea typeface="+mn-ea"/>
              <a:cs typeface="+mn-cs"/>
            </a:endParaRPr>
          </a:p>
        </p:txBody>
      </p:sp>
      <p:sp>
        <p:nvSpPr>
          <p:cNvPr id="17" name="Shape 17">
            <a:extLst>
              <a:ext uri="{FF2B5EF4-FFF2-40B4-BE49-F238E27FC236}">
                <a16:creationId xmlns:a16="http://schemas.microsoft.com/office/drawing/2014/main" id="{0042C87A-0C5F-7854-735F-257CEE1610C0}"/>
              </a:ext>
            </a:extLst>
          </p:cNvPr>
          <p:cNvSpPr/>
          <p:nvPr/>
        </p:nvSpPr>
        <p:spPr>
          <a:xfrm>
            <a:off x="1829908" y="2909452"/>
            <a:ext cx="1682496" cy="274320"/>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18" name="Text 18">
            <a:extLst>
              <a:ext uri="{FF2B5EF4-FFF2-40B4-BE49-F238E27FC236}">
                <a16:creationId xmlns:a16="http://schemas.microsoft.com/office/drawing/2014/main" id="{0AD0CEBB-66F2-478E-1568-45BF960A59A3}"/>
              </a:ext>
            </a:extLst>
          </p:cNvPr>
          <p:cNvSpPr/>
          <p:nvPr/>
        </p:nvSpPr>
        <p:spPr>
          <a:xfrm>
            <a:off x="1829908" y="2909452"/>
            <a:ext cx="1682496" cy="274320"/>
          </a:xfrm>
          <a:prstGeom prst="rect">
            <a:avLst/>
          </a:prstGeom>
          <a:noFill/>
          <a:ln/>
        </p:spPr>
        <p:txBody>
          <a:bodyPr wrap="square" lIns="0" tIns="0" rIns="0" bIns="0" rtlCol="0" anchor="ctr"/>
          <a:lstStyle/>
          <a:p>
            <a:pPr algn="ctr">
              <a:buClrTx/>
              <a:buFontTx/>
              <a:buNone/>
            </a:pPr>
            <a:r>
              <a:rPr lang="en-US" sz="900" b="1" kern="1200" dirty="0" err="1">
                <a:solidFill>
                  <a:srgbClr val="FFFFFF"/>
                </a:solidFill>
                <a:latin typeface="Calibri" panose="020F0502020204030204"/>
                <a:ea typeface="+mn-ea"/>
                <a:cs typeface="+mn-cs"/>
              </a:rPr>
              <a:t>Médicaments</a:t>
            </a:r>
            <a:endParaRPr lang="en-US" sz="900" kern="1200" dirty="0">
              <a:solidFill>
                <a:prstClr val="black"/>
              </a:solidFill>
              <a:latin typeface="Calibri" panose="020F0502020204030204"/>
              <a:ea typeface="+mn-ea"/>
              <a:cs typeface="+mn-cs"/>
            </a:endParaRPr>
          </a:p>
        </p:txBody>
      </p:sp>
      <p:sp>
        <p:nvSpPr>
          <p:cNvPr id="19" name="Shape 19">
            <a:extLst>
              <a:ext uri="{FF2B5EF4-FFF2-40B4-BE49-F238E27FC236}">
                <a16:creationId xmlns:a16="http://schemas.microsoft.com/office/drawing/2014/main" id="{EFC7320A-A695-37D3-7153-39A9CD98D962}"/>
              </a:ext>
            </a:extLst>
          </p:cNvPr>
          <p:cNvSpPr/>
          <p:nvPr/>
        </p:nvSpPr>
        <p:spPr>
          <a:xfrm>
            <a:off x="1829908" y="3183772"/>
            <a:ext cx="1682496" cy="91440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0" name="Text 20">
            <a:extLst>
              <a:ext uri="{FF2B5EF4-FFF2-40B4-BE49-F238E27FC236}">
                <a16:creationId xmlns:a16="http://schemas.microsoft.com/office/drawing/2014/main" id="{DA611945-28C9-48BC-16E7-F26ADCDEB890}"/>
              </a:ext>
            </a:extLst>
          </p:cNvPr>
          <p:cNvSpPr/>
          <p:nvPr/>
        </p:nvSpPr>
        <p:spPr>
          <a:xfrm>
            <a:off x="1800618" y="3164685"/>
            <a:ext cx="1682496" cy="1114399"/>
          </a:xfrm>
          <a:prstGeom prst="rect">
            <a:avLst/>
          </a:prstGeom>
          <a:noFill/>
          <a:ln/>
        </p:spPr>
        <p:txBody>
          <a:bodyPr wrap="square" rtlCol="0" anchor="ctr"/>
          <a:lstStyle/>
          <a:p>
            <a:pPr algn="ctr">
              <a:buClrTx/>
              <a:buFontTx/>
              <a:buNone/>
            </a:pPr>
            <a:r>
              <a:rPr lang="en-US" sz="1000" kern="1200" dirty="0">
                <a:solidFill>
                  <a:srgbClr val="1A2535"/>
                </a:solidFill>
                <a:latin typeface="Calibri" panose="020F0502020204030204"/>
                <a:ea typeface="+mn-ea"/>
                <a:cs typeface="+mn-cs"/>
              </a:rPr>
              <a:t>SNC (25% </a:t>
            </a:r>
            <a:r>
              <a:rPr lang="en-US" sz="1000" kern="1200" dirty="0" err="1">
                <a:solidFill>
                  <a:srgbClr val="1A2535"/>
                </a:solidFill>
                <a:latin typeface="Calibri" panose="020F0502020204030204"/>
                <a:ea typeface="+mn-ea"/>
                <a:cs typeface="+mn-cs"/>
              </a:rPr>
              <a:t>intox</a:t>
            </a:r>
            <a:r>
              <a:rPr lang="en-US" sz="1000" kern="1200" dirty="0">
                <a:solidFill>
                  <a:srgbClr val="1A2535"/>
                </a:solidFill>
                <a:latin typeface="Calibri" panose="020F0502020204030204"/>
                <a:ea typeface="+mn-ea"/>
                <a:cs typeface="+mn-cs"/>
              </a:rPr>
              <a:t> med)</a:t>
            </a:r>
          </a:p>
          <a:p>
            <a:pPr algn="ctr">
              <a:buClrTx/>
              <a:buFontTx/>
              <a:buNone/>
            </a:pP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intox</a:t>
            </a:r>
            <a:r>
              <a:rPr lang="en-US" sz="1000" kern="1200" dirty="0">
                <a:solidFill>
                  <a:srgbClr val="1A2535"/>
                </a:solidFill>
                <a:latin typeface="Calibri" panose="020F0502020204030204"/>
                <a:ea typeface="+mn-ea"/>
                <a:cs typeface="+mn-cs"/>
              </a:rPr>
              <a:t> graves 59%  (1 - 5 </a:t>
            </a:r>
            <a:r>
              <a:rPr lang="en-US" sz="1000" kern="1200" dirty="0" err="1">
                <a:solidFill>
                  <a:srgbClr val="1A2535"/>
                </a:solidFill>
                <a:latin typeface="Calibri" panose="020F0502020204030204"/>
                <a:ea typeface="+mn-ea"/>
                <a:cs typeface="+mn-cs"/>
              </a:rPr>
              <a:t>ans</a:t>
            </a:r>
            <a:r>
              <a:rPr lang="en-US" sz="1000" kern="1200" dirty="0">
                <a:solidFill>
                  <a:srgbClr val="1A2535"/>
                </a:solidFill>
                <a:latin typeface="Calibri" panose="020F0502020204030204"/>
                <a:ea typeface="+mn-ea"/>
                <a:cs typeface="+mn-cs"/>
              </a:rPr>
              <a:t>)</a:t>
            </a:r>
          </a:p>
          <a:p>
            <a:pPr algn="ctr">
              <a:buClrTx/>
              <a:buFontTx/>
              <a:buNone/>
            </a:pPr>
            <a:r>
              <a:rPr lang="en-US" sz="1000" kern="1200" dirty="0" err="1">
                <a:solidFill>
                  <a:srgbClr val="1A2535"/>
                </a:solidFill>
                <a:latin typeface="Calibri" panose="020F0502020204030204"/>
                <a:ea typeface="+mn-ea"/>
                <a:cs typeface="+mn-cs"/>
              </a:rPr>
              <a:t>bêtabloquants</a:t>
            </a:r>
            <a:r>
              <a:rPr lang="en-US" sz="1000" kern="1200" dirty="0">
                <a:solidFill>
                  <a:srgbClr val="1A2535"/>
                </a:solidFill>
                <a:latin typeface="Calibri" panose="020F0502020204030204"/>
                <a:ea typeface="+mn-ea"/>
                <a:cs typeface="+mn-cs"/>
              </a:rPr>
              <a:t> (1</a:t>
            </a:r>
            <a:r>
              <a:rPr lang="en-US" sz="1000" kern="1200" baseline="30000" dirty="0">
                <a:solidFill>
                  <a:srgbClr val="1A2535"/>
                </a:solidFill>
                <a:latin typeface="Calibri" panose="020F0502020204030204"/>
                <a:ea typeface="+mn-ea"/>
                <a:cs typeface="+mn-cs"/>
              </a:rPr>
              <a:t>ere</a:t>
            </a:r>
            <a:r>
              <a:rPr lang="en-US" sz="1000" kern="1200" dirty="0">
                <a:solidFill>
                  <a:srgbClr val="1A2535"/>
                </a:solidFill>
                <a:latin typeface="Calibri" panose="020F0502020204030204"/>
                <a:ea typeface="+mn-ea"/>
                <a:cs typeface="+mn-cs"/>
              </a:rPr>
              <a:t> cause de </a:t>
            </a:r>
            <a:r>
              <a:rPr lang="en-US" sz="1000" kern="1200" dirty="0" err="1">
                <a:solidFill>
                  <a:srgbClr val="1A2535"/>
                </a:solidFill>
                <a:latin typeface="Calibri" panose="020F0502020204030204"/>
                <a:ea typeface="+mn-ea"/>
                <a:cs typeface="+mn-cs"/>
              </a:rPr>
              <a:t>cas</a:t>
            </a:r>
            <a:r>
              <a:rPr lang="en-US" sz="1000" kern="1200" dirty="0">
                <a:solidFill>
                  <a:srgbClr val="1A2535"/>
                </a:solidFill>
                <a:latin typeface="Calibri" panose="020F0502020204030204"/>
                <a:ea typeface="+mn-ea"/>
                <a:cs typeface="+mn-cs"/>
              </a:rPr>
              <a:t> graves </a:t>
            </a:r>
            <a:r>
              <a:rPr lang="en-US" sz="1000" kern="1200" dirty="0" err="1">
                <a:solidFill>
                  <a:srgbClr val="1A2535"/>
                </a:solidFill>
                <a:latin typeface="Calibri" panose="020F0502020204030204"/>
                <a:ea typeface="+mn-ea"/>
                <a:cs typeface="+mn-cs"/>
              </a:rPr>
              <a:t>intox</a:t>
            </a:r>
            <a:r>
              <a:rPr lang="en-US" sz="1000" kern="1200" dirty="0">
                <a:solidFill>
                  <a:srgbClr val="1A2535"/>
                </a:solidFill>
                <a:latin typeface="Calibri" panose="020F0502020204030204"/>
                <a:ea typeface="+mn-ea"/>
                <a:cs typeface="+mn-cs"/>
              </a:rPr>
              <a:t> med)</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ECG </a:t>
            </a:r>
            <a:r>
              <a:rPr lang="en-US" sz="1000" kern="1200" dirty="0" err="1">
                <a:solidFill>
                  <a:srgbClr val="1A2535"/>
                </a:solidFill>
                <a:latin typeface="Calibri" panose="020F0502020204030204"/>
                <a:ea typeface="+mn-ea"/>
                <a:cs typeface="+mn-cs"/>
              </a:rPr>
              <a:t>systématique</a:t>
            </a:r>
            <a:endParaRPr lang="en-US" sz="1000" kern="1200" dirty="0">
              <a:solidFill>
                <a:srgbClr val="1A2535"/>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Antidotes</a:t>
            </a:r>
            <a:endParaRPr lang="en-US" sz="1000" kern="1200" dirty="0">
              <a:solidFill>
                <a:prstClr val="black"/>
              </a:solidFill>
              <a:latin typeface="Calibri" panose="020F0502020204030204"/>
              <a:ea typeface="+mn-ea"/>
              <a:cs typeface="+mn-cs"/>
            </a:endParaRPr>
          </a:p>
        </p:txBody>
      </p:sp>
      <p:sp>
        <p:nvSpPr>
          <p:cNvPr id="21" name="Shape 21">
            <a:extLst>
              <a:ext uri="{FF2B5EF4-FFF2-40B4-BE49-F238E27FC236}">
                <a16:creationId xmlns:a16="http://schemas.microsoft.com/office/drawing/2014/main" id="{8CD0502D-9F73-57D6-5439-A02989F9FECF}"/>
              </a:ext>
            </a:extLst>
          </p:cNvPr>
          <p:cNvSpPr/>
          <p:nvPr/>
        </p:nvSpPr>
        <p:spPr>
          <a:xfrm>
            <a:off x="3594700" y="2909452"/>
            <a:ext cx="1682496" cy="274320"/>
          </a:xfrm>
          <a:prstGeom prst="rect">
            <a:avLst/>
          </a:prstGeom>
          <a:solidFill>
            <a:srgbClr val="0E7490"/>
          </a:solidFill>
          <a:ln w="12700">
            <a:solidFill>
              <a:srgbClr val="0E749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2" name="Text 22">
            <a:extLst>
              <a:ext uri="{FF2B5EF4-FFF2-40B4-BE49-F238E27FC236}">
                <a16:creationId xmlns:a16="http://schemas.microsoft.com/office/drawing/2014/main" id="{B03525AC-51C0-C23A-3464-87F58C4A22B3}"/>
              </a:ext>
            </a:extLst>
          </p:cNvPr>
          <p:cNvSpPr/>
          <p:nvPr/>
        </p:nvSpPr>
        <p:spPr>
          <a:xfrm>
            <a:off x="3594700" y="2909452"/>
            <a:ext cx="1682496" cy="274320"/>
          </a:xfrm>
          <a:prstGeom prst="rect">
            <a:avLst/>
          </a:prstGeom>
          <a:noFill/>
          <a:ln/>
        </p:spPr>
        <p:txBody>
          <a:bodyPr wrap="square" lIns="0" tIns="0" rIns="0" bIns="0" rtlCol="0" anchor="ctr"/>
          <a:lstStyle/>
          <a:p>
            <a:pPr algn="ctr">
              <a:buClrTx/>
              <a:buFontTx/>
              <a:buNone/>
            </a:pPr>
            <a:r>
              <a:rPr lang="en-US" sz="900" b="1" kern="1200" dirty="0">
                <a:solidFill>
                  <a:srgbClr val="FFFFFF"/>
                </a:solidFill>
                <a:latin typeface="Calibri" panose="020F0502020204030204"/>
                <a:ea typeface="+mn-ea"/>
                <a:cs typeface="+mn-cs"/>
              </a:rPr>
              <a:t>Cannabis</a:t>
            </a:r>
            <a:endParaRPr lang="en-US" sz="900" kern="1200" dirty="0">
              <a:solidFill>
                <a:prstClr val="black"/>
              </a:solidFill>
              <a:latin typeface="Calibri" panose="020F0502020204030204"/>
              <a:ea typeface="+mn-ea"/>
              <a:cs typeface="+mn-cs"/>
            </a:endParaRPr>
          </a:p>
          <a:p>
            <a:pPr algn="ctr">
              <a:buClrTx/>
              <a:buFontTx/>
              <a:buNone/>
            </a:pPr>
            <a:r>
              <a:rPr lang="en-US" sz="900" b="1" kern="1200" dirty="0">
                <a:solidFill>
                  <a:srgbClr val="FFFFFF"/>
                </a:solidFill>
                <a:latin typeface="Calibri" panose="020F0502020204030204"/>
                <a:ea typeface="+mn-ea"/>
                <a:cs typeface="+mn-cs"/>
              </a:rPr>
              <a:t>(recrudescence)</a:t>
            </a:r>
            <a:endParaRPr lang="en-US" sz="900" kern="1200" dirty="0">
              <a:solidFill>
                <a:prstClr val="black"/>
              </a:solidFill>
              <a:latin typeface="Calibri" panose="020F0502020204030204"/>
              <a:ea typeface="+mn-ea"/>
              <a:cs typeface="+mn-cs"/>
            </a:endParaRPr>
          </a:p>
        </p:txBody>
      </p:sp>
      <p:sp>
        <p:nvSpPr>
          <p:cNvPr id="23" name="Shape 23">
            <a:extLst>
              <a:ext uri="{FF2B5EF4-FFF2-40B4-BE49-F238E27FC236}">
                <a16:creationId xmlns:a16="http://schemas.microsoft.com/office/drawing/2014/main" id="{D1F2CCD4-B8CE-B604-5FF1-51E455CA32AB}"/>
              </a:ext>
            </a:extLst>
          </p:cNvPr>
          <p:cNvSpPr/>
          <p:nvPr/>
        </p:nvSpPr>
        <p:spPr>
          <a:xfrm>
            <a:off x="3594700" y="3183772"/>
            <a:ext cx="1682496" cy="91440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4" name="Text 24">
            <a:extLst>
              <a:ext uri="{FF2B5EF4-FFF2-40B4-BE49-F238E27FC236}">
                <a16:creationId xmlns:a16="http://schemas.microsoft.com/office/drawing/2014/main" id="{88ECA163-0F9E-6774-7A24-8A4F07C8874F}"/>
              </a:ext>
            </a:extLst>
          </p:cNvPr>
          <p:cNvSpPr/>
          <p:nvPr/>
        </p:nvSpPr>
        <p:spPr>
          <a:xfrm>
            <a:off x="3521726" y="3226478"/>
            <a:ext cx="1828443" cy="1052606"/>
          </a:xfrm>
          <a:prstGeom prst="rect">
            <a:avLst/>
          </a:prstGeom>
          <a:noFill/>
          <a:ln/>
        </p:spPr>
        <p:txBody>
          <a:bodyPr wrap="square" rtlCol="0" anchor="ctr"/>
          <a:lstStyle/>
          <a:p>
            <a:pPr algn="ctr">
              <a:buClrTx/>
              <a:buFontTx/>
              <a:buNone/>
            </a:pPr>
            <a:r>
              <a:rPr lang="en-US" sz="1000" kern="1200" dirty="0">
                <a:solidFill>
                  <a:srgbClr val="1A2535"/>
                </a:solidFill>
                <a:latin typeface="Calibri" panose="020F0502020204030204"/>
                <a:ea typeface="+mn-ea"/>
                <a:cs typeface="+mn-cs"/>
              </a:rPr>
              <a:t>23% des </a:t>
            </a:r>
            <a:r>
              <a:rPr lang="en-US" sz="1000" kern="1200" dirty="0" err="1">
                <a:solidFill>
                  <a:srgbClr val="1A2535"/>
                </a:solidFill>
                <a:latin typeface="Calibri" panose="020F0502020204030204"/>
                <a:ea typeface="+mn-ea"/>
                <a:cs typeface="+mn-cs"/>
              </a:rPr>
              <a:t>intox</a:t>
            </a:r>
            <a:r>
              <a:rPr lang="en-US" sz="1000" kern="1200" dirty="0">
                <a:solidFill>
                  <a:srgbClr val="1A2535"/>
                </a:solidFill>
                <a:latin typeface="Calibri" panose="020F0502020204030204"/>
                <a:ea typeface="+mn-ea"/>
                <a:cs typeface="+mn-cs"/>
              </a:rPr>
              <a:t> cannabis </a:t>
            </a:r>
            <a:r>
              <a:rPr lang="en-US" sz="1000" kern="1200" dirty="0" err="1">
                <a:solidFill>
                  <a:srgbClr val="1A2535"/>
                </a:solidFill>
                <a:latin typeface="Calibri" panose="020F0502020204030204"/>
                <a:ea typeface="+mn-ea"/>
                <a:cs typeface="+mn-cs"/>
              </a:rPr>
              <a:t>en</a:t>
            </a:r>
            <a:r>
              <a:rPr lang="en-US" sz="1000" kern="1200" dirty="0">
                <a:solidFill>
                  <a:srgbClr val="1A2535"/>
                </a:solidFill>
                <a:latin typeface="Calibri" panose="020F0502020204030204"/>
                <a:ea typeface="+mn-ea"/>
                <a:cs typeface="+mn-cs"/>
              </a:rPr>
              <a:t> </a:t>
            </a:r>
            <a:r>
              <a:rPr lang="en-US" sz="1000" kern="1200" dirty="0" err="1">
                <a:solidFill>
                  <a:srgbClr val="1A2535"/>
                </a:solidFill>
                <a:latin typeface="Calibri" panose="020F0502020204030204"/>
                <a:ea typeface="+mn-ea"/>
                <a:cs typeface="+mn-cs"/>
              </a:rPr>
              <a:t>réa</a:t>
            </a:r>
            <a:r>
              <a:rPr lang="en-US" sz="1000" kern="1200" dirty="0">
                <a:solidFill>
                  <a:prstClr val="black"/>
                </a:solidFill>
                <a:latin typeface="Calibri" panose="020F0502020204030204"/>
                <a:ea typeface="+mn-ea"/>
                <a:cs typeface="+mn-cs"/>
              </a:rPr>
              <a:t> </a:t>
            </a:r>
            <a:r>
              <a:rPr lang="en-US" sz="1000" kern="1200" dirty="0">
                <a:solidFill>
                  <a:srgbClr val="1A2535"/>
                </a:solidFill>
                <a:latin typeface="Calibri" panose="020F0502020204030204"/>
                <a:ea typeface="+mn-ea"/>
                <a:cs typeface="+mn-cs"/>
              </a:rPr>
              <a:t>chez &lt; 6 </a:t>
            </a:r>
            <a:r>
              <a:rPr lang="en-US" sz="1000" kern="1200" dirty="0" err="1">
                <a:solidFill>
                  <a:srgbClr val="1A2535"/>
                </a:solidFill>
                <a:latin typeface="Calibri" panose="020F0502020204030204"/>
                <a:ea typeface="+mn-ea"/>
                <a:cs typeface="+mn-cs"/>
              </a:rPr>
              <a:t>ans</a:t>
            </a:r>
            <a:r>
              <a:rPr lang="en-US" sz="1000" kern="1200" dirty="0">
                <a:solidFill>
                  <a:srgbClr val="1A2535"/>
                </a:solidFill>
                <a:latin typeface="Calibri" panose="020F0502020204030204"/>
                <a:ea typeface="+mn-ea"/>
                <a:cs typeface="+mn-cs"/>
              </a:rPr>
              <a:t> (1</a:t>
            </a:r>
            <a:r>
              <a:rPr lang="en-US" sz="1000" kern="1200" baseline="30000" dirty="0">
                <a:solidFill>
                  <a:srgbClr val="1A2535"/>
                </a:solidFill>
                <a:latin typeface="Calibri" panose="020F0502020204030204"/>
                <a:ea typeface="+mn-ea"/>
                <a:cs typeface="+mn-cs"/>
              </a:rPr>
              <a:t>ere</a:t>
            </a:r>
            <a:r>
              <a:rPr lang="en-US" sz="1000" kern="1200" dirty="0">
                <a:solidFill>
                  <a:srgbClr val="1A2535"/>
                </a:solidFill>
                <a:latin typeface="Calibri" panose="020F0502020204030204"/>
                <a:ea typeface="+mn-ea"/>
                <a:cs typeface="+mn-cs"/>
              </a:rPr>
              <a:t>)</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Forte </a:t>
            </a:r>
            <a:r>
              <a:rPr lang="en-US" sz="1000" kern="1200" dirty="0" err="1">
                <a:solidFill>
                  <a:srgbClr val="1A2535"/>
                </a:solidFill>
                <a:latin typeface="Calibri" panose="020F0502020204030204"/>
                <a:ea typeface="+mn-ea"/>
                <a:cs typeface="+mn-cs"/>
              </a:rPr>
              <a:t>hausse</a:t>
            </a:r>
            <a:endParaRPr lang="en-US" sz="1000" kern="1200" dirty="0">
              <a:solidFill>
                <a:srgbClr val="1A2535"/>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x2,5 entre 2010 et 2017</a:t>
            </a:r>
          </a:p>
          <a:p>
            <a:pPr algn="ctr">
              <a:buClrTx/>
              <a:buFontTx/>
              <a:buNone/>
            </a:pPr>
            <a:r>
              <a:rPr lang="en-US" sz="1000" kern="1200" dirty="0">
                <a:solidFill>
                  <a:srgbClr val="1A2535"/>
                </a:solidFill>
                <a:latin typeface="Calibri" panose="020F0502020204030204"/>
                <a:ea typeface="+mn-ea"/>
                <a:cs typeface="+mn-cs"/>
              </a:rPr>
              <a:t>X5 </a:t>
            </a:r>
            <a:r>
              <a:rPr lang="en-US" sz="1000" kern="1200" dirty="0" err="1">
                <a:solidFill>
                  <a:srgbClr val="1A2535"/>
                </a:solidFill>
                <a:latin typeface="Calibri" panose="020F0502020204030204"/>
                <a:ea typeface="+mn-ea"/>
                <a:cs typeface="+mn-cs"/>
              </a:rPr>
              <a:t>cas</a:t>
            </a:r>
            <a:r>
              <a:rPr lang="en-US" sz="1000" kern="1200" dirty="0">
                <a:solidFill>
                  <a:srgbClr val="1A2535"/>
                </a:solidFill>
                <a:latin typeface="Calibri" panose="020F0502020204030204"/>
                <a:ea typeface="+mn-ea"/>
                <a:cs typeface="+mn-cs"/>
              </a:rPr>
              <a:t> graves</a:t>
            </a:r>
            <a:endParaRPr lang="en-US" sz="1000" kern="1200" dirty="0">
              <a:solidFill>
                <a:prstClr val="black"/>
              </a:solidFill>
              <a:latin typeface="Calibri" panose="020F0502020204030204"/>
              <a:ea typeface="+mn-ea"/>
              <a:cs typeface="+mn-cs"/>
            </a:endParaRPr>
          </a:p>
        </p:txBody>
      </p:sp>
      <p:sp>
        <p:nvSpPr>
          <p:cNvPr id="25" name="Shape 25">
            <a:extLst>
              <a:ext uri="{FF2B5EF4-FFF2-40B4-BE49-F238E27FC236}">
                <a16:creationId xmlns:a16="http://schemas.microsoft.com/office/drawing/2014/main" id="{545E60EA-06E6-D1DD-93B6-3EDFE3A8AE36}"/>
              </a:ext>
            </a:extLst>
          </p:cNvPr>
          <p:cNvSpPr/>
          <p:nvPr/>
        </p:nvSpPr>
        <p:spPr>
          <a:xfrm>
            <a:off x="5359492" y="2909452"/>
            <a:ext cx="1682496" cy="274320"/>
          </a:xfrm>
          <a:prstGeom prst="rect">
            <a:avLst/>
          </a:prstGeom>
          <a:solidFill>
            <a:srgbClr val="C0392B"/>
          </a:solidFill>
          <a:ln w="12700">
            <a:solidFill>
              <a:srgbClr val="C0392B"/>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6" name="Text 26">
            <a:extLst>
              <a:ext uri="{FF2B5EF4-FFF2-40B4-BE49-F238E27FC236}">
                <a16:creationId xmlns:a16="http://schemas.microsoft.com/office/drawing/2014/main" id="{B246E372-45DB-42CE-D7FE-B0C4724AE963}"/>
              </a:ext>
            </a:extLst>
          </p:cNvPr>
          <p:cNvSpPr/>
          <p:nvPr/>
        </p:nvSpPr>
        <p:spPr>
          <a:xfrm>
            <a:off x="5359492" y="2909452"/>
            <a:ext cx="1682496" cy="274320"/>
          </a:xfrm>
          <a:prstGeom prst="rect">
            <a:avLst/>
          </a:prstGeom>
          <a:noFill/>
          <a:ln/>
        </p:spPr>
        <p:txBody>
          <a:bodyPr wrap="square" lIns="0" tIns="0" rIns="0" bIns="0" rtlCol="0" anchor="ctr"/>
          <a:lstStyle/>
          <a:p>
            <a:pPr algn="ctr">
              <a:buClrTx/>
              <a:buFontTx/>
              <a:buNone/>
            </a:pPr>
            <a:r>
              <a:rPr lang="en-US" sz="900" b="1" kern="1200" dirty="0">
                <a:solidFill>
                  <a:srgbClr val="FFFFFF"/>
                </a:solidFill>
                <a:latin typeface="Calibri" panose="020F0502020204030204"/>
                <a:ea typeface="+mn-ea"/>
                <a:cs typeface="+mn-cs"/>
              </a:rPr>
              <a:t>Pile bouton</a:t>
            </a:r>
            <a:endParaRPr lang="en-US" sz="900" kern="1200" dirty="0">
              <a:solidFill>
                <a:prstClr val="black"/>
              </a:solidFill>
              <a:latin typeface="Calibri" panose="020F0502020204030204"/>
              <a:ea typeface="+mn-ea"/>
              <a:cs typeface="+mn-cs"/>
            </a:endParaRPr>
          </a:p>
          <a:p>
            <a:pPr algn="ctr">
              <a:buClrTx/>
              <a:buFontTx/>
              <a:buNone/>
            </a:pPr>
            <a:r>
              <a:rPr lang="en-US" sz="900" b="1" kern="1200" dirty="0">
                <a:solidFill>
                  <a:srgbClr val="FFFFFF"/>
                </a:solidFill>
                <a:latin typeface="Calibri" panose="020F0502020204030204"/>
                <a:ea typeface="+mn-ea"/>
                <a:cs typeface="+mn-cs"/>
              </a:rPr>
              <a:t>œsophagienne</a:t>
            </a:r>
            <a:endParaRPr lang="en-US" sz="900" kern="1200" dirty="0">
              <a:solidFill>
                <a:prstClr val="black"/>
              </a:solidFill>
              <a:latin typeface="Calibri" panose="020F0502020204030204"/>
              <a:ea typeface="+mn-ea"/>
              <a:cs typeface="+mn-cs"/>
            </a:endParaRPr>
          </a:p>
        </p:txBody>
      </p:sp>
      <p:sp>
        <p:nvSpPr>
          <p:cNvPr id="27" name="Shape 27">
            <a:extLst>
              <a:ext uri="{FF2B5EF4-FFF2-40B4-BE49-F238E27FC236}">
                <a16:creationId xmlns:a16="http://schemas.microsoft.com/office/drawing/2014/main" id="{CD75420A-3FB4-0B4C-5DF7-933841A9AC8B}"/>
              </a:ext>
            </a:extLst>
          </p:cNvPr>
          <p:cNvSpPr/>
          <p:nvPr/>
        </p:nvSpPr>
        <p:spPr>
          <a:xfrm>
            <a:off x="5330202" y="3183772"/>
            <a:ext cx="1682496" cy="91440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28" name="Text 28">
            <a:extLst>
              <a:ext uri="{FF2B5EF4-FFF2-40B4-BE49-F238E27FC236}">
                <a16:creationId xmlns:a16="http://schemas.microsoft.com/office/drawing/2014/main" id="{7D1E441F-976C-D741-9341-DCC87AA9DFC6}"/>
              </a:ext>
            </a:extLst>
          </p:cNvPr>
          <p:cNvSpPr/>
          <p:nvPr/>
        </p:nvSpPr>
        <p:spPr>
          <a:xfrm>
            <a:off x="5350169" y="3211204"/>
            <a:ext cx="1691819" cy="859536"/>
          </a:xfrm>
          <a:prstGeom prst="rect">
            <a:avLst/>
          </a:prstGeom>
          <a:noFill/>
          <a:ln/>
        </p:spPr>
        <p:txBody>
          <a:bodyPr wrap="square" rtlCol="0" anchor="ctr"/>
          <a:lstStyle/>
          <a:p>
            <a:pPr algn="ctr">
              <a:buClrTx/>
              <a:buFontTx/>
              <a:buNone/>
            </a:pPr>
            <a:r>
              <a:rPr lang="en-US" sz="1000" kern="1200" dirty="0">
                <a:solidFill>
                  <a:srgbClr val="1A2535"/>
                </a:solidFill>
                <a:latin typeface="Calibri" panose="020F0502020204030204"/>
                <a:ea typeface="+mn-ea"/>
                <a:cs typeface="+mn-cs"/>
              </a:rPr>
              <a:t>Extraction</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endoscopique &lt; 2 h</a:t>
            </a:r>
            <a:endParaRPr lang="en-US" sz="1000" kern="1200" dirty="0">
              <a:solidFill>
                <a:prstClr val="black"/>
              </a:solidFill>
              <a:latin typeface="Calibri" panose="020F0502020204030204"/>
              <a:ea typeface="+mn-ea"/>
              <a:cs typeface="+mn-cs"/>
            </a:endParaRPr>
          </a:p>
          <a:p>
            <a:pPr algn="ctr">
              <a:buClrTx/>
            </a:pPr>
            <a:r>
              <a:rPr lang="en-US" sz="1000" kern="1200" dirty="0">
                <a:solidFill>
                  <a:srgbClr val="1A2535"/>
                </a:solidFill>
                <a:latin typeface="Calibri" panose="020F0502020204030204"/>
                <a:ea typeface="+mn-ea"/>
                <a:cs typeface="+mn-cs"/>
              </a:rPr>
              <a:t>Urgence </a:t>
            </a:r>
            <a:r>
              <a:rPr lang="en-US" sz="1000" kern="1200" dirty="0" err="1">
                <a:solidFill>
                  <a:srgbClr val="1A2535"/>
                </a:solidFill>
                <a:latin typeface="Calibri" panose="020F0502020204030204"/>
                <a:ea typeface="+mn-ea"/>
                <a:cs typeface="+mn-cs"/>
              </a:rPr>
              <a:t>chirurgicale</a:t>
            </a:r>
            <a:r>
              <a:rPr lang="en-US" sz="1000" kern="1200" dirty="0">
                <a:solidFill>
                  <a:srgbClr val="1A2535"/>
                </a:solidFill>
                <a:latin typeface="Calibri" panose="020F0502020204030204"/>
                <a:ea typeface="+mn-ea"/>
                <a:cs typeface="+mn-cs"/>
              </a:rPr>
              <a:t> </a:t>
            </a:r>
            <a:r>
              <a:rPr lang="fr-FR" sz="1000" kern="1200" dirty="0">
                <a:solidFill>
                  <a:srgbClr val="1A2535"/>
                </a:solidFill>
                <a:latin typeface="Calibri" panose="020F0502020204030204"/>
                <a:ea typeface="+mn-ea"/>
                <a:cs typeface="+mn-cs"/>
              </a:rPr>
              <a:t>(ESPGHAN 2021, HAS)</a:t>
            </a:r>
          </a:p>
          <a:p>
            <a:pPr algn="ctr">
              <a:buClrTx/>
              <a:buFontTx/>
              <a:buNone/>
            </a:pPr>
            <a:endParaRPr lang="en-US" sz="1000" kern="1200" dirty="0">
              <a:solidFill>
                <a:prstClr val="black"/>
              </a:solidFill>
              <a:latin typeface="Calibri" panose="020F0502020204030204"/>
              <a:ea typeface="+mn-ea"/>
              <a:cs typeface="+mn-cs"/>
            </a:endParaRPr>
          </a:p>
        </p:txBody>
      </p:sp>
      <p:sp>
        <p:nvSpPr>
          <p:cNvPr id="29" name="Shape 29">
            <a:extLst>
              <a:ext uri="{FF2B5EF4-FFF2-40B4-BE49-F238E27FC236}">
                <a16:creationId xmlns:a16="http://schemas.microsoft.com/office/drawing/2014/main" id="{D59DB2BA-ECB5-48F6-9958-B62C3F6451A9}"/>
              </a:ext>
            </a:extLst>
          </p:cNvPr>
          <p:cNvSpPr/>
          <p:nvPr/>
        </p:nvSpPr>
        <p:spPr>
          <a:xfrm>
            <a:off x="7124284" y="2909452"/>
            <a:ext cx="1682496" cy="274320"/>
          </a:xfrm>
          <a:prstGeom prst="rect">
            <a:avLst/>
          </a:prstGeom>
          <a:solidFill>
            <a:srgbClr val="D35400"/>
          </a:solidFill>
          <a:ln w="12700">
            <a:solidFill>
              <a:srgbClr val="D35400"/>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0" name="Text 30">
            <a:extLst>
              <a:ext uri="{FF2B5EF4-FFF2-40B4-BE49-F238E27FC236}">
                <a16:creationId xmlns:a16="http://schemas.microsoft.com/office/drawing/2014/main" id="{7F28B148-7D4E-06F6-2A01-EE87CC3F8C0F}"/>
              </a:ext>
            </a:extLst>
          </p:cNvPr>
          <p:cNvSpPr/>
          <p:nvPr/>
        </p:nvSpPr>
        <p:spPr>
          <a:xfrm>
            <a:off x="7124284" y="2909452"/>
            <a:ext cx="1682496" cy="274320"/>
          </a:xfrm>
          <a:prstGeom prst="rect">
            <a:avLst/>
          </a:prstGeom>
          <a:noFill/>
          <a:ln/>
        </p:spPr>
        <p:txBody>
          <a:bodyPr wrap="square" lIns="0" tIns="0" rIns="0" bIns="0" rtlCol="0" anchor="ctr"/>
          <a:lstStyle/>
          <a:p>
            <a:pPr algn="ctr">
              <a:buClrTx/>
              <a:buFontTx/>
              <a:buNone/>
            </a:pPr>
            <a:r>
              <a:rPr lang="en-US" sz="900" b="1" kern="1200" dirty="0">
                <a:solidFill>
                  <a:srgbClr val="FFFFFF"/>
                </a:solidFill>
                <a:latin typeface="Calibri" panose="020F0502020204030204"/>
                <a:ea typeface="+mn-ea"/>
                <a:cs typeface="+mn-cs"/>
              </a:rPr>
              <a:t>Caustiques</a:t>
            </a:r>
            <a:endParaRPr lang="en-US" sz="900" kern="1200" dirty="0">
              <a:solidFill>
                <a:prstClr val="black"/>
              </a:solidFill>
              <a:latin typeface="Calibri" panose="020F0502020204030204"/>
              <a:ea typeface="+mn-ea"/>
              <a:cs typeface="+mn-cs"/>
            </a:endParaRPr>
          </a:p>
        </p:txBody>
      </p:sp>
      <p:sp>
        <p:nvSpPr>
          <p:cNvPr id="31" name="Shape 31">
            <a:extLst>
              <a:ext uri="{FF2B5EF4-FFF2-40B4-BE49-F238E27FC236}">
                <a16:creationId xmlns:a16="http://schemas.microsoft.com/office/drawing/2014/main" id="{FB4B0D36-4340-DD60-8BBC-23B493FDC748}"/>
              </a:ext>
            </a:extLst>
          </p:cNvPr>
          <p:cNvSpPr/>
          <p:nvPr/>
        </p:nvSpPr>
        <p:spPr>
          <a:xfrm>
            <a:off x="7124284" y="3183772"/>
            <a:ext cx="1682496" cy="914400"/>
          </a:xfrm>
          <a:prstGeom prst="rect">
            <a:avLst/>
          </a:prstGeom>
          <a:solidFill>
            <a:srgbClr val="F1F5F9"/>
          </a:solidFill>
          <a:ln w="12700">
            <a:solidFill>
              <a:srgbClr val="F1F5F9"/>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2" name="Text 32">
            <a:extLst>
              <a:ext uri="{FF2B5EF4-FFF2-40B4-BE49-F238E27FC236}">
                <a16:creationId xmlns:a16="http://schemas.microsoft.com/office/drawing/2014/main" id="{6918B9B9-C274-D033-CDF3-627BB8164DF4}"/>
              </a:ext>
            </a:extLst>
          </p:cNvPr>
          <p:cNvSpPr/>
          <p:nvPr/>
        </p:nvSpPr>
        <p:spPr>
          <a:xfrm>
            <a:off x="7197436" y="3136807"/>
            <a:ext cx="1536192" cy="859536"/>
          </a:xfrm>
          <a:prstGeom prst="rect">
            <a:avLst/>
          </a:prstGeom>
          <a:noFill/>
          <a:ln/>
        </p:spPr>
        <p:txBody>
          <a:bodyPr wrap="square" rtlCol="0" anchor="ctr"/>
          <a:lstStyle/>
          <a:p>
            <a:pPr algn="ctr">
              <a:buClrTx/>
              <a:buFontTx/>
              <a:buNone/>
            </a:pPr>
            <a:r>
              <a:rPr lang="en-US" sz="1000" kern="1200" dirty="0">
                <a:solidFill>
                  <a:srgbClr val="1A2535"/>
                </a:solidFill>
                <a:latin typeface="Calibri" panose="020F0502020204030204"/>
                <a:ea typeface="+mn-ea"/>
                <a:cs typeface="+mn-cs"/>
              </a:rPr>
              <a:t>Brûlures buccales</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Dysphagie</a:t>
            </a:r>
            <a:endParaRPr lang="en-US" sz="1000" kern="1200" dirty="0">
              <a:solidFill>
                <a:prstClr val="black"/>
              </a:solidFill>
              <a:latin typeface="Calibri" panose="020F0502020204030204"/>
              <a:ea typeface="+mn-ea"/>
              <a:cs typeface="+mn-cs"/>
            </a:endParaRPr>
          </a:p>
          <a:p>
            <a:pPr algn="ctr">
              <a:buClrTx/>
              <a:buFontTx/>
              <a:buNone/>
            </a:pPr>
            <a:r>
              <a:rPr lang="en-US" sz="1000" kern="1200" dirty="0">
                <a:solidFill>
                  <a:srgbClr val="1A2535"/>
                </a:solidFill>
                <a:latin typeface="Calibri" panose="020F0502020204030204"/>
                <a:ea typeface="+mn-ea"/>
                <a:cs typeface="+mn-cs"/>
              </a:rPr>
              <a:t>Pas de charbon</a:t>
            </a:r>
            <a:endParaRPr lang="en-US" sz="1000" kern="1200" dirty="0">
              <a:solidFill>
                <a:prstClr val="black"/>
              </a:solidFill>
              <a:latin typeface="Calibri" panose="020F0502020204030204"/>
              <a:ea typeface="+mn-ea"/>
              <a:cs typeface="+mn-cs"/>
            </a:endParaRPr>
          </a:p>
        </p:txBody>
      </p:sp>
      <p:sp>
        <p:nvSpPr>
          <p:cNvPr id="33" name="Shape 33">
            <a:extLst>
              <a:ext uri="{FF2B5EF4-FFF2-40B4-BE49-F238E27FC236}">
                <a16:creationId xmlns:a16="http://schemas.microsoft.com/office/drawing/2014/main" id="{D388014B-9A50-5C82-CE73-C4D961116627}"/>
              </a:ext>
            </a:extLst>
          </p:cNvPr>
          <p:cNvSpPr/>
          <p:nvPr/>
        </p:nvSpPr>
        <p:spPr>
          <a:xfrm>
            <a:off x="1" y="4333948"/>
            <a:ext cx="7766352" cy="669172"/>
          </a:xfrm>
          <a:prstGeom prst="rect">
            <a:avLst/>
          </a:prstGeom>
          <a:solidFill>
            <a:srgbClr val="1B3A5C"/>
          </a:solidFill>
          <a:ln w="12700">
            <a:solidFill>
              <a:srgbClr val="1B3A5C"/>
            </a:solidFill>
            <a:prstDash val="solid"/>
          </a:ln>
        </p:spPr>
        <p:txBody>
          <a:bodyPr/>
          <a:lstStyle/>
          <a:p>
            <a:pPr>
              <a:buClrTx/>
              <a:buFontTx/>
              <a:buNone/>
            </a:pPr>
            <a:endParaRPr lang="fr-FR" sz="1800" kern="1200">
              <a:solidFill>
                <a:prstClr val="black"/>
              </a:solidFill>
              <a:latin typeface="Calibri" panose="020F0502020204030204"/>
              <a:ea typeface="+mn-ea"/>
              <a:cs typeface="+mn-cs"/>
            </a:endParaRPr>
          </a:p>
        </p:txBody>
      </p:sp>
      <p:sp>
        <p:nvSpPr>
          <p:cNvPr id="34" name="Text 34">
            <a:extLst>
              <a:ext uri="{FF2B5EF4-FFF2-40B4-BE49-F238E27FC236}">
                <a16:creationId xmlns:a16="http://schemas.microsoft.com/office/drawing/2014/main" id="{C40D719D-B32A-FFB5-4B9A-5ED8FFAE0362}"/>
              </a:ext>
            </a:extLst>
          </p:cNvPr>
          <p:cNvSpPr/>
          <p:nvPr/>
        </p:nvSpPr>
        <p:spPr>
          <a:xfrm>
            <a:off x="0" y="4306516"/>
            <a:ext cx="7715722" cy="669172"/>
          </a:xfrm>
          <a:prstGeom prst="rect">
            <a:avLst/>
          </a:prstGeom>
          <a:noFill/>
          <a:ln/>
        </p:spPr>
        <p:txBody>
          <a:bodyPr wrap="square" rtlCol="0" anchor="ctr"/>
          <a:lstStyle/>
          <a:p>
            <a:pPr>
              <a:buClrTx/>
              <a:buFontTx/>
              <a:buNone/>
            </a:pPr>
            <a:r>
              <a:rPr lang="en-US" sz="1050" b="1" kern="1200" dirty="0">
                <a:solidFill>
                  <a:srgbClr val="2980B9"/>
                </a:solidFill>
                <a:latin typeface="Calibri" panose="020F0502020204030204"/>
                <a:ea typeface="+mn-ea"/>
                <a:cs typeface="+mn-cs"/>
              </a:rPr>
              <a:t>Réflexes clés : </a:t>
            </a:r>
            <a:r>
              <a:rPr lang="en-US" sz="1050" kern="1200" dirty="0">
                <a:solidFill>
                  <a:srgbClr val="FFFFFF"/>
                </a:solidFill>
                <a:latin typeface="Calibri" panose="020F0502020204030204"/>
                <a:ea typeface="+mn-ea"/>
                <a:cs typeface="+mn-cs"/>
              </a:rPr>
              <a:t>Appeler le CAP  |   Charbon activé si &lt; 1 h, enfant coopérant, toxique adsorbable (1g/kg dose de charge )     </a:t>
            </a:r>
          </a:p>
          <a:p>
            <a:pPr>
              <a:buClrTx/>
              <a:buFontTx/>
              <a:buNone/>
            </a:pPr>
            <a:r>
              <a:rPr lang="en-US" sz="1050" kern="1200" dirty="0">
                <a:solidFill>
                  <a:srgbClr val="FFFFFF"/>
                </a:solidFill>
                <a:latin typeface="Calibri" panose="020F0502020204030204"/>
                <a:ea typeface="+mn-ea"/>
                <a:cs typeface="+mn-cs"/>
              </a:rPr>
              <a:t>Antidotes : N-acetylcysteine,  glucagon, naloxone, </a:t>
            </a:r>
            <a:r>
              <a:rPr lang="en-US" sz="1050" kern="1200" dirty="0" err="1">
                <a:solidFill>
                  <a:srgbClr val="FFFFFF"/>
                </a:solidFill>
                <a:latin typeface="Calibri" panose="020F0502020204030204"/>
                <a:ea typeface="+mn-ea"/>
                <a:cs typeface="+mn-cs"/>
              </a:rPr>
              <a:t>flumazénil</a:t>
            </a:r>
            <a:r>
              <a:rPr lang="en-US" sz="1050" kern="1200" dirty="0">
                <a:solidFill>
                  <a:srgbClr val="FFFFFF"/>
                </a:solidFill>
                <a:latin typeface="Calibri" panose="020F0502020204030204"/>
                <a:ea typeface="+mn-ea"/>
                <a:cs typeface="+mn-cs"/>
              </a:rPr>
              <a:t> …|   </a:t>
            </a:r>
            <a:endParaRPr lang="en-US" sz="1050" kern="1200" dirty="0">
              <a:solidFill>
                <a:prstClr val="black"/>
              </a:solidFill>
              <a:latin typeface="Calibri" panose="020F050202020403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AA0BD4EB-FDB7-EAB8-1838-EE53F02040A3}"/>
            </a:ext>
          </a:extLst>
        </p:cNvPr>
        <p:cNvGrpSpPr/>
        <p:nvPr/>
      </p:nvGrpSpPr>
      <p:grpSpPr>
        <a:xfrm>
          <a:off x="0" y="0"/>
          <a:ext cx="0" cy="0"/>
          <a:chOff x="0" y="0"/>
          <a:chExt cx="0" cy="0"/>
        </a:xfrm>
      </p:grpSpPr>
      <p:sp>
        <p:nvSpPr>
          <p:cNvPr id="406" name="Google Shape;406;p41">
            <a:extLst>
              <a:ext uri="{FF2B5EF4-FFF2-40B4-BE49-F238E27FC236}">
                <a16:creationId xmlns:a16="http://schemas.microsoft.com/office/drawing/2014/main" id="{79F57F4C-DABC-6C6C-219D-F153A3AA28ED}"/>
              </a:ext>
            </a:extLst>
          </p:cNvPr>
          <p:cNvSpPr txBox="1">
            <a:spLocks noGrp="1"/>
          </p:cNvSpPr>
          <p:nvPr>
            <p:ph type="title"/>
          </p:nvPr>
        </p:nvSpPr>
        <p:spPr>
          <a:xfrm>
            <a:off x="512618" y="2423475"/>
            <a:ext cx="7918207" cy="7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Corps étrangers</a:t>
            </a:r>
            <a:endParaRPr dirty="0"/>
          </a:p>
        </p:txBody>
      </p:sp>
      <p:sp>
        <p:nvSpPr>
          <p:cNvPr id="407" name="Google Shape;407;p41">
            <a:extLst>
              <a:ext uri="{FF2B5EF4-FFF2-40B4-BE49-F238E27FC236}">
                <a16:creationId xmlns:a16="http://schemas.microsoft.com/office/drawing/2014/main" id="{4DE151F9-A41B-DE4A-6D49-3DCBC06D8121}"/>
              </a:ext>
            </a:extLst>
          </p:cNvPr>
          <p:cNvSpPr txBox="1">
            <a:spLocks noGrp="1"/>
          </p:cNvSpPr>
          <p:nvPr>
            <p:ph type="title" idx="2"/>
          </p:nvPr>
        </p:nvSpPr>
        <p:spPr>
          <a:xfrm>
            <a:off x="7093527" y="866007"/>
            <a:ext cx="1337298"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bg2"/>
                </a:solidFill>
              </a:rPr>
              <a:t>02</a:t>
            </a:r>
            <a:endParaRPr dirty="0">
              <a:solidFill>
                <a:schemeClr val="bg2"/>
              </a:solidFill>
            </a:endParaRPr>
          </a:p>
        </p:txBody>
      </p:sp>
      <p:sp>
        <p:nvSpPr>
          <p:cNvPr id="408" name="Google Shape;408;p41">
            <a:extLst>
              <a:ext uri="{FF2B5EF4-FFF2-40B4-BE49-F238E27FC236}">
                <a16:creationId xmlns:a16="http://schemas.microsoft.com/office/drawing/2014/main" id="{06479A56-F803-94AD-66FC-BBFE3ADF6DFB}"/>
              </a:ext>
            </a:extLst>
          </p:cNvPr>
          <p:cNvSpPr txBox="1">
            <a:spLocks noGrp="1"/>
          </p:cNvSpPr>
          <p:nvPr>
            <p:ph type="subTitle" idx="1"/>
          </p:nvPr>
        </p:nvSpPr>
        <p:spPr>
          <a:xfrm>
            <a:off x="3821325" y="3214526"/>
            <a:ext cx="4609500" cy="375000"/>
          </a:xfrm>
          <a:prstGeom prst="rect">
            <a:avLst/>
          </a:prstGeom>
        </p:spPr>
        <p:txBody>
          <a:bodyPr spcFirstLastPara="1" wrap="square" lIns="91425" tIns="91425" rIns="91425" bIns="91425" anchor="t" anchorCtr="0">
            <a:noAutofit/>
          </a:bodyPr>
          <a:lstStyle/>
          <a:p>
            <a:r>
              <a:rPr lang="fr-FR" dirty="0"/>
              <a:t>Corps étranger : cause majeure de décès par </a:t>
            </a:r>
            <a:r>
              <a:rPr lang="fr-FR" dirty="0" err="1"/>
              <a:t>AcVC</a:t>
            </a:r>
            <a:r>
              <a:rPr lang="fr-FR" dirty="0"/>
              <a:t> chez le nourrisson (1ère cause de décès </a:t>
            </a:r>
            <a:r>
              <a:rPr lang="fr-FR" dirty="0" err="1"/>
              <a:t>AcVC</a:t>
            </a:r>
            <a:r>
              <a:rPr lang="fr-FR" dirty="0"/>
              <a:t> &lt;1 an, </a:t>
            </a:r>
            <a:r>
              <a:rPr lang="fr-FR" dirty="0" err="1"/>
              <a:t>SpF</a:t>
            </a:r>
            <a:r>
              <a:rPr lang="fr-FR" dirty="0"/>
              <a:t>)</a:t>
            </a:r>
            <a:endParaRPr dirty="0"/>
          </a:p>
        </p:txBody>
      </p:sp>
      <p:pic>
        <p:nvPicPr>
          <p:cNvPr id="3" name="Image 2">
            <a:extLst>
              <a:ext uri="{FF2B5EF4-FFF2-40B4-BE49-F238E27FC236}">
                <a16:creationId xmlns:a16="http://schemas.microsoft.com/office/drawing/2014/main" id="{8D4F4D14-AA06-6420-5AFF-A23E76F5383E}"/>
              </a:ext>
            </a:extLst>
          </p:cNvPr>
          <p:cNvPicPr>
            <a:picLocks noChangeAspect="1"/>
          </p:cNvPicPr>
          <p:nvPr/>
        </p:nvPicPr>
        <p:blipFill>
          <a:blip r:embed="rId3"/>
          <a:stretch>
            <a:fillRect/>
          </a:stretch>
        </p:blipFill>
        <p:spPr>
          <a:xfrm>
            <a:off x="512618" y="1133237"/>
            <a:ext cx="2732154" cy="3642871"/>
          </a:xfrm>
          <a:prstGeom prst="rect">
            <a:avLst/>
          </a:prstGeom>
        </p:spPr>
      </p:pic>
    </p:spTree>
    <p:extLst>
      <p:ext uri="{BB962C8B-B14F-4D97-AF65-F5344CB8AC3E}">
        <p14:creationId xmlns:p14="http://schemas.microsoft.com/office/powerpoint/2010/main" val="2973604949"/>
      </p:ext>
    </p:extLst>
  </p:cSld>
  <p:clrMapOvr>
    <a:masterClrMapping/>
  </p:clrMapOvr>
</p:sld>
</file>

<file path=ppt/theme/theme1.xml><?xml version="1.0" encoding="utf-8"?>
<a:theme xmlns:a="http://schemas.openxmlformats.org/drawingml/2006/main" name="Mental Health and Well-being - Health - 10th Grade by Slidesgo">
  <a:themeElements>
    <a:clrScheme name="COMUGE - JMUGE 2026">
      <a:dk1>
        <a:srgbClr val="04487C"/>
      </a:dk1>
      <a:lt1>
        <a:srgbClr val="EFEFEF"/>
      </a:lt1>
      <a:dk2>
        <a:srgbClr val="5393CF"/>
      </a:dk2>
      <a:lt2>
        <a:srgbClr val="EFEFEF"/>
      </a:lt2>
      <a:accent1>
        <a:srgbClr val="D5ECFC"/>
      </a:accent1>
      <a:accent2>
        <a:srgbClr val="7FCBED"/>
      </a:accent2>
      <a:accent3>
        <a:srgbClr val="ACC917"/>
      </a:accent3>
      <a:accent4>
        <a:srgbClr val="FCD619"/>
      </a:accent4>
      <a:accent5>
        <a:srgbClr val="FFFFFF"/>
      </a:accent5>
      <a:accent6>
        <a:srgbClr val="FFFFFF"/>
      </a:accent6>
      <a:hlink>
        <a:srgbClr val="342520"/>
      </a:hlink>
      <a:folHlink>
        <a:srgbClr val="FFC000"/>
      </a:folHlink>
    </a:clrScheme>
    <a:fontScheme name="JMUGE">
      <a:majorFont>
        <a:latin typeface="Praktika Black Italic"/>
        <a:ea typeface=""/>
        <a:cs typeface=""/>
      </a:majorFont>
      <a:minorFont>
        <a:latin typeface="Praktika Medium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MUGE2026_PPT_Template_V1.potx" id="{F411A671-9AF2-4F16-82E6-EFE75C919FA2}" vid="{35F13251-8764-40E7-B475-A166F91D745C}"/>
    </a:ext>
  </a:ext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MUGE2026_PPT_Template_V1.potx" id="{F411A671-9AF2-4F16-82E6-EFE75C919FA2}" vid="{E8BBE08B-2D2E-4B7B-A29C-24F440DA48A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4207</TotalTime>
  <Words>2848</Words>
  <Application>Microsoft Office PowerPoint</Application>
  <PresentationFormat>Affichage à l'écran (16:9)</PresentationFormat>
  <Paragraphs>365</Paragraphs>
  <Slides>19</Slides>
  <Notes>15</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19</vt:i4>
      </vt:variant>
    </vt:vector>
  </HeadingPairs>
  <TitlesOfParts>
    <vt:vector size="29" baseType="lpstr">
      <vt:lpstr>Calibri</vt:lpstr>
      <vt:lpstr>Praktika Black Italic</vt:lpstr>
      <vt:lpstr>Anaheim</vt:lpstr>
      <vt:lpstr>DM Sans</vt:lpstr>
      <vt:lpstr>Arial</vt:lpstr>
      <vt:lpstr>Praktika Medium Condensed</vt:lpstr>
      <vt:lpstr>Praktika ExtraBold Italic</vt:lpstr>
      <vt:lpstr>Proxima Nova</vt:lpstr>
      <vt:lpstr>Mental Health and Well-being - Health - 10th Grade by Slidesgo</vt:lpstr>
      <vt:lpstr>Slidesgo Final Pages</vt:lpstr>
      <vt:lpstr>Pathologies circonstancielles de l’enfant </vt:lpstr>
      <vt:lpstr>Sommaire</vt:lpstr>
      <vt:lpstr>Définir le périmètre </vt:lpstr>
      <vt:lpstr>Présentation PowerPoint</vt:lpstr>
      <vt:lpstr>Spécificités pédiatriques  </vt:lpstr>
      <vt:lpstr>Avant le diagnostic : 5 réflexes</vt:lpstr>
      <vt:lpstr>Intoxications aiguës</vt:lpstr>
      <vt:lpstr>Intoxications aiguës : penser toxique avant malaise</vt:lpstr>
      <vt:lpstr>Corps étrangers</vt:lpstr>
      <vt:lpstr>Corps étrangers — Ingestion et inhalation </vt:lpstr>
      <vt:lpstr>Noyade</vt:lpstr>
      <vt:lpstr>Noyade : l’urgence de l’hypoxie</vt:lpstr>
      <vt:lpstr>Accidents thermiques</vt:lpstr>
      <vt:lpstr>Accidents thermiques : 3 tableaux</vt:lpstr>
      <vt:lpstr>Maltraitance</vt:lpstr>
      <vt:lpstr>Présentation PowerPoint</vt:lpstr>
      <vt:lpstr>Red flags : ce qu’il ne faut jamais rater</vt:lpstr>
      <vt:lpstr>Présentation PowerPoint</vt:lpstr>
      <vt:lpstr>Contexte • Stabilisation • Orientation mais avant tout : PREVENTION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Pathologies circonstancielles de l’enfant </dc:title>
  <dc:creator>Stéven Riot</dc:creator>
  <cp:lastModifiedBy>LOTZ Thomas - Lesaffre Deutschland GmbH</cp:lastModifiedBy>
  <cp:revision>78</cp:revision>
  <dcterms:modified xsi:type="dcterms:W3CDTF">2026-05-04T21:05:15Z</dcterms:modified>
</cp:coreProperties>
</file>