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38"/>
  </p:notesMasterIdLst>
  <p:sldIdLst>
    <p:sldId id="256" r:id="rId3"/>
    <p:sldId id="281" r:id="rId4"/>
    <p:sldId id="257" r:id="rId5"/>
    <p:sldId id="283" r:id="rId6"/>
    <p:sldId id="294" r:id="rId7"/>
    <p:sldId id="259" r:id="rId8"/>
    <p:sldId id="282" r:id="rId9"/>
    <p:sldId id="295" r:id="rId10"/>
    <p:sldId id="261" r:id="rId11"/>
    <p:sldId id="262" r:id="rId12"/>
    <p:sldId id="284" r:id="rId13"/>
    <p:sldId id="296" r:id="rId14"/>
    <p:sldId id="263" r:id="rId15"/>
    <p:sldId id="264" r:id="rId16"/>
    <p:sldId id="265" r:id="rId17"/>
    <p:sldId id="297" r:id="rId18"/>
    <p:sldId id="258" r:id="rId19"/>
    <p:sldId id="285" r:id="rId20"/>
    <p:sldId id="286" r:id="rId21"/>
    <p:sldId id="287" r:id="rId22"/>
    <p:sldId id="288" r:id="rId23"/>
    <p:sldId id="268" r:id="rId24"/>
    <p:sldId id="270" r:id="rId25"/>
    <p:sldId id="271" r:id="rId26"/>
    <p:sldId id="272" r:id="rId27"/>
    <p:sldId id="274" r:id="rId28"/>
    <p:sldId id="276" r:id="rId29"/>
    <p:sldId id="277" r:id="rId30"/>
    <p:sldId id="278" r:id="rId31"/>
    <p:sldId id="289" r:id="rId32"/>
    <p:sldId id="290" r:id="rId33"/>
    <p:sldId id="266" r:id="rId34"/>
    <p:sldId id="291" r:id="rId35"/>
    <p:sldId id="292" r:id="rId36"/>
    <p:sldId id="293" r:id="rId3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67534" autoAdjust="0"/>
  </p:normalViewPr>
  <p:slideViewPr>
    <p:cSldViewPr snapToGrid="0">
      <p:cViewPr varScale="1">
        <p:scale>
          <a:sx n="54" d="100"/>
          <a:sy n="54" d="100"/>
        </p:scale>
        <p:origin x="114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82D164-46B5-49D3-AD15-13F2972ADB03}" type="datetimeFigureOut">
              <a:rPr lang="fr-FR" smtClean="0"/>
              <a:t>02/05/2026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23353-858F-4715-8FBC-F0FF3E6D408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620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Frace</a:t>
            </a:r>
            <a:r>
              <a:rPr lang="fr-FR" baseline="0" dirty="0" smtClean="0"/>
              <a:t> nous parlions d’analgésie sédation, nous parlons désormais la notion de sédation procédurale</a:t>
            </a:r>
          </a:p>
          <a:p>
            <a:r>
              <a:rPr lang="fr-FR" baseline="0" dirty="0" smtClean="0"/>
              <a:t>Mais la question de l’</a:t>
            </a:r>
            <a:r>
              <a:rPr lang="fr-FR" baseline="0" dirty="0" err="1" smtClean="0"/>
              <a:t>analgési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erest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eintacte</a:t>
            </a:r>
            <a:r>
              <a:rPr lang="fr-FR" baseline="0" dirty="0" smtClean="0"/>
              <a:t> en particulier dans le choix des molécules et l’anticipation des besoins du patient</a:t>
            </a:r>
          </a:p>
          <a:p>
            <a:r>
              <a:rPr lang="fr-FR" baseline="0" dirty="0" smtClean="0"/>
              <a:t>Une fois le geste réalisé le patient </a:t>
            </a:r>
            <a:r>
              <a:rPr lang="fr-FR" baseline="0" dirty="0" err="1" smtClean="0"/>
              <a:t>aura-t-il</a:t>
            </a:r>
            <a:r>
              <a:rPr lang="fr-FR" baseline="0" dirty="0" smtClean="0"/>
              <a:t> encore mal ou pas?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323353-858F-4715-8FBC-F0FF3E6D408B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9535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011300"/>
            <a:ext cx="5485200" cy="21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867">
                <a:latin typeface="Praktika ExtraBold Italic" panose="000009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950967" y="4212300"/>
            <a:ext cx="5485200" cy="6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bg2"/>
                </a:solidFill>
                <a:latin typeface="+mn-l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3021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20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960000" y="7864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950900" y="3135732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2"/>
          </p:nvPr>
        </p:nvSpPr>
        <p:spPr>
          <a:xfrm>
            <a:off x="4526379" y="3135732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3"/>
          </p:nvPr>
        </p:nvSpPr>
        <p:spPr>
          <a:xfrm>
            <a:off x="2738644" y="5446645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"/>
          </p:nvPr>
        </p:nvSpPr>
        <p:spPr>
          <a:xfrm>
            <a:off x="6314224" y="5446645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5"/>
          </p:nvPr>
        </p:nvSpPr>
        <p:spPr>
          <a:xfrm>
            <a:off x="8101835" y="3135732"/>
            <a:ext cx="3139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6" hasCustomPrompt="1"/>
          </p:nvPr>
        </p:nvSpPr>
        <p:spPr>
          <a:xfrm>
            <a:off x="1707455" y="1718827"/>
            <a:ext cx="1626181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2"/>
                </a:solidFill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7" hasCustomPrompt="1"/>
          </p:nvPr>
        </p:nvSpPr>
        <p:spPr>
          <a:xfrm>
            <a:off x="3495199" y="4028960"/>
            <a:ext cx="1626181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2"/>
                </a:solidFill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8" hasCustomPrompt="1"/>
          </p:nvPr>
        </p:nvSpPr>
        <p:spPr>
          <a:xfrm>
            <a:off x="5282933" y="1718827"/>
            <a:ext cx="1626181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2"/>
                </a:solidFill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9" hasCustomPrompt="1"/>
          </p:nvPr>
        </p:nvSpPr>
        <p:spPr>
          <a:xfrm>
            <a:off x="7070779" y="4028960"/>
            <a:ext cx="1626181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2"/>
                </a:solidFill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3" hasCustomPrompt="1"/>
          </p:nvPr>
        </p:nvSpPr>
        <p:spPr>
          <a:xfrm>
            <a:off x="8858390" y="1718827"/>
            <a:ext cx="1626181" cy="59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533">
                <a:solidFill>
                  <a:schemeClr val="accent2"/>
                </a:solidFill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dirty="0"/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4"/>
          </p:nvPr>
        </p:nvSpPr>
        <p:spPr>
          <a:xfrm>
            <a:off x="950900" y="2340025"/>
            <a:ext cx="3139200" cy="946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96" name="Google Shape;96;p13"/>
          <p:cNvSpPr txBox="1">
            <a:spLocks noGrp="1"/>
          </p:cNvSpPr>
          <p:nvPr>
            <p:ph type="subTitle" idx="15"/>
          </p:nvPr>
        </p:nvSpPr>
        <p:spPr>
          <a:xfrm>
            <a:off x="4526379" y="2340025"/>
            <a:ext cx="3139200" cy="946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6"/>
          </p:nvPr>
        </p:nvSpPr>
        <p:spPr>
          <a:xfrm>
            <a:off x="8101835" y="2340025"/>
            <a:ext cx="3139200" cy="946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7"/>
          </p:nvPr>
        </p:nvSpPr>
        <p:spPr>
          <a:xfrm>
            <a:off x="2738644" y="4650248"/>
            <a:ext cx="3139200" cy="946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18"/>
          </p:nvPr>
        </p:nvSpPr>
        <p:spPr>
          <a:xfrm>
            <a:off x="6314224" y="4650248"/>
            <a:ext cx="3139200" cy="94639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61106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>
            <a:spLocks noGrp="1"/>
          </p:cNvSpPr>
          <p:nvPr>
            <p:ph type="title"/>
          </p:nvPr>
        </p:nvSpPr>
        <p:spPr>
          <a:xfrm>
            <a:off x="950967" y="5024000"/>
            <a:ext cx="5822000" cy="6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933">
                <a:solidFill>
                  <a:schemeClr val="bg2"/>
                </a:solidFill>
                <a:latin typeface="Praktika ExtraBold Italic" panose="000009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07" name="Google Shape;107;p14"/>
          <p:cNvSpPr txBox="1">
            <a:spLocks noGrp="1"/>
          </p:cNvSpPr>
          <p:nvPr>
            <p:ph type="subTitle" idx="1"/>
          </p:nvPr>
        </p:nvSpPr>
        <p:spPr>
          <a:xfrm>
            <a:off x="950967" y="1226800"/>
            <a:ext cx="5822000" cy="36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4453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5"/>
          <p:cNvSpPr txBox="1">
            <a:spLocks noGrp="1"/>
          </p:cNvSpPr>
          <p:nvPr>
            <p:ph type="title"/>
          </p:nvPr>
        </p:nvSpPr>
        <p:spPr>
          <a:xfrm>
            <a:off x="960000" y="77367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352753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>
            <a:spLocks noGrp="1"/>
          </p:cNvSpPr>
          <p:nvPr>
            <p:ph type="title"/>
          </p:nvPr>
        </p:nvSpPr>
        <p:spPr>
          <a:xfrm>
            <a:off x="960000" y="8166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5840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>
            <a:spLocks noGrp="1"/>
          </p:cNvSpPr>
          <p:nvPr>
            <p:ph type="title"/>
          </p:nvPr>
        </p:nvSpPr>
        <p:spPr>
          <a:xfrm>
            <a:off x="6270400" y="1539584"/>
            <a:ext cx="4970800" cy="21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43" name="Google Shape;143;p18"/>
          <p:cNvSpPr txBox="1">
            <a:spLocks noGrp="1"/>
          </p:cNvSpPr>
          <p:nvPr>
            <p:ph type="subTitle" idx="1"/>
          </p:nvPr>
        </p:nvSpPr>
        <p:spPr>
          <a:xfrm>
            <a:off x="6270400" y="3695217"/>
            <a:ext cx="4970800" cy="16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144" name="Google Shape;144;p18"/>
          <p:cNvSpPr>
            <a:spLocks noGrp="1"/>
          </p:cNvSpPr>
          <p:nvPr>
            <p:ph type="pic" idx="2"/>
          </p:nvPr>
        </p:nvSpPr>
        <p:spPr>
          <a:xfrm>
            <a:off x="950967" y="996000"/>
            <a:ext cx="4252000" cy="4866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5406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title"/>
          </p:nvPr>
        </p:nvSpPr>
        <p:spPr>
          <a:xfrm>
            <a:off x="960000" y="886333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66" name="Google Shape;166;p22"/>
          <p:cNvSpPr txBox="1">
            <a:spLocks noGrp="1"/>
          </p:cNvSpPr>
          <p:nvPr>
            <p:ph type="subTitle" idx="1"/>
          </p:nvPr>
        </p:nvSpPr>
        <p:spPr>
          <a:xfrm>
            <a:off x="6497325" y="4087867"/>
            <a:ext cx="37824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167" name="Google Shape;167;p22"/>
          <p:cNvSpPr txBox="1">
            <a:spLocks noGrp="1"/>
          </p:cNvSpPr>
          <p:nvPr>
            <p:ph type="subTitle" idx="2"/>
          </p:nvPr>
        </p:nvSpPr>
        <p:spPr>
          <a:xfrm>
            <a:off x="1912267" y="4087867"/>
            <a:ext cx="37824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168" name="Google Shape;168;p22"/>
          <p:cNvSpPr txBox="1">
            <a:spLocks noGrp="1"/>
          </p:cNvSpPr>
          <p:nvPr>
            <p:ph type="subTitle" idx="3"/>
          </p:nvPr>
        </p:nvSpPr>
        <p:spPr>
          <a:xfrm>
            <a:off x="1912267" y="3438100"/>
            <a:ext cx="3782400" cy="6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169" name="Google Shape;169;p22"/>
          <p:cNvSpPr txBox="1">
            <a:spLocks noGrp="1"/>
          </p:cNvSpPr>
          <p:nvPr>
            <p:ph type="subTitle" idx="4"/>
          </p:nvPr>
        </p:nvSpPr>
        <p:spPr>
          <a:xfrm>
            <a:off x="6497339" y="3438100"/>
            <a:ext cx="3782400" cy="64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14981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rgbClr val="EFF7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3"/>
          <p:cNvSpPr txBox="1">
            <a:spLocks noGrp="1"/>
          </p:cNvSpPr>
          <p:nvPr>
            <p:ph type="title"/>
          </p:nvPr>
        </p:nvSpPr>
        <p:spPr>
          <a:xfrm>
            <a:off x="960000" y="86768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1"/>
          </p:nvPr>
        </p:nvSpPr>
        <p:spPr>
          <a:xfrm>
            <a:off x="6324305" y="2426700"/>
            <a:ext cx="4764400" cy="26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178" name="Google Shape;178;p23"/>
          <p:cNvSpPr txBox="1">
            <a:spLocks noGrp="1"/>
          </p:cNvSpPr>
          <p:nvPr>
            <p:ph type="subTitle" idx="2"/>
          </p:nvPr>
        </p:nvSpPr>
        <p:spPr>
          <a:xfrm>
            <a:off x="1103300" y="2426700"/>
            <a:ext cx="4764400" cy="261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20431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5"/>
          <p:cNvSpPr txBox="1">
            <a:spLocks noGrp="1"/>
          </p:cNvSpPr>
          <p:nvPr>
            <p:ph type="title"/>
          </p:nvPr>
        </p:nvSpPr>
        <p:spPr>
          <a:xfrm>
            <a:off x="960000" y="816012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1"/>
          </p:nvPr>
        </p:nvSpPr>
        <p:spPr>
          <a:xfrm>
            <a:off x="1700833" y="3759988"/>
            <a:ext cx="2659200" cy="1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2"/>
          </p:nvPr>
        </p:nvSpPr>
        <p:spPr>
          <a:xfrm>
            <a:off x="4766432" y="3759988"/>
            <a:ext cx="2659200" cy="1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3"/>
          </p:nvPr>
        </p:nvSpPr>
        <p:spPr>
          <a:xfrm>
            <a:off x="7832037" y="3759988"/>
            <a:ext cx="2659200" cy="15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4"/>
          </p:nvPr>
        </p:nvSpPr>
        <p:spPr>
          <a:xfrm>
            <a:off x="1700833" y="3268385"/>
            <a:ext cx="2659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5"/>
          </p:nvPr>
        </p:nvSpPr>
        <p:spPr>
          <a:xfrm>
            <a:off x="4766436" y="3268385"/>
            <a:ext cx="2659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6"/>
          </p:nvPr>
        </p:nvSpPr>
        <p:spPr>
          <a:xfrm>
            <a:off x="7832048" y="3268385"/>
            <a:ext cx="2659200" cy="65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249106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6"/>
          <p:cNvSpPr txBox="1">
            <a:spLocks noGrp="1"/>
          </p:cNvSpPr>
          <p:nvPr>
            <p:ph type="title"/>
          </p:nvPr>
        </p:nvSpPr>
        <p:spPr>
          <a:xfrm>
            <a:off x="5393100" y="784561"/>
            <a:ext cx="5838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210" name="Google Shape;210;p26"/>
          <p:cNvSpPr txBox="1">
            <a:spLocks noGrp="1"/>
          </p:cNvSpPr>
          <p:nvPr>
            <p:ph type="subTitle" idx="1"/>
          </p:nvPr>
        </p:nvSpPr>
        <p:spPr>
          <a:xfrm>
            <a:off x="5393116" y="3182899"/>
            <a:ext cx="2749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11" name="Google Shape;211;p26"/>
          <p:cNvSpPr txBox="1">
            <a:spLocks noGrp="1"/>
          </p:cNvSpPr>
          <p:nvPr>
            <p:ph type="subTitle" idx="2"/>
          </p:nvPr>
        </p:nvSpPr>
        <p:spPr>
          <a:xfrm>
            <a:off x="8482416" y="3182899"/>
            <a:ext cx="2749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12" name="Google Shape;212;p26"/>
          <p:cNvSpPr txBox="1">
            <a:spLocks noGrp="1"/>
          </p:cNvSpPr>
          <p:nvPr>
            <p:ph type="subTitle" idx="3"/>
          </p:nvPr>
        </p:nvSpPr>
        <p:spPr>
          <a:xfrm>
            <a:off x="5393116" y="5068599"/>
            <a:ext cx="2749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13" name="Google Shape;213;p26"/>
          <p:cNvSpPr txBox="1">
            <a:spLocks noGrp="1"/>
          </p:cNvSpPr>
          <p:nvPr>
            <p:ph type="subTitle" idx="4"/>
          </p:nvPr>
        </p:nvSpPr>
        <p:spPr>
          <a:xfrm>
            <a:off x="8482416" y="5068599"/>
            <a:ext cx="2749600" cy="8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14" name="Google Shape;214;p26"/>
          <p:cNvSpPr txBox="1">
            <a:spLocks noGrp="1"/>
          </p:cNvSpPr>
          <p:nvPr>
            <p:ph type="subTitle" idx="5"/>
          </p:nvPr>
        </p:nvSpPr>
        <p:spPr>
          <a:xfrm>
            <a:off x="5393100" y="2684660"/>
            <a:ext cx="2749600" cy="6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15" name="Google Shape;215;p26"/>
          <p:cNvSpPr txBox="1">
            <a:spLocks noGrp="1"/>
          </p:cNvSpPr>
          <p:nvPr>
            <p:ph type="subTitle" idx="6"/>
          </p:nvPr>
        </p:nvSpPr>
        <p:spPr>
          <a:xfrm>
            <a:off x="5393100" y="4570560"/>
            <a:ext cx="2749600" cy="6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16" name="Google Shape;216;p26"/>
          <p:cNvSpPr txBox="1">
            <a:spLocks noGrp="1"/>
          </p:cNvSpPr>
          <p:nvPr>
            <p:ph type="subTitle" idx="7"/>
          </p:nvPr>
        </p:nvSpPr>
        <p:spPr>
          <a:xfrm>
            <a:off x="8482396" y="2684660"/>
            <a:ext cx="2749600" cy="6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17" name="Google Shape;217;p26"/>
          <p:cNvSpPr txBox="1">
            <a:spLocks noGrp="1"/>
          </p:cNvSpPr>
          <p:nvPr>
            <p:ph type="subTitle" idx="8"/>
          </p:nvPr>
        </p:nvSpPr>
        <p:spPr>
          <a:xfrm>
            <a:off x="8482396" y="4570560"/>
            <a:ext cx="2749600" cy="61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546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5095100" y="3231300"/>
            <a:ext cx="6146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667">
                <a:latin typeface="Praktika ExtraBold Italic" panose="000009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8500124" y="1332768"/>
            <a:ext cx="2740977" cy="122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rgbClr val="4D92CE"/>
                </a:solidFill>
                <a:latin typeface="Praktika ExtraBold Italic" panose="000009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lang="fr-FR" dirty="0"/>
              <a:t>xx</a:t>
            </a:r>
            <a:endParaRPr dirty="0"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5095100" y="4286035"/>
            <a:ext cx="6146000" cy="5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743812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960000" y="794196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222" name="Google Shape;222;p27"/>
          <p:cNvSpPr txBox="1">
            <a:spLocks noGrp="1"/>
          </p:cNvSpPr>
          <p:nvPr>
            <p:ph type="subTitle" idx="1"/>
          </p:nvPr>
        </p:nvSpPr>
        <p:spPr>
          <a:xfrm>
            <a:off x="1428400" y="3053927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23" name="Google Shape;223;p27"/>
          <p:cNvSpPr txBox="1">
            <a:spLocks noGrp="1"/>
          </p:cNvSpPr>
          <p:nvPr>
            <p:ph type="subTitle" idx="2"/>
          </p:nvPr>
        </p:nvSpPr>
        <p:spPr>
          <a:xfrm>
            <a:off x="4777200" y="3053927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24" name="Google Shape;224;p27"/>
          <p:cNvSpPr txBox="1">
            <a:spLocks noGrp="1"/>
          </p:cNvSpPr>
          <p:nvPr>
            <p:ph type="subTitle" idx="3"/>
          </p:nvPr>
        </p:nvSpPr>
        <p:spPr>
          <a:xfrm>
            <a:off x="1428400" y="5221744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25" name="Google Shape;225;p27"/>
          <p:cNvSpPr txBox="1">
            <a:spLocks noGrp="1"/>
          </p:cNvSpPr>
          <p:nvPr>
            <p:ph type="subTitle" idx="4"/>
          </p:nvPr>
        </p:nvSpPr>
        <p:spPr>
          <a:xfrm>
            <a:off x="4777200" y="5221744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26" name="Google Shape;226;p27"/>
          <p:cNvSpPr txBox="1">
            <a:spLocks noGrp="1"/>
          </p:cNvSpPr>
          <p:nvPr>
            <p:ph type="subTitle" idx="5"/>
          </p:nvPr>
        </p:nvSpPr>
        <p:spPr>
          <a:xfrm>
            <a:off x="8126000" y="3053927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27" name="Google Shape;227;p27"/>
          <p:cNvSpPr txBox="1">
            <a:spLocks noGrp="1"/>
          </p:cNvSpPr>
          <p:nvPr>
            <p:ph type="subTitle" idx="6"/>
          </p:nvPr>
        </p:nvSpPr>
        <p:spPr>
          <a:xfrm>
            <a:off x="8126000" y="5221744"/>
            <a:ext cx="2637600" cy="11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28" name="Google Shape;228;p27"/>
          <p:cNvSpPr txBox="1">
            <a:spLocks noGrp="1"/>
          </p:cNvSpPr>
          <p:nvPr>
            <p:ph type="subTitle" idx="7"/>
          </p:nvPr>
        </p:nvSpPr>
        <p:spPr>
          <a:xfrm>
            <a:off x="1428403" y="2600325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29" name="Google Shape;229;p27"/>
          <p:cNvSpPr txBox="1">
            <a:spLocks noGrp="1"/>
          </p:cNvSpPr>
          <p:nvPr>
            <p:ph type="subTitle" idx="8"/>
          </p:nvPr>
        </p:nvSpPr>
        <p:spPr>
          <a:xfrm>
            <a:off x="4777200" y="2600325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30" name="Google Shape;230;p27"/>
          <p:cNvSpPr txBox="1">
            <a:spLocks noGrp="1"/>
          </p:cNvSpPr>
          <p:nvPr>
            <p:ph type="subTitle" idx="9"/>
          </p:nvPr>
        </p:nvSpPr>
        <p:spPr>
          <a:xfrm>
            <a:off x="8125997" y="2600325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31" name="Google Shape;231;p27"/>
          <p:cNvSpPr txBox="1">
            <a:spLocks noGrp="1"/>
          </p:cNvSpPr>
          <p:nvPr>
            <p:ph type="subTitle" idx="13"/>
          </p:nvPr>
        </p:nvSpPr>
        <p:spPr>
          <a:xfrm>
            <a:off x="1428403" y="476811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32" name="Google Shape;232;p27"/>
          <p:cNvSpPr txBox="1">
            <a:spLocks noGrp="1"/>
          </p:cNvSpPr>
          <p:nvPr>
            <p:ph type="subTitle" idx="14"/>
          </p:nvPr>
        </p:nvSpPr>
        <p:spPr>
          <a:xfrm>
            <a:off x="4777200" y="476811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33" name="Google Shape;233;p27"/>
          <p:cNvSpPr txBox="1">
            <a:spLocks noGrp="1"/>
          </p:cNvSpPr>
          <p:nvPr>
            <p:ph type="subTitle" idx="15"/>
          </p:nvPr>
        </p:nvSpPr>
        <p:spPr>
          <a:xfrm>
            <a:off x="8125997" y="4768111"/>
            <a:ext cx="2637600" cy="6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933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011690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8"/>
          <p:cNvSpPr txBox="1">
            <a:spLocks noGrp="1"/>
          </p:cNvSpPr>
          <p:nvPr>
            <p:ph type="title" hasCustomPrompt="1"/>
          </p:nvPr>
        </p:nvSpPr>
        <p:spPr>
          <a:xfrm>
            <a:off x="950967" y="1176253"/>
            <a:ext cx="5408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bg2"/>
                </a:solidFill>
                <a:latin typeface="Praktika ExtraBold Italic" panose="000009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1" name="Google Shape;241;p28"/>
          <p:cNvSpPr txBox="1">
            <a:spLocks noGrp="1"/>
          </p:cNvSpPr>
          <p:nvPr>
            <p:ph type="subTitle" idx="1"/>
          </p:nvPr>
        </p:nvSpPr>
        <p:spPr>
          <a:xfrm>
            <a:off x="950967" y="2073576"/>
            <a:ext cx="54084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42" name="Google Shape;242;p28"/>
          <p:cNvSpPr txBox="1">
            <a:spLocks noGrp="1"/>
          </p:cNvSpPr>
          <p:nvPr>
            <p:ph type="title" idx="2" hasCustomPrompt="1"/>
          </p:nvPr>
        </p:nvSpPr>
        <p:spPr>
          <a:xfrm>
            <a:off x="950967" y="3042403"/>
            <a:ext cx="5408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rgbClr val="4D92CE"/>
                </a:solidFill>
                <a:latin typeface="Praktika ExtraBold Italic" panose="000009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3" name="Google Shape;243;p28"/>
          <p:cNvSpPr txBox="1">
            <a:spLocks noGrp="1"/>
          </p:cNvSpPr>
          <p:nvPr>
            <p:ph type="subTitle" idx="3"/>
          </p:nvPr>
        </p:nvSpPr>
        <p:spPr>
          <a:xfrm>
            <a:off x="950967" y="3939753"/>
            <a:ext cx="54084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244" name="Google Shape;244;p28"/>
          <p:cNvSpPr txBox="1">
            <a:spLocks noGrp="1"/>
          </p:cNvSpPr>
          <p:nvPr>
            <p:ph type="title" idx="4" hasCustomPrompt="1"/>
          </p:nvPr>
        </p:nvSpPr>
        <p:spPr>
          <a:xfrm>
            <a:off x="950967" y="4908519"/>
            <a:ext cx="5408400" cy="1025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bg2"/>
                </a:solidFill>
                <a:latin typeface="Praktika ExtraBold Italic" panose="000009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45" name="Google Shape;245;p28"/>
          <p:cNvSpPr txBox="1">
            <a:spLocks noGrp="1"/>
          </p:cNvSpPr>
          <p:nvPr>
            <p:ph type="subTitle" idx="5"/>
          </p:nvPr>
        </p:nvSpPr>
        <p:spPr>
          <a:xfrm>
            <a:off x="950967" y="5805884"/>
            <a:ext cx="5408400" cy="46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133">
                <a:solidFill>
                  <a:schemeClr val="dk1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800">
                <a:solidFill>
                  <a:schemeClr val="dk1"/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929133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02775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599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00125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FA524-1A1B-465C-A994-EB7B1CB8F090}" type="datetimeFigureOut">
              <a:rPr lang="fr-FR" smtClean="0"/>
              <a:t>02/05/2026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30367-FCDD-4CBC-97FA-21DE8B65417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55229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preserve="1">
  <p:cSld name="Title only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6"/>
          <p:cNvSpPr txBox="1">
            <a:spLocks noGrp="1"/>
          </p:cNvSpPr>
          <p:nvPr>
            <p:ph type="title"/>
          </p:nvPr>
        </p:nvSpPr>
        <p:spPr>
          <a:xfrm>
            <a:off x="955700" y="681200"/>
            <a:ext cx="10280800" cy="6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8378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5"/>
          <p:cNvSpPr txBox="1">
            <a:spLocks noGrp="1"/>
          </p:cNvSpPr>
          <p:nvPr>
            <p:ph type="title"/>
          </p:nvPr>
        </p:nvSpPr>
        <p:spPr>
          <a:xfrm>
            <a:off x="960000" y="83720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39" name="Google Shape;39;p5"/>
          <p:cNvSpPr txBox="1">
            <a:spLocks noGrp="1"/>
          </p:cNvSpPr>
          <p:nvPr>
            <p:ph type="subTitle" idx="1"/>
          </p:nvPr>
        </p:nvSpPr>
        <p:spPr>
          <a:xfrm>
            <a:off x="6740373" y="5375061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40" name="Google Shape;40;p5"/>
          <p:cNvSpPr txBox="1">
            <a:spLocks noGrp="1"/>
          </p:cNvSpPr>
          <p:nvPr>
            <p:ph type="subTitle" idx="2"/>
          </p:nvPr>
        </p:nvSpPr>
        <p:spPr>
          <a:xfrm>
            <a:off x="2110917" y="5375061"/>
            <a:ext cx="334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867" b="0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41" name="Google Shape;41;p5"/>
          <p:cNvSpPr txBox="1">
            <a:spLocks noGrp="1"/>
          </p:cNvSpPr>
          <p:nvPr>
            <p:ph type="subTitle" idx="3"/>
          </p:nvPr>
        </p:nvSpPr>
        <p:spPr>
          <a:xfrm>
            <a:off x="6740373" y="4914667"/>
            <a:ext cx="3340800" cy="6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  <p:sp>
        <p:nvSpPr>
          <p:cNvPr id="42" name="Google Shape;42;p5"/>
          <p:cNvSpPr txBox="1">
            <a:spLocks noGrp="1"/>
          </p:cNvSpPr>
          <p:nvPr>
            <p:ph type="subTitle" idx="4"/>
          </p:nvPr>
        </p:nvSpPr>
        <p:spPr>
          <a:xfrm>
            <a:off x="2110917" y="4914667"/>
            <a:ext cx="3340800" cy="605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solidFill>
                  <a:schemeClr val="dk1"/>
                </a:solidFill>
                <a:latin typeface="Praktika ExtraBold Italic" panose="00000900000000000000" pitchFamily="50" charset="0"/>
                <a:ea typeface="Praktika ExtraBold Italic" panose="00000900000000000000" pitchFamily="50" charset="0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32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24802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960000" y="842359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982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960000" y="847276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latin typeface="Praktika ExtraBold Italic" panose="00000900000000000000" pitchFamily="50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70" name="Google Shape;70;p7"/>
          <p:cNvSpPr txBox="1">
            <a:spLocks noGrp="1"/>
          </p:cNvSpPr>
          <p:nvPr>
            <p:ph type="body" idx="1"/>
          </p:nvPr>
        </p:nvSpPr>
        <p:spPr>
          <a:xfrm>
            <a:off x="960000" y="2335600"/>
            <a:ext cx="5495600" cy="28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latin typeface="Praktika Medium Condensed" panose="00000606000000000000" pitchFamily="50" charset="0"/>
              </a:defRPr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99114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8"/>
          <p:cNvSpPr txBox="1">
            <a:spLocks noGrp="1"/>
          </p:cNvSpPr>
          <p:nvPr>
            <p:ph type="title"/>
          </p:nvPr>
        </p:nvSpPr>
        <p:spPr>
          <a:xfrm>
            <a:off x="2358000" y="2021600"/>
            <a:ext cx="7476000" cy="281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8666">
                <a:latin typeface="Praktika ExtraBold Italic" panose="00000900000000000000" pitchFamily="50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947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9"/>
          <p:cNvSpPr txBox="1">
            <a:spLocks noGrp="1"/>
          </p:cNvSpPr>
          <p:nvPr>
            <p:ph type="title"/>
          </p:nvPr>
        </p:nvSpPr>
        <p:spPr>
          <a:xfrm>
            <a:off x="1499810" y="3429000"/>
            <a:ext cx="9192381" cy="154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8666">
                <a:latin typeface="Praktika ExtraBold Italic" panose="000009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  <p:sp>
        <p:nvSpPr>
          <p:cNvPr id="75" name="Google Shape;75;p9"/>
          <p:cNvSpPr txBox="1">
            <a:spLocks noGrp="1"/>
          </p:cNvSpPr>
          <p:nvPr>
            <p:ph type="subTitle" idx="1"/>
          </p:nvPr>
        </p:nvSpPr>
        <p:spPr>
          <a:xfrm>
            <a:off x="2847400" y="4977587"/>
            <a:ext cx="6497200" cy="105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bg2"/>
                </a:solidFill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8188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>
            <a:spLocks noGrp="1"/>
          </p:cNvSpPr>
          <p:nvPr>
            <p:ph type="pic" idx="2"/>
          </p:nvPr>
        </p:nvSpPr>
        <p:spPr>
          <a:xfrm>
            <a:off x="-33" y="-18300"/>
            <a:ext cx="12192000" cy="68764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78" name="Google Shape;78;p10"/>
          <p:cNvSpPr txBox="1">
            <a:spLocks noGrp="1"/>
          </p:cNvSpPr>
          <p:nvPr>
            <p:ph type="title"/>
          </p:nvPr>
        </p:nvSpPr>
        <p:spPr>
          <a:xfrm>
            <a:off x="960000" y="4594000"/>
            <a:ext cx="4822400" cy="1522400"/>
          </a:xfrm>
          <a:prstGeom prst="rect">
            <a:avLst/>
          </a:prstGeom>
          <a:solidFill>
            <a:schemeClr val="bg2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>
                <a:solidFill>
                  <a:schemeClr val="accent5"/>
                </a:solidFill>
                <a:latin typeface="Praktika ExtraBold Italic" panose="00000900000000000000" pitchFamily="50" charset="0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>
            <a:r>
              <a:rPr lang="fr-FR" smtClean="0"/>
              <a:t>Modifiez le style du titre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1073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2536067"/>
            <a:ext cx="8768000" cy="125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>
                <a:solidFill>
                  <a:schemeClr val="accent2"/>
                </a:solidFill>
                <a:latin typeface="Praktika ExtraBold Italic" panose="00000900000000000000" pitchFamily="50" charset="0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rPr dirty="0"/>
              <a:t>xx%</a:t>
            </a:r>
          </a:p>
        </p:txBody>
      </p:sp>
      <p:sp>
        <p:nvSpPr>
          <p:cNvPr id="81" name="Google Shape;81;p11"/>
          <p:cNvSpPr txBox="1">
            <a:spLocks noGrp="1"/>
          </p:cNvSpPr>
          <p:nvPr>
            <p:ph type="subTitle" idx="1"/>
          </p:nvPr>
        </p:nvSpPr>
        <p:spPr>
          <a:xfrm>
            <a:off x="1712000" y="3794333"/>
            <a:ext cx="8768000" cy="52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>
                <a:latin typeface="Praktika Medium Condensed" panose="00000606000000000000" pitchFamily="50" charset="0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r>
              <a:rPr lang="fr-FR" smtClean="0"/>
              <a:t>Modifier le style des sous-titres du masque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9211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svg"/><Relationship Id="rId30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FF7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60C3BA7-CB9E-E385-3B77-4DE54A3A6B09}"/>
              </a:ext>
            </a:extLst>
          </p:cNvPr>
          <p:cNvSpPr/>
          <p:nvPr/>
        </p:nvSpPr>
        <p:spPr>
          <a:xfrm>
            <a:off x="-33" y="652963"/>
            <a:ext cx="12192000" cy="6095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C67953A-481C-B2C8-B207-4000594616DA}"/>
              </a:ext>
            </a:extLst>
          </p:cNvPr>
          <p:cNvSpPr/>
          <p:nvPr/>
        </p:nvSpPr>
        <p:spPr>
          <a:xfrm>
            <a:off x="0" y="1"/>
            <a:ext cx="12192000" cy="681564"/>
          </a:xfrm>
          <a:prstGeom prst="rect">
            <a:avLst/>
          </a:prstGeom>
          <a:solidFill>
            <a:srgbClr val="4D92C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E5E8830-5D56-41C7-E1D2-BC55E5DF13B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=""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0684984" y="6308933"/>
            <a:ext cx="1148992" cy="450164"/>
          </a:xfrm>
          <a:prstGeom prst="rect">
            <a:avLst/>
          </a:prstGeom>
        </p:spPr>
      </p:pic>
      <p:sp>
        <p:nvSpPr>
          <p:cNvPr id="13" name="Espace réservé du titre 12">
            <a:extLst>
              <a:ext uri="{FF2B5EF4-FFF2-40B4-BE49-F238E27FC236}">
                <a16:creationId xmlns:a16="http://schemas.microsoft.com/office/drawing/2014/main" id="{A7EC4FC6-ADF4-39E4-E8CF-EA3DB15CD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967" y="766167"/>
            <a:ext cx="10290000" cy="6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B4D61241-E8FA-C77C-0B1F-65A6BBDF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0967" y="1532334"/>
            <a:ext cx="10290067" cy="4644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986FFD4-EF6C-5F04-AB33-3CF5DE14DA75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742973" y="84602"/>
            <a:ext cx="1091003" cy="447591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620D546-CB99-A90C-5F77-A2D3C99988EC}"/>
              </a:ext>
            </a:extLst>
          </p:cNvPr>
          <p:cNvPicPr>
            <a:picLocks noChangeAspect="1"/>
          </p:cNvPicPr>
          <p:nvPr/>
        </p:nvPicPr>
        <p:blipFill>
          <a:blip r:embed="rId29"/>
          <a:srcRect/>
          <a:stretch/>
        </p:blipFill>
        <p:spPr>
          <a:xfrm>
            <a:off x="615104" y="69772"/>
            <a:ext cx="3343005" cy="545931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92300564-161C-AD51-C7D0-C51E5B78A3FD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0128218" y="8586"/>
            <a:ext cx="563967" cy="652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81251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lang="fr-FR" sz="3200" b="0" i="0" u="none" strike="noStrike" cap="none" dirty="0" smtClean="0">
          <a:solidFill>
            <a:schemeClr val="tx1"/>
          </a:solidFill>
          <a:latin typeface="+mj-lt"/>
          <a:ea typeface="Praktika ExtraBold Italic" panose="00000900000000000000" pitchFamily="50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 dirty="0">
          <a:solidFill>
            <a:schemeClr val="tx1"/>
          </a:solidFill>
          <a:latin typeface="+mn-lt"/>
          <a:ea typeface="Praktika Medium Condensed" panose="00000606000000000000" pitchFamily="50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tx1"/>
          </a:solidFill>
          <a:latin typeface="+mn-lt"/>
          <a:ea typeface="Praktika Medium Condensed" panose="00000606000000000000" pitchFamily="50" charset="0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tx1"/>
          </a:solidFill>
          <a:latin typeface="+mn-lt"/>
          <a:ea typeface="Praktika Medium Condensed" panose="00000606000000000000" pitchFamily="50" charset="0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tx1"/>
          </a:solidFill>
          <a:latin typeface="+mn-lt"/>
          <a:ea typeface="Praktika Medium Condensed" panose="00000606000000000000" pitchFamily="50" charset="0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chemeClr val="tx1"/>
          </a:solidFill>
          <a:latin typeface="+mn-lt"/>
          <a:ea typeface="Praktika Medium Condensed" panose="00000606000000000000" pitchFamily="50" charset="0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E2A47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4"/>
          <p:cNvSpPr txBox="1">
            <a:spLocks noGrp="1"/>
          </p:cNvSpPr>
          <p:nvPr>
            <p:ph type="title"/>
          </p:nvPr>
        </p:nvSpPr>
        <p:spPr>
          <a:xfrm>
            <a:off x="1424133" y="1244600"/>
            <a:ext cx="9396400" cy="6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 dirty="0"/>
          </a:p>
        </p:txBody>
      </p:sp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1424133" y="2260600"/>
            <a:ext cx="9396400" cy="33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89431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Praktika Medium Condensed" panose="00000606000000000000" pitchFamily="50" charset="0"/>
          <a:ea typeface="Praktika Medium Condensed" panose="00000606000000000000" pitchFamily="50" charset="0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0688" y="2516770"/>
            <a:ext cx="10754747" cy="1351554"/>
          </a:xfrm>
        </p:spPr>
        <p:txBody>
          <a:bodyPr/>
          <a:lstStyle/>
          <a:p>
            <a:pPr algn="ctr"/>
            <a:r>
              <a:rPr lang="fr-FR" b="1" dirty="0"/>
              <a:t>Sédation </a:t>
            </a:r>
            <a:r>
              <a:rPr lang="fr-FR" b="1" dirty="0" smtClean="0"/>
              <a:t>procédurale</a:t>
            </a:r>
            <a:br>
              <a:rPr lang="fr-FR" b="1" dirty="0" smtClean="0"/>
            </a:br>
            <a:r>
              <a:rPr lang="fr-FR" b="1" dirty="0" smtClean="0"/>
              <a:t>Attention ça va faire mal…</a:t>
            </a:r>
            <a:endParaRPr lang="fr-FR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fr-FR" dirty="0" smtClean="0"/>
              <a:t>Mathieu Oberlin</a:t>
            </a:r>
          </a:p>
          <a:p>
            <a:pPr algn="ctr"/>
            <a:r>
              <a:rPr lang="fr-FR" dirty="0" err="1" smtClean="0"/>
              <a:t>Sélestulhouse</a:t>
            </a:r>
            <a:endParaRPr lang="fr-FR" dirty="0"/>
          </a:p>
        </p:txBody>
      </p:sp>
      <p:pic>
        <p:nvPicPr>
          <p:cNvPr id="9" name="Image 8" descr="/Users/loiclavaill/Documents/Logos/PNG/SAMU68-SD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6342">
            <a:off x="10416245" y="4911144"/>
            <a:ext cx="1809599" cy="2025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raphique 1">
            <a:extLst>
              <a:ext uri="{FF2B5EF4-FFF2-40B4-BE49-F238E27FC236}">
                <a16:creationId xmlns:a16="http://schemas.microsoft.com/office/drawing/2014/main" id="{3674459D-DDFF-77A9-7FD1-EDF848B67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8565" y="5923816"/>
            <a:ext cx="2389716" cy="535517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3F0D354D-AE09-76D5-9926-B922D0C8C5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538957"/>
            <a:ext cx="2105686" cy="1305237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9CF439D2-5AF5-2684-7143-D3E5FF797A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03112" y="5559709"/>
            <a:ext cx="2787793" cy="1238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77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smtClean="0"/>
              <a:t>RETENIR SUR LE JEÛNE</a:t>
            </a:r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fr-FR" sz="3600" b="1" u="sng" dirty="0" smtClean="0">
              <a:latin typeface="+mj-lt"/>
            </a:endParaRPr>
          </a:p>
          <a:p>
            <a:r>
              <a:rPr lang="fr-FR" sz="3600" b="1" u="sng" dirty="0" smtClean="0">
                <a:latin typeface="+mj-lt"/>
              </a:rPr>
              <a:t>Pas </a:t>
            </a:r>
            <a:r>
              <a:rPr lang="fr-FR" sz="3600" b="1" u="sng" dirty="0">
                <a:latin typeface="+mj-lt"/>
              </a:rPr>
              <a:t>de rapport avec risque d’inhalation</a:t>
            </a:r>
          </a:p>
          <a:p>
            <a:endParaRPr lang="fr-FR" sz="3600" dirty="0">
              <a:latin typeface="+mj-lt"/>
            </a:endParaRPr>
          </a:p>
          <a:p>
            <a:r>
              <a:rPr lang="fr-FR" sz="3600" b="1" u="sng" dirty="0">
                <a:latin typeface="+mj-lt"/>
              </a:rPr>
              <a:t>Traquer les facteurs </a:t>
            </a:r>
            <a:r>
              <a:rPr lang="fr-FR" sz="3600" dirty="0">
                <a:latin typeface="+mj-lt"/>
              </a:rPr>
              <a:t>de risque </a:t>
            </a:r>
            <a:endParaRPr lang="fr-FR" sz="3600" dirty="0" smtClean="0">
              <a:latin typeface="+mj-lt"/>
            </a:endParaRPr>
          </a:p>
          <a:p>
            <a:r>
              <a:rPr lang="fr-FR" sz="3600" dirty="0" smtClean="0">
                <a:latin typeface="+mj-lt"/>
              </a:rPr>
              <a:t>- </a:t>
            </a:r>
            <a:r>
              <a:rPr lang="fr-FR" sz="2800" dirty="0" smtClean="0">
                <a:latin typeface="+mj-lt"/>
              </a:rPr>
              <a:t>ASA </a:t>
            </a:r>
            <a:r>
              <a:rPr lang="fr-FR" sz="2800" dirty="0">
                <a:latin typeface="+mj-lt"/>
              </a:rPr>
              <a:t>à partir de </a:t>
            </a:r>
            <a:r>
              <a:rPr lang="fr-FR" sz="2800" dirty="0" smtClean="0">
                <a:latin typeface="+mj-lt"/>
              </a:rPr>
              <a:t>3, obésité</a:t>
            </a:r>
            <a:endParaRPr lang="fr-FR" sz="2800" dirty="0">
              <a:latin typeface="+mj-lt"/>
            </a:endParaRPr>
          </a:p>
          <a:p>
            <a:pPr>
              <a:buFontTx/>
              <a:buChar char="-"/>
            </a:pPr>
            <a:r>
              <a:rPr lang="fr-FR" sz="2800" dirty="0" smtClean="0">
                <a:latin typeface="+mj-lt"/>
              </a:rPr>
              <a:t> Apnées du sommeil</a:t>
            </a:r>
            <a:endParaRPr lang="fr-FR" sz="2800" dirty="0">
              <a:latin typeface="+mj-lt"/>
            </a:endParaRPr>
          </a:p>
          <a:p>
            <a:pPr>
              <a:buFontTx/>
              <a:buChar char="-"/>
            </a:pPr>
            <a:r>
              <a:rPr lang="fr-FR" sz="2800" dirty="0" smtClean="0">
                <a:latin typeface="+mj-lt"/>
              </a:rPr>
              <a:t> Critères </a:t>
            </a:r>
            <a:r>
              <a:rPr lang="fr-FR" sz="2800" dirty="0">
                <a:latin typeface="+mj-lt"/>
              </a:rPr>
              <a:t>ventilation difficile : </a:t>
            </a:r>
            <a:r>
              <a:rPr lang="fr-FR" sz="2800" dirty="0" err="1" smtClean="0">
                <a:latin typeface="+mj-lt"/>
              </a:rPr>
              <a:t>macroglossie</a:t>
            </a:r>
            <a:r>
              <a:rPr lang="fr-FR" sz="2800" dirty="0">
                <a:latin typeface="+mj-lt"/>
              </a:rPr>
              <a:t> </a:t>
            </a:r>
            <a:r>
              <a:rPr lang="fr-FR" sz="2800" dirty="0" smtClean="0">
                <a:latin typeface="+mj-lt"/>
              </a:rPr>
              <a:t>par ex</a:t>
            </a:r>
            <a:endParaRPr lang="fr-FR" sz="2800" dirty="0">
              <a:latin typeface="+mj-lt"/>
            </a:endParaRPr>
          </a:p>
          <a:p>
            <a:pPr>
              <a:buFontTx/>
              <a:buChar char="-"/>
            </a:pPr>
            <a:r>
              <a:rPr lang="fr-FR" sz="2800" dirty="0" smtClean="0">
                <a:latin typeface="+mj-lt"/>
              </a:rPr>
              <a:t> Vomissements </a:t>
            </a:r>
            <a:r>
              <a:rPr lang="fr-FR" sz="2800" dirty="0">
                <a:latin typeface="+mj-lt"/>
              </a:rPr>
              <a:t>répétés, pathologie </a:t>
            </a:r>
            <a:r>
              <a:rPr lang="fr-FR" sz="2800" dirty="0" err="1">
                <a:latin typeface="+mj-lt"/>
              </a:rPr>
              <a:t>oesophagienne</a:t>
            </a:r>
            <a:r>
              <a:rPr lang="fr-FR" sz="2800" dirty="0">
                <a:latin typeface="+mj-lt"/>
              </a:rPr>
              <a:t> sévère connue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034" y="99299"/>
            <a:ext cx="2639966" cy="19219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71120" y="6016937"/>
            <a:ext cx="116496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Calibri" panose="020F0502020204030204" pitchFamily="34" charset="0"/>
              </a:rPr>
              <a:t>Green SM, </a:t>
            </a:r>
            <a:r>
              <a:rPr lang="fr-FR" dirty="0" smtClean="0">
                <a:latin typeface="Calibri" panose="020F0502020204030204" pitchFamily="34" charset="0"/>
              </a:rPr>
              <a:t>and al. </a:t>
            </a:r>
            <a:r>
              <a:rPr lang="fr-FR" dirty="0" err="1" smtClean="0">
                <a:latin typeface="Calibri" panose="020F0502020204030204" pitchFamily="34" charset="0"/>
              </a:rPr>
              <a:t>Pulmonary</a:t>
            </a:r>
            <a:r>
              <a:rPr lang="fr-FR" dirty="0" smtClean="0">
                <a:latin typeface="Calibri" panose="020F0502020204030204" pitchFamily="34" charset="0"/>
              </a:rPr>
              <a:t> </a:t>
            </a:r>
            <a:r>
              <a:rPr lang="fr-FR" dirty="0">
                <a:latin typeface="Calibri" panose="020F0502020204030204" pitchFamily="34" charset="0"/>
              </a:rPr>
              <a:t>aspiration </a:t>
            </a:r>
            <a:r>
              <a:rPr lang="fr-FR" dirty="0" err="1">
                <a:latin typeface="Calibri" panose="020F0502020204030204" pitchFamily="34" charset="0"/>
              </a:rPr>
              <a:t>during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procedural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sedation</a:t>
            </a:r>
            <a:r>
              <a:rPr lang="fr-FR" dirty="0">
                <a:latin typeface="Calibri" panose="020F0502020204030204" pitchFamily="34" charset="0"/>
              </a:rPr>
              <a:t>: a </a:t>
            </a:r>
            <a:r>
              <a:rPr lang="fr-FR" dirty="0" err="1">
                <a:latin typeface="Calibri" panose="020F0502020204030204" pitchFamily="34" charset="0"/>
              </a:rPr>
              <a:t>comprehensive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systematic</a:t>
            </a:r>
            <a:r>
              <a:rPr lang="fr-FR" dirty="0">
                <a:latin typeface="Calibri" panose="020F0502020204030204" pitchFamily="34" charset="0"/>
              </a:rPr>
              <a:t> </a:t>
            </a:r>
            <a:r>
              <a:rPr lang="fr-FR" dirty="0" err="1">
                <a:latin typeface="Calibri" panose="020F0502020204030204" pitchFamily="34" charset="0"/>
              </a:rPr>
              <a:t>review</a:t>
            </a:r>
            <a:r>
              <a:rPr lang="fr-FR" dirty="0">
                <a:latin typeface="Calibri" panose="020F0502020204030204" pitchFamily="34" charset="0"/>
              </a:rPr>
              <a:t>. British Journal of </a:t>
            </a:r>
            <a:r>
              <a:rPr lang="fr-FR" dirty="0" err="1">
                <a:latin typeface="Calibri" panose="020F0502020204030204" pitchFamily="34" charset="0"/>
              </a:rPr>
              <a:t>Anaesthesia</a:t>
            </a:r>
            <a:r>
              <a:rPr lang="fr-FR" dirty="0">
                <a:latin typeface="Calibri" panose="020F0502020204030204" pitchFamily="34" charset="0"/>
              </a:rPr>
              <a:t>. 1 mars </a:t>
            </a:r>
            <a:r>
              <a:rPr lang="fr-FR" dirty="0" smtClean="0">
                <a:latin typeface="Calibri" panose="020F0502020204030204" pitchFamily="34" charset="0"/>
              </a:rPr>
              <a:t>2017</a:t>
            </a:r>
          </a:p>
          <a:p>
            <a:r>
              <a:rPr lang="fr-FR" dirty="0" smtClean="0"/>
              <a:t>Khan MT and al</a:t>
            </a:r>
            <a:r>
              <a:rPr lang="fr-FR" dirty="0"/>
              <a:t>. </a:t>
            </a:r>
            <a:r>
              <a:rPr lang="fr-FR" dirty="0" err="1"/>
              <a:t>Safety</a:t>
            </a:r>
            <a:r>
              <a:rPr lang="fr-FR" dirty="0"/>
              <a:t> of </a:t>
            </a:r>
            <a:r>
              <a:rPr lang="fr-FR" dirty="0" err="1"/>
              <a:t>procedural</a:t>
            </a:r>
            <a:r>
              <a:rPr lang="fr-FR" dirty="0"/>
              <a:t> </a:t>
            </a:r>
            <a:r>
              <a:rPr lang="fr-FR" dirty="0" err="1"/>
              <a:t>sedation</a:t>
            </a:r>
            <a:r>
              <a:rPr lang="fr-FR" dirty="0"/>
              <a:t> in emergency </a:t>
            </a:r>
            <a:r>
              <a:rPr lang="fr-FR" dirty="0" err="1"/>
              <a:t>department</a:t>
            </a:r>
            <a:r>
              <a:rPr lang="fr-FR" dirty="0"/>
              <a:t> settings </a:t>
            </a:r>
            <a:r>
              <a:rPr lang="fr-FR" dirty="0" err="1"/>
              <a:t>among</a:t>
            </a:r>
            <a:r>
              <a:rPr lang="fr-FR" dirty="0"/>
              <a:t> the </a:t>
            </a:r>
            <a:r>
              <a:rPr lang="fr-FR" dirty="0" err="1"/>
              <a:t>adult</a:t>
            </a:r>
            <a:r>
              <a:rPr lang="fr-FR" dirty="0"/>
              <a:t> population: a </a:t>
            </a:r>
            <a:r>
              <a:rPr lang="fr-FR" dirty="0" err="1"/>
              <a:t>systematic</a:t>
            </a:r>
            <a:r>
              <a:rPr lang="fr-FR" dirty="0"/>
              <a:t> </a:t>
            </a:r>
            <a:r>
              <a:rPr lang="fr-FR" dirty="0" err="1"/>
              <a:t>review</a:t>
            </a:r>
            <a:r>
              <a:rPr lang="fr-FR" dirty="0"/>
              <a:t> and </a:t>
            </a:r>
            <a:r>
              <a:rPr lang="fr-FR" dirty="0" err="1"/>
              <a:t>meta-analysis</a:t>
            </a:r>
            <a:r>
              <a:rPr lang="fr-FR" dirty="0"/>
              <a:t> of </a:t>
            </a:r>
            <a:r>
              <a:rPr lang="fr-FR" dirty="0" err="1"/>
              <a:t>randomized</a:t>
            </a:r>
            <a:r>
              <a:rPr lang="fr-FR" dirty="0"/>
              <a:t> </a:t>
            </a:r>
            <a:r>
              <a:rPr lang="fr-FR" dirty="0" err="1"/>
              <a:t>controlled</a:t>
            </a:r>
            <a:r>
              <a:rPr lang="fr-FR" dirty="0"/>
              <a:t> trials. </a:t>
            </a:r>
            <a:r>
              <a:rPr lang="fr-FR" dirty="0" err="1"/>
              <a:t>Intern</a:t>
            </a:r>
            <a:r>
              <a:rPr lang="fr-FR" dirty="0"/>
              <a:t> </a:t>
            </a:r>
            <a:r>
              <a:rPr lang="fr-FR" dirty="0" err="1"/>
              <a:t>Emerg</a:t>
            </a:r>
            <a:r>
              <a:rPr lang="fr-FR" dirty="0"/>
              <a:t> Med. </a:t>
            </a:r>
            <a:r>
              <a:rPr lang="fr-FR" dirty="0" smtClean="0"/>
              <a:t>2024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7532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/>
              <a:t>Vigilance ! Et peut être passer la main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fr-FR" sz="2000" dirty="0" smtClean="0">
                <a:latin typeface="+mj-lt"/>
              </a:rPr>
              <a:t>ASA ≥ 3 ou &gt; 3 selon le degré d’expérience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+mj-lt"/>
              </a:rPr>
              <a:t>Obésité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+mj-lt"/>
              </a:rPr>
              <a:t>Patient âgé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+mj-lt"/>
              </a:rPr>
              <a:t>Risque d’inhalation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+mj-lt"/>
              </a:rPr>
              <a:t>Difficultés prévisibles à ventiler</a:t>
            </a:r>
          </a:p>
          <a:p>
            <a:pPr marL="342900" indent="-342900">
              <a:buFontTx/>
              <a:buChar char="-"/>
            </a:pPr>
            <a:r>
              <a:rPr lang="fr-FR" sz="2000" dirty="0" smtClean="0">
                <a:latin typeface="+mj-lt"/>
              </a:rPr>
              <a:t>Utilisation préalable de morphiniques</a:t>
            </a:r>
          </a:p>
          <a:p>
            <a:pPr marL="342900" indent="-342900">
              <a:buFontTx/>
              <a:buChar char="-"/>
            </a:pPr>
            <a:endParaRPr lang="fr-FR" sz="2000" dirty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Dans toutes les autres situations, l’utilisation de la sédation procédurale est une compétence de médecine d’urgences</a:t>
            </a:r>
          </a:p>
          <a:p>
            <a:endParaRPr lang="fr-FR" dirty="0" smtClean="0"/>
          </a:p>
          <a:p>
            <a:endParaRPr lang="fr-FR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026805"/>
              </p:ext>
            </p:extLst>
          </p:nvPr>
        </p:nvGraphicFramePr>
        <p:xfrm>
          <a:off x="1670493" y="4602096"/>
          <a:ext cx="8128000" cy="22559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30219154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166067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Hypoxémie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7,8%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4551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Apnée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3,1%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4208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Hypotension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2,8%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57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Vomissements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1,5%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1763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Intubation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&lt;1%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66588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Inhalation 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1"/>
                          </a:solidFill>
                        </a:rPr>
                        <a:t>0,3%</a:t>
                      </a:r>
                      <a:endParaRPr lang="fr-FR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84158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8098970" y="5591658"/>
            <a:ext cx="425136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Khan MT and al. </a:t>
            </a:r>
            <a:r>
              <a:rPr lang="fr-FR" dirty="0" err="1"/>
              <a:t>Safety</a:t>
            </a:r>
            <a:r>
              <a:rPr lang="fr-FR" dirty="0"/>
              <a:t> of </a:t>
            </a:r>
            <a:r>
              <a:rPr lang="fr-FR" dirty="0" err="1"/>
              <a:t>procedural</a:t>
            </a:r>
            <a:r>
              <a:rPr lang="fr-FR" dirty="0"/>
              <a:t> </a:t>
            </a:r>
            <a:r>
              <a:rPr lang="fr-FR" dirty="0" err="1"/>
              <a:t>sedation</a:t>
            </a:r>
            <a:r>
              <a:rPr lang="fr-FR" dirty="0"/>
              <a:t> in emergency </a:t>
            </a:r>
            <a:r>
              <a:rPr lang="fr-FR" dirty="0" err="1"/>
              <a:t>department</a:t>
            </a:r>
            <a:r>
              <a:rPr lang="fr-FR" dirty="0"/>
              <a:t> settings </a:t>
            </a:r>
            <a:r>
              <a:rPr lang="fr-FR" dirty="0" err="1"/>
              <a:t>among</a:t>
            </a:r>
            <a:r>
              <a:rPr lang="fr-FR" dirty="0"/>
              <a:t> the </a:t>
            </a:r>
            <a:r>
              <a:rPr lang="fr-FR" dirty="0" err="1"/>
              <a:t>adult</a:t>
            </a:r>
            <a:r>
              <a:rPr lang="fr-FR" dirty="0"/>
              <a:t> population: a </a:t>
            </a:r>
            <a:r>
              <a:rPr lang="fr-FR" dirty="0" err="1"/>
              <a:t>systematic</a:t>
            </a:r>
            <a:r>
              <a:rPr lang="fr-FR" dirty="0"/>
              <a:t> </a:t>
            </a:r>
            <a:r>
              <a:rPr lang="fr-FR" dirty="0" err="1"/>
              <a:t>review</a:t>
            </a:r>
            <a:r>
              <a:rPr lang="fr-FR" dirty="0"/>
              <a:t> and </a:t>
            </a:r>
            <a:r>
              <a:rPr lang="fr-FR" dirty="0" err="1"/>
              <a:t>meta-analysis</a:t>
            </a:r>
            <a:r>
              <a:rPr lang="fr-FR" dirty="0"/>
              <a:t> of </a:t>
            </a:r>
            <a:r>
              <a:rPr lang="fr-FR" dirty="0" err="1"/>
              <a:t>randomized</a:t>
            </a:r>
            <a:r>
              <a:rPr lang="fr-FR" dirty="0"/>
              <a:t> </a:t>
            </a:r>
            <a:r>
              <a:rPr lang="fr-FR" dirty="0" err="1"/>
              <a:t>controlled</a:t>
            </a:r>
            <a:r>
              <a:rPr lang="fr-FR" dirty="0"/>
              <a:t> trials. </a:t>
            </a:r>
            <a:r>
              <a:rPr lang="fr-FR" dirty="0" err="1"/>
              <a:t>Intern</a:t>
            </a:r>
            <a:r>
              <a:rPr lang="fr-FR" dirty="0"/>
              <a:t> </a:t>
            </a:r>
            <a:r>
              <a:rPr lang="fr-FR" dirty="0" err="1"/>
              <a:t>Emerg</a:t>
            </a:r>
            <a:r>
              <a:rPr lang="fr-FR" dirty="0"/>
              <a:t> Med. 2024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950967" y="1532334"/>
            <a:ext cx="6756119" cy="185213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7126" y="1532334"/>
            <a:ext cx="1893867" cy="1836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7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latin typeface="+mj-lt"/>
              </a:rPr>
              <a:t>Existe-t-il des contre-indications?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Et le délai de jeûne ?</a:t>
            </a:r>
          </a:p>
          <a:p>
            <a:pPr marL="342900" indent="-342900">
              <a:buFontTx/>
              <a:buChar char="-"/>
            </a:pPr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solidFill>
                  <a:srgbClr val="00B0F0"/>
                </a:solidFill>
                <a:latin typeface="+mj-lt"/>
              </a:rPr>
              <a:t>Comment se préparer?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Comment faire le choix de molécule(s)?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98961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b="1" dirty="0" smtClean="0"/>
              <a:t>Comment bien se préparer ?</a:t>
            </a:r>
            <a:endParaRPr lang="fr-FR" sz="40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4" y="1828800"/>
            <a:ext cx="12114948" cy="327759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416800" y="5575300"/>
            <a:ext cx="411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/>
              <a:t>Protocole CHU Nice, F Le Moel</a:t>
            </a:r>
          </a:p>
        </p:txBody>
      </p:sp>
    </p:spTree>
    <p:extLst>
      <p:ext uri="{BB962C8B-B14F-4D97-AF65-F5344CB8AC3E}">
        <p14:creationId xmlns:p14="http://schemas.microsoft.com/office/powerpoint/2010/main" val="693942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400" dirty="0" err="1"/>
              <a:t>Préoxygénation</a:t>
            </a:r>
            <a:r>
              <a:rPr lang="fr-FR" sz="4400" dirty="0"/>
              <a:t>, oui!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66461" y="1710048"/>
            <a:ext cx="3918857" cy="3479470"/>
          </a:xfrm>
        </p:spPr>
        <p:txBody>
          <a:bodyPr>
            <a:normAutofit/>
          </a:bodyPr>
          <a:lstStyle/>
          <a:p>
            <a:r>
              <a:rPr lang="fr-FR" sz="2800" b="1" dirty="0" smtClean="0">
                <a:latin typeface="+mj-lt"/>
              </a:rPr>
              <a:t>Question du débit </a:t>
            </a:r>
          </a:p>
          <a:p>
            <a:endParaRPr lang="fr-FR" sz="2800" b="1" dirty="0" smtClean="0">
              <a:latin typeface="+mj-lt"/>
            </a:endParaRPr>
          </a:p>
          <a:p>
            <a:r>
              <a:rPr lang="fr-FR" sz="2800" dirty="0" smtClean="0">
                <a:latin typeface="+mj-lt"/>
              </a:rPr>
              <a:t>15L au masque </a:t>
            </a:r>
          </a:p>
          <a:p>
            <a:endParaRPr lang="fr-FR" sz="2800" dirty="0" smtClean="0">
              <a:latin typeface="+mj-lt"/>
            </a:endParaRPr>
          </a:p>
          <a:p>
            <a:r>
              <a:rPr lang="fr-FR" sz="2800" dirty="0" smtClean="0">
                <a:latin typeface="+mj-lt"/>
              </a:rPr>
              <a:t>Ou</a:t>
            </a:r>
          </a:p>
          <a:p>
            <a:endParaRPr lang="fr-FR" sz="2800" dirty="0" smtClean="0">
              <a:latin typeface="+mj-lt"/>
            </a:endParaRPr>
          </a:p>
          <a:p>
            <a:r>
              <a:rPr lang="fr-FR" sz="2800" dirty="0" smtClean="0">
                <a:latin typeface="+mj-lt"/>
              </a:rPr>
              <a:t>Lunettes 2-3L ?</a:t>
            </a:r>
            <a:endParaRPr lang="fr-FR" sz="28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09" y="1574917"/>
            <a:ext cx="7120288" cy="387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512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4900" dirty="0"/>
              <a:t>Mais pas que</a:t>
            </a:r>
            <a:r>
              <a:rPr lang="fr-FR" dirty="0"/>
              <a:t>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991" y="2927708"/>
            <a:ext cx="3029373" cy="26578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888" y="2927708"/>
            <a:ext cx="6287510" cy="25067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04800" y="567286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Wall BF, Magee K, Campbell SG, Zed PJ.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Capnography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versus standard monitoring for emergency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department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procedural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sedation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and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analgesia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. Cochrane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Database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Syst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400" b="0" i="0" dirty="0" err="1">
                <a:solidFill>
                  <a:srgbClr val="212121"/>
                </a:solidFill>
                <a:effectLst/>
                <a:latin typeface="BlinkMacSystemFont"/>
              </a:rPr>
              <a:t>Rev</a:t>
            </a:r>
            <a:r>
              <a:rPr lang="fr-FR" sz="1400" b="0" i="0" dirty="0">
                <a:solidFill>
                  <a:srgbClr val="212121"/>
                </a:solidFill>
                <a:effectLst/>
                <a:latin typeface="BlinkMacSystemFont"/>
              </a:rPr>
              <a:t>. 2017 Mar 23;3(3):CD010698.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876399" y="5580611"/>
            <a:ext cx="47267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/>
              <a:t>Plus de gestes de stimulation mais pas moins de </a:t>
            </a:r>
            <a:r>
              <a:rPr lang="fr-FR" sz="2400" dirty="0" smtClean="0"/>
              <a:t>désaturation </a:t>
            </a:r>
            <a:r>
              <a:rPr lang="fr-FR" sz="2400" b="1" dirty="0">
                <a:solidFill>
                  <a:srgbClr val="FF0000"/>
                </a:solidFill>
              </a:rPr>
              <a:t>risque = obstruction +++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8252" y="24172"/>
            <a:ext cx="7496683" cy="252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20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latin typeface="+mj-lt"/>
              </a:rPr>
              <a:t>Existe-t-il des contre-indications?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Et le délai de jeûne ?</a:t>
            </a:r>
          </a:p>
          <a:p>
            <a:pPr marL="342900" indent="-342900">
              <a:buFontTx/>
              <a:buChar char="-"/>
            </a:pPr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Comment se préparer?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solidFill>
                  <a:srgbClr val="00B0F0"/>
                </a:solidFill>
                <a:latin typeface="+mj-lt"/>
              </a:rPr>
              <a:t>Comment faire le choix de molécule(s)?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517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Sédation : une histoire de profondeur</a:t>
            </a:r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7136" y="2160170"/>
            <a:ext cx="1523445" cy="156250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31" y="1937443"/>
            <a:ext cx="7991826" cy="41769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58801" y="4114800"/>
            <a:ext cx="7632700" cy="13843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99551" y="5618458"/>
            <a:ext cx="1081840" cy="9906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84235" y="4007136"/>
            <a:ext cx="1312472" cy="1229579"/>
          </a:xfrm>
          <a:prstGeom prst="rect">
            <a:avLst/>
          </a:prstGeom>
        </p:spPr>
      </p:pic>
      <p:sp>
        <p:nvSpPr>
          <p:cNvPr id="10" name="Flèche droite 9"/>
          <p:cNvSpPr/>
          <p:nvPr/>
        </p:nvSpPr>
        <p:spPr>
          <a:xfrm rot="20441533">
            <a:off x="8178055" y="2841621"/>
            <a:ext cx="787400" cy="672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droite 10"/>
          <p:cNvSpPr/>
          <p:nvPr/>
        </p:nvSpPr>
        <p:spPr>
          <a:xfrm>
            <a:off x="7797801" y="4328809"/>
            <a:ext cx="787400" cy="672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 rot="1617451">
            <a:off x="8031451" y="5656174"/>
            <a:ext cx="787400" cy="6725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76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Sédation : une histoire d’objectif également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84" y="2378009"/>
            <a:ext cx="4743450" cy="2952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30681" y="2707574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SEDATION ?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8204131" y="2650903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DOULEUR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939387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Sédation : une histoire d’objectif également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84" y="2378009"/>
            <a:ext cx="4743450" cy="2952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30681" y="2707574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SEDATION ?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8204131" y="2650903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DOULEUR ?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4872062" y="2250404"/>
            <a:ext cx="333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OU LES DEUX ?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07365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Sédation procédurale, un long combat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5E4312C-ADE7-59B1-D5FA-1EBCC5A8D8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6349" y="1532334"/>
            <a:ext cx="6845652" cy="163838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94CF82-2E7D-74B5-3EB4-91DFB76EB7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4547" y="1574364"/>
            <a:ext cx="1416123" cy="1892397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10A0AF5-C431-71EC-03EF-F99F9AF6452C}"/>
              </a:ext>
            </a:extLst>
          </p:cNvPr>
          <p:cNvSpPr txBox="1"/>
          <p:nvPr/>
        </p:nvSpPr>
        <p:spPr>
          <a:xfrm>
            <a:off x="10703601" y="2443101"/>
            <a:ext cx="1074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2014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658428"/>
            <a:ext cx="4164547" cy="519957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0875" y="4751990"/>
            <a:ext cx="5059713" cy="163252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F0D354D-AE09-76D5-9926-B922D0C8C5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03601" y="5935395"/>
            <a:ext cx="1488400" cy="92260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43123" y="2031078"/>
            <a:ext cx="3951799" cy="4894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43122" y="4094677"/>
            <a:ext cx="3951799" cy="16541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83149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Sédation : une histoire d’objectif également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096498" y="4802867"/>
            <a:ext cx="2446317" cy="661048"/>
          </a:xfrm>
        </p:spPr>
        <p:txBody>
          <a:bodyPr/>
          <a:lstStyle/>
          <a:p>
            <a:r>
              <a:rPr lang="fr-FR" dirty="0" smtClean="0"/>
              <a:t>Et la morphine…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84" y="2378009"/>
            <a:ext cx="4743450" cy="2952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030681" y="2707574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SEDATION ?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8204131" y="2650903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DOULEUR ?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4872062" y="2250404"/>
            <a:ext cx="3332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OU LES DEUX ?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171205" y="4019166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tx1"/>
                </a:solidFill>
              </a:rPr>
              <a:t>Propofol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8985662" y="3990831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tx1"/>
                </a:solidFill>
              </a:rPr>
              <a:t>Ketamine</a:t>
            </a:r>
            <a:r>
              <a:rPr lang="fr-FR" sz="3200" dirty="0" smtClean="0"/>
              <a:t> 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145785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Sédation : une histoire de contexte en plus</a:t>
            </a:r>
            <a:endParaRPr lang="fr-FR" sz="36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784" y="2378009"/>
            <a:ext cx="4743450" cy="295275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38795" y="2707574"/>
            <a:ext cx="32300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Milieu contrôlé ?</a:t>
            </a:r>
            <a:endParaRPr lang="fr-FR" sz="3200" dirty="0"/>
          </a:p>
        </p:txBody>
      </p:sp>
      <p:sp>
        <p:nvSpPr>
          <p:cNvPr id="6" name="ZoneTexte 5"/>
          <p:cNvSpPr txBox="1"/>
          <p:nvPr/>
        </p:nvSpPr>
        <p:spPr>
          <a:xfrm>
            <a:off x="8204131" y="2650903"/>
            <a:ext cx="3172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Milieu hostile ?</a:t>
            </a:r>
            <a:endParaRPr lang="fr-FR" sz="3200" dirty="0"/>
          </a:p>
        </p:txBody>
      </p:sp>
      <p:sp>
        <p:nvSpPr>
          <p:cNvPr id="8" name="ZoneTexte 7"/>
          <p:cNvSpPr txBox="1"/>
          <p:nvPr/>
        </p:nvSpPr>
        <p:spPr>
          <a:xfrm>
            <a:off x="2171205" y="4019166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tx1"/>
                </a:solidFill>
              </a:rPr>
              <a:t>Propofol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10" name="ZoneTexte 9"/>
          <p:cNvSpPr txBox="1"/>
          <p:nvPr/>
        </p:nvSpPr>
        <p:spPr>
          <a:xfrm>
            <a:off x="8985662" y="3990831"/>
            <a:ext cx="28382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err="1" smtClean="0">
                <a:solidFill>
                  <a:schemeClr val="tx1"/>
                </a:solidFill>
              </a:rPr>
              <a:t>Ketamine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8563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A17AA09-CCD9-D7DF-7F08-98D519793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Le propofol : </a:t>
            </a:r>
            <a:r>
              <a:rPr lang="fr-FR" sz="3600" b="1" dirty="0">
                <a:solidFill>
                  <a:srgbClr val="00B050"/>
                </a:solidFill>
              </a:rPr>
              <a:t>avantages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9CA66E-D0F3-205C-BAC8-56ECA171AE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dirty="0" smtClean="0"/>
          </a:p>
          <a:p>
            <a:r>
              <a:rPr lang="fr-FR" sz="3200" b="1" dirty="0" smtClean="0">
                <a:solidFill>
                  <a:srgbClr val="00B050"/>
                </a:solidFill>
                <a:latin typeface="+mj-lt"/>
              </a:rPr>
              <a:t>Antiémétique</a:t>
            </a:r>
            <a:endParaRPr lang="fr-FR" sz="3200" b="1" dirty="0">
              <a:solidFill>
                <a:srgbClr val="00B050"/>
              </a:solidFill>
              <a:latin typeface="+mj-lt"/>
            </a:endParaRPr>
          </a:p>
          <a:p>
            <a:r>
              <a:rPr lang="fr-FR" sz="3200" b="1" dirty="0">
                <a:solidFill>
                  <a:srgbClr val="00B050"/>
                </a:solidFill>
                <a:latin typeface="+mj-lt"/>
              </a:rPr>
              <a:t>Amnésiant</a:t>
            </a:r>
          </a:p>
          <a:p>
            <a:r>
              <a:rPr lang="fr-FR" sz="3200" b="1" dirty="0">
                <a:solidFill>
                  <a:srgbClr val="00B050"/>
                </a:solidFill>
                <a:latin typeface="+mj-lt"/>
              </a:rPr>
              <a:t>Myorelaxant</a:t>
            </a:r>
          </a:p>
          <a:p>
            <a:r>
              <a:rPr lang="fr-FR" sz="3200" b="1" dirty="0">
                <a:solidFill>
                  <a:srgbClr val="00B050"/>
                </a:solidFill>
                <a:latin typeface="+mj-lt"/>
              </a:rPr>
              <a:t>Bon réveil</a:t>
            </a:r>
          </a:p>
          <a:p>
            <a:endParaRPr lang="fr-FR" sz="2000" dirty="0">
              <a:latin typeface="+mj-lt"/>
            </a:endParaRPr>
          </a:p>
          <a:p>
            <a:pPr marL="0" indent="0">
              <a:buNone/>
            </a:pPr>
            <a:endParaRPr lang="fr-FR" sz="2000" dirty="0">
              <a:latin typeface="+mj-lt"/>
            </a:endParaRPr>
          </a:p>
          <a:p>
            <a:r>
              <a:rPr lang="fr-FR" sz="2000" dirty="0">
                <a:latin typeface="+mj-lt"/>
              </a:rPr>
              <a:t>Délai d’action 1 minutes</a:t>
            </a:r>
          </a:p>
          <a:p>
            <a:r>
              <a:rPr lang="fr-FR" sz="2000" dirty="0">
                <a:latin typeface="+mj-lt"/>
              </a:rPr>
              <a:t>Durée de sédation &lt; 15 minutes </a:t>
            </a:r>
          </a:p>
          <a:p>
            <a:endParaRPr lang="fr-FR" sz="2000" dirty="0">
              <a:latin typeface="+mj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0D60731-B877-2629-8DD6-0753F3027627}"/>
              </a:ext>
            </a:extLst>
          </p:cNvPr>
          <p:cNvSpPr txBox="1"/>
          <p:nvPr/>
        </p:nvSpPr>
        <p:spPr>
          <a:xfrm>
            <a:off x="6869596" y="5934670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Uri O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et al. 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J Bone Joint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Surg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 Am. 2011 </a:t>
            </a:r>
          </a:p>
          <a:p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Muller B, et al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Eur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 J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Emerg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 Med. 2020</a:t>
            </a:r>
          </a:p>
          <a:p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Homfray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 G, et al Br J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Anaesth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. 2018</a:t>
            </a:r>
            <a:endParaRPr lang="fr-FR" dirty="0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A639A12-B206-9EEC-FC87-DECB4553C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5781" y="2015493"/>
            <a:ext cx="893815" cy="250776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BF60EE28-3218-FC7E-3D29-6C3CF4FD6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8879" y="921099"/>
            <a:ext cx="3246840" cy="205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5473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9DECA-53D5-8C31-4962-12355320D3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74DBA2-9CDD-1804-5FD3-03688B9B5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/>
              <a:t>Le propofol : </a:t>
            </a:r>
            <a:r>
              <a:rPr lang="fr-FR" sz="3600" b="1" dirty="0">
                <a:solidFill>
                  <a:srgbClr val="FF0000"/>
                </a:solidFill>
              </a:rPr>
              <a:t>inconvénients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C615811-C861-7868-D062-DAC23BDF06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r-FR" sz="2000" dirty="0">
              <a:latin typeface="+mj-lt"/>
            </a:endParaRPr>
          </a:p>
          <a:p>
            <a:r>
              <a:rPr lang="fr-FR" sz="3200" b="1" dirty="0">
                <a:solidFill>
                  <a:srgbClr val="FF0000"/>
                </a:solidFill>
                <a:latin typeface="+mj-lt"/>
              </a:rPr>
              <a:t>Pas d’effet antalgiques</a:t>
            </a:r>
          </a:p>
          <a:p>
            <a:r>
              <a:rPr lang="fr-FR" sz="3200" b="1" dirty="0">
                <a:solidFill>
                  <a:srgbClr val="FF0000"/>
                </a:solidFill>
                <a:latin typeface="+mj-lt"/>
              </a:rPr>
              <a:t>Hypotension</a:t>
            </a:r>
          </a:p>
          <a:p>
            <a:r>
              <a:rPr lang="fr-FR" sz="3200" b="1" dirty="0">
                <a:solidFill>
                  <a:srgbClr val="FF0000"/>
                </a:solidFill>
                <a:latin typeface="+mj-lt"/>
              </a:rPr>
              <a:t>dépression respiratoire </a:t>
            </a:r>
            <a:endParaRPr lang="fr-FR" sz="3200" b="1" dirty="0" smtClean="0">
              <a:solidFill>
                <a:srgbClr val="FF0000"/>
              </a:solidFill>
              <a:latin typeface="+mj-lt"/>
            </a:endParaRPr>
          </a:p>
          <a:p>
            <a:r>
              <a:rPr lang="fr-FR" sz="2000" dirty="0" smtClean="0">
                <a:latin typeface="+mj-lt"/>
              </a:rPr>
              <a:t>(</a:t>
            </a:r>
            <a:r>
              <a:rPr lang="fr-FR" sz="2000" dirty="0">
                <a:latin typeface="+mj-lt"/>
              </a:rPr>
              <a:t>surtout si associé à morphinique)</a:t>
            </a:r>
          </a:p>
          <a:p>
            <a:endParaRPr lang="fr-FR" sz="2000" dirty="0" smtClean="0">
              <a:latin typeface="+mj-lt"/>
            </a:endParaRPr>
          </a:p>
          <a:p>
            <a:endParaRPr lang="fr-FR" sz="2000" dirty="0">
              <a:latin typeface="+mj-lt"/>
            </a:endParaRPr>
          </a:p>
          <a:p>
            <a:r>
              <a:rPr lang="fr-FR" sz="2000" dirty="0">
                <a:latin typeface="+mj-lt"/>
              </a:rPr>
              <a:t>Concentration plasmatique chez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 les plus de 50 ans (baisser les </a:t>
            </a:r>
          </a:p>
          <a:p>
            <a:pPr marL="0" indent="0">
              <a:buNone/>
            </a:pPr>
            <a:r>
              <a:rPr lang="fr-FR" sz="2000" dirty="0">
                <a:latin typeface="+mj-lt"/>
              </a:rPr>
              <a:t>doses de 20 à 50%)</a:t>
            </a:r>
          </a:p>
          <a:p>
            <a:r>
              <a:rPr lang="fr-FR" sz="2000" dirty="0">
                <a:latin typeface="+mj-lt"/>
              </a:rPr>
              <a:t>Attention si comorbidités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164A0AE-F4CE-AC74-11D9-20E3B2478320}"/>
              </a:ext>
            </a:extLst>
          </p:cNvPr>
          <p:cNvSpPr txBox="1"/>
          <p:nvPr/>
        </p:nvSpPr>
        <p:spPr>
          <a:xfrm>
            <a:off x="6955419" y="3438885"/>
            <a:ext cx="5075275" cy="830997"/>
          </a:xfrm>
          <a:prstGeom prst="rect">
            <a:avLst/>
          </a:prstGeom>
          <a:noFill/>
          <a:ln w="444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/>
              <a:t>Molécule de choix dans la luxation qui une fois réduite ne fera plus </a:t>
            </a:r>
            <a:r>
              <a:rPr lang="fr-FR" sz="2400" dirty="0" smtClean="0"/>
              <a:t>mal</a:t>
            </a:r>
            <a:endParaRPr lang="fr-FR" sz="24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0BE05E2D-8275-4835-30AE-5B2B76938A09}"/>
              </a:ext>
            </a:extLst>
          </p:cNvPr>
          <p:cNvSpPr txBox="1"/>
          <p:nvPr/>
        </p:nvSpPr>
        <p:spPr>
          <a:xfrm>
            <a:off x="6278525" y="500641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Uri O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et al. 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J Bone Joint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Surg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 Am. 2011 </a:t>
            </a:r>
          </a:p>
          <a:p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Muller B, et al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Eur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 J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Emerg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 Med. 2020</a:t>
            </a:r>
          </a:p>
          <a:p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Homfray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 G, et al Br J </a:t>
            </a:r>
            <a:r>
              <a:rPr lang="fr-FR" b="0" i="0" dirty="0" err="1">
                <a:solidFill>
                  <a:srgbClr val="212121"/>
                </a:solidFill>
                <a:effectLst/>
                <a:latin typeface="BlinkMacSystemFont"/>
              </a:rPr>
              <a:t>Anaesth</a:t>
            </a:r>
            <a:r>
              <a:rPr lang="fr-FR" b="0" i="0" dirty="0">
                <a:solidFill>
                  <a:srgbClr val="212121"/>
                </a:solidFill>
                <a:effectLst/>
                <a:latin typeface="BlinkMacSystemFont"/>
              </a:rPr>
              <a:t>. 2018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429642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DA8FA2-DE73-D230-0D2B-6BD6390E6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contenu 8">
            <a:extLst>
              <a:ext uri="{FF2B5EF4-FFF2-40B4-BE49-F238E27FC236}">
                <a16:creationId xmlns:a16="http://schemas.microsoft.com/office/drawing/2014/main" id="{D1FFD984-1F76-A7A8-80B7-307EA873F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3ACFCCB-D822-C355-80B6-124CE5B689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217" y="365124"/>
            <a:ext cx="9526183" cy="6000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98171" y="4762005"/>
            <a:ext cx="5795159" cy="6175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915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EA874C-9375-F93E-04DF-BE3AFA2481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3E315-2459-B9F2-2AFA-48C5749AE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BFF6D15C-D69A-F2F4-4798-9B7EEF4631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687" y="1565158"/>
            <a:ext cx="7334627" cy="4578585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BE28E4B-94DC-6352-C6BA-1190FD536A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18" y="365124"/>
            <a:ext cx="8574838" cy="5400847"/>
          </a:xfrm>
          <a:prstGeom prst="rect">
            <a:avLst/>
          </a:prstGeom>
        </p:spPr>
      </p:pic>
      <p:pic>
        <p:nvPicPr>
          <p:cNvPr id="3" name="Espace réservé du contenu 6">
            <a:extLst>
              <a:ext uri="{FF2B5EF4-FFF2-40B4-BE49-F238E27FC236}">
                <a16:creationId xmlns:a16="http://schemas.microsoft.com/office/drawing/2014/main" id="{E7BD505F-3959-C8EE-3FDD-E78F38365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307" y="526499"/>
            <a:ext cx="9750056" cy="60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118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7116F-4AFE-52C2-C368-3D6F3B3CE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/>
              <a:t>Ketamine</a:t>
            </a:r>
            <a:r>
              <a:rPr lang="fr-FR" sz="3600" b="1" dirty="0" smtClean="0"/>
              <a:t> : </a:t>
            </a:r>
            <a:r>
              <a:rPr lang="fr-FR" sz="3600" b="1" dirty="0" smtClean="0">
                <a:solidFill>
                  <a:srgbClr val="00B050"/>
                </a:solidFill>
              </a:rPr>
              <a:t>avantages</a:t>
            </a:r>
            <a:endParaRPr lang="fr-FR" sz="3600" b="1" dirty="0">
              <a:solidFill>
                <a:srgbClr val="00B05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C71F08-24DE-7167-979A-32C6D99FDD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FR" sz="2800" dirty="0" smtClean="0"/>
          </a:p>
          <a:p>
            <a:r>
              <a:rPr lang="fr-FR" sz="3200" b="1" dirty="0" smtClean="0">
                <a:solidFill>
                  <a:srgbClr val="00B050"/>
                </a:solidFill>
                <a:latin typeface="+mj-lt"/>
              </a:rPr>
              <a:t>Maintien </a:t>
            </a:r>
            <a:r>
              <a:rPr lang="fr-FR" sz="3200" b="1" dirty="0">
                <a:solidFill>
                  <a:srgbClr val="00B050"/>
                </a:solidFill>
                <a:latin typeface="+mj-lt"/>
              </a:rPr>
              <a:t>des réflexes de protection des VAS</a:t>
            </a:r>
          </a:p>
          <a:p>
            <a:r>
              <a:rPr lang="fr-FR" sz="3200" b="1" dirty="0">
                <a:solidFill>
                  <a:srgbClr val="00B050"/>
                </a:solidFill>
                <a:latin typeface="+mj-lt"/>
              </a:rPr>
              <a:t>Sédative</a:t>
            </a:r>
          </a:p>
          <a:p>
            <a:r>
              <a:rPr lang="fr-FR" sz="3200" b="1" dirty="0">
                <a:solidFill>
                  <a:srgbClr val="00B050"/>
                </a:solidFill>
                <a:latin typeface="+mj-lt"/>
              </a:rPr>
              <a:t>Amnésiante</a:t>
            </a:r>
          </a:p>
          <a:p>
            <a:r>
              <a:rPr lang="fr-FR" sz="3200" b="1" dirty="0" smtClean="0">
                <a:solidFill>
                  <a:srgbClr val="00B050"/>
                </a:solidFill>
                <a:latin typeface="+mj-lt"/>
              </a:rPr>
              <a:t>Analgésique</a:t>
            </a:r>
          </a:p>
          <a:p>
            <a:endParaRPr lang="fr-FR" sz="2000" dirty="0">
              <a:solidFill>
                <a:srgbClr val="00B050"/>
              </a:solidFill>
              <a:latin typeface="+mj-lt"/>
            </a:endParaRPr>
          </a:p>
          <a:p>
            <a:r>
              <a:rPr lang="fr-FR" sz="2800" dirty="0">
                <a:latin typeface="+mj-lt"/>
              </a:rPr>
              <a:t>Effet en 3-4 min, durée d’action 20-40 min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78840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171831-09DC-9F80-CBA0-89E5DCD503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528F1F-B6DE-9354-8208-716D5148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err="1" smtClean="0"/>
              <a:t>Ketamine</a:t>
            </a:r>
            <a:r>
              <a:rPr lang="fr-FR" sz="3600" b="1" dirty="0" smtClean="0"/>
              <a:t> : </a:t>
            </a:r>
            <a:r>
              <a:rPr lang="fr-FR" sz="3600" b="1" dirty="0" smtClean="0">
                <a:solidFill>
                  <a:srgbClr val="FF0000"/>
                </a:solidFill>
              </a:rPr>
              <a:t>inconvénients</a:t>
            </a:r>
            <a:endParaRPr lang="fr-FR" sz="36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8305D4-E581-836D-AAB8-D69209A43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endParaRPr lang="fr-FR" sz="2800" b="1" dirty="0"/>
          </a:p>
          <a:p>
            <a:r>
              <a:rPr lang="fr-FR" sz="3200" b="1" dirty="0">
                <a:latin typeface="+mj-lt"/>
              </a:rPr>
              <a:t>Inconvénient = </a:t>
            </a:r>
            <a:endParaRPr lang="fr-FR" sz="3200" b="1" dirty="0" smtClean="0">
              <a:latin typeface="+mj-lt"/>
            </a:endParaRPr>
          </a:p>
          <a:p>
            <a:r>
              <a:rPr lang="fr-FR" sz="3200" b="1" dirty="0" smtClean="0">
                <a:solidFill>
                  <a:srgbClr val="FF0000"/>
                </a:solidFill>
                <a:latin typeface="+mj-lt"/>
              </a:rPr>
              <a:t>Effets psychodysleptiques</a:t>
            </a:r>
          </a:p>
          <a:p>
            <a:r>
              <a:rPr lang="fr-FR" sz="3200" b="1" dirty="0">
                <a:solidFill>
                  <a:srgbClr val="FF0000"/>
                </a:solidFill>
                <a:latin typeface="+mj-lt"/>
              </a:rPr>
              <a:t>Pas de myorelaxation</a:t>
            </a:r>
          </a:p>
          <a:p>
            <a:r>
              <a:rPr lang="fr-FR" sz="3200" b="1" dirty="0">
                <a:solidFill>
                  <a:srgbClr val="FF0000"/>
                </a:solidFill>
                <a:latin typeface="+mj-lt"/>
              </a:rPr>
              <a:t>Apnée si injection rapide</a:t>
            </a:r>
          </a:p>
          <a:p>
            <a:endParaRPr lang="fr-FR" dirty="0">
              <a:solidFill>
                <a:srgbClr val="FF0000"/>
              </a:solidFill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3C7004-8030-3EA7-F625-EF65D6780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2728" y="3041544"/>
            <a:ext cx="2588025" cy="257440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31076" y="4697531"/>
            <a:ext cx="6096000" cy="1015663"/>
          </a:xfrm>
          <a:prstGeom prst="rect">
            <a:avLst/>
          </a:prstGeom>
          <a:ln w="57150">
            <a:solidFill>
              <a:srgbClr val="00B050"/>
            </a:solidFill>
          </a:ln>
        </p:spPr>
        <p:txBody>
          <a:bodyPr>
            <a:spAutoFit/>
          </a:bodyPr>
          <a:lstStyle/>
          <a:p>
            <a:pPr lvl="0"/>
            <a:r>
              <a:rPr lang="fr-FR" sz="2000" dirty="0">
                <a:solidFill>
                  <a:srgbClr val="04487C"/>
                </a:solidFill>
                <a:latin typeface="+mj-lt"/>
              </a:rPr>
              <a:t>Moins hypotenseur donc molécule de choix chez le traumatisé ou chez le patient algique </a:t>
            </a:r>
            <a:r>
              <a:rPr lang="fr-FR" sz="2000" dirty="0" smtClean="0">
                <a:solidFill>
                  <a:srgbClr val="04487C"/>
                </a:solidFill>
                <a:latin typeface="+mj-lt"/>
              </a:rPr>
              <a:t>et qui </a:t>
            </a:r>
            <a:r>
              <a:rPr lang="fr-FR" sz="2000" dirty="0">
                <a:solidFill>
                  <a:srgbClr val="04487C"/>
                </a:solidFill>
                <a:latin typeface="+mj-lt"/>
              </a:rPr>
              <a:t>le restera (traumatisé sévère)</a:t>
            </a:r>
            <a:endParaRPr lang="fr-FR" sz="2000" dirty="0">
              <a:solidFill>
                <a:srgbClr val="04487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97343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2EE496-0B40-4783-5111-97A64F98B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D645727-0821-A856-9063-CF219F4B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56" y="3042642"/>
            <a:ext cx="11839699" cy="3655315"/>
          </a:xfrm>
        </p:spPr>
        <p:txBody>
          <a:bodyPr/>
          <a:lstStyle/>
          <a:p>
            <a:r>
              <a:rPr lang="fr-FR" sz="2800" b="1" dirty="0" smtClean="0">
                <a:latin typeface="+mj-lt"/>
              </a:rPr>
              <a:t>Dose </a:t>
            </a:r>
            <a:r>
              <a:rPr lang="fr-FR" sz="2800" b="1" dirty="0">
                <a:latin typeface="+mj-lt"/>
              </a:rPr>
              <a:t>idéale : </a:t>
            </a:r>
            <a:r>
              <a:rPr lang="fr-FR" sz="2800" b="1" dirty="0" smtClean="0">
                <a:latin typeface="+mj-lt"/>
              </a:rPr>
              <a:t>1mg/kg </a:t>
            </a:r>
          </a:p>
          <a:p>
            <a:r>
              <a:rPr lang="fr-FR" sz="2800" b="1" dirty="0">
                <a:latin typeface="+mj-lt"/>
              </a:rPr>
              <a:t>P</a:t>
            </a:r>
            <a:r>
              <a:rPr lang="fr-FR" sz="2800" b="1" dirty="0" smtClean="0">
                <a:latin typeface="+mj-lt"/>
              </a:rPr>
              <a:t>lus </a:t>
            </a:r>
            <a:r>
              <a:rPr lang="fr-FR" sz="2800" b="1" dirty="0">
                <a:latin typeface="+mj-lt"/>
              </a:rPr>
              <a:t>d’effets dissociatifs à des doses moindres</a:t>
            </a:r>
          </a:p>
          <a:p>
            <a:r>
              <a:rPr lang="fr-FR" sz="2800" b="1" dirty="0">
                <a:latin typeface="+mj-lt"/>
              </a:rPr>
              <a:t>Injection en 30-60 secondes</a:t>
            </a:r>
          </a:p>
          <a:p>
            <a:r>
              <a:rPr lang="fr-FR" sz="2800" b="1" dirty="0">
                <a:latin typeface="+mj-lt"/>
              </a:rPr>
              <a:t>Faire penser à des choses </a:t>
            </a:r>
            <a:r>
              <a:rPr lang="fr-FR" sz="2800" b="1" dirty="0" smtClean="0">
                <a:latin typeface="+mj-lt"/>
              </a:rPr>
              <a:t>positives</a:t>
            </a:r>
          </a:p>
          <a:p>
            <a:endParaRPr lang="fr-FR" sz="2800" b="1" dirty="0">
              <a:latin typeface="+mj-lt"/>
            </a:endParaRPr>
          </a:p>
          <a:p>
            <a:r>
              <a:rPr lang="fr-FR" sz="2800" b="1" dirty="0">
                <a:latin typeface="+mj-lt"/>
              </a:rPr>
              <a:t>Midazolam si réveil pénible ou si très anxieux au départ (1mg)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1D19991F-C06C-4625-8E11-77B91B233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544" y="386741"/>
            <a:ext cx="8754202" cy="2156523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728852" y="5973286"/>
            <a:ext cx="504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</a:rPr>
              <a:t>Réveil plus long et risque d’apnées</a:t>
            </a:r>
            <a:endParaRPr lang="fr-FR" sz="2400" dirty="0">
              <a:solidFill>
                <a:srgbClr val="0070C0"/>
              </a:solidFill>
            </a:endParaRPr>
          </a:p>
        </p:txBody>
      </p:sp>
      <p:sp>
        <p:nvSpPr>
          <p:cNvPr id="6" name="Flèche courbée vers la droite 5"/>
          <p:cNvSpPr/>
          <p:nvPr/>
        </p:nvSpPr>
        <p:spPr>
          <a:xfrm>
            <a:off x="2689761" y="5712032"/>
            <a:ext cx="961901" cy="60564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11848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AEF23DF-FA08-7E10-3D17-5ACE04C7A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/>
              <a:t>Alternative : </a:t>
            </a:r>
            <a:r>
              <a:rPr lang="fr-FR" sz="3600" b="1" dirty="0" smtClean="0"/>
              <a:t>L’association </a:t>
            </a:r>
            <a:r>
              <a:rPr lang="fr-FR" sz="3600" b="1" dirty="0" err="1" smtClean="0"/>
              <a:t>Ketamine</a:t>
            </a:r>
            <a:r>
              <a:rPr lang="fr-FR" sz="3600" b="1" dirty="0" smtClean="0"/>
              <a:t> et </a:t>
            </a:r>
            <a:r>
              <a:rPr lang="fr-FR" sz="3600" b="1" dirty="0" err="1" smtClean="0"/>
              <a:t>Propofol</a:t>
            </a:r>
            <a:endParaRPr lang="fr-FR" sz="36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D22730-B67C-26B6-6064-6599FA543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400" dirty="0">
                <a:latin typeface="+mj-lt"/>
              </a:rPr>
              <a:t>Dans des seringues séparées : </a:t>
            </a:r>
            <a:r>
              <a:rPr lang="fr-FR" sz="2400" dirty="0" err="1">
                <a:latin typeface="+mj-lt"/>
              </a:rPr>
              <a:t>Ketamine</a:t>
            </a:r>
            <a:r>
              <a:rPr lang="fr-FR" sz="2400" dirty="0">
                <a:latin typeface="+mj-lt"/>
              </a:rPr>
              <a:t> 0,5mg/kg </a:t>
            </a:r>
          </a:p>
          <a:p>
            <a:pPr marL="0" indent="0">
              <a:buNone/>
            </a:pPr>
            <a:r>
              <a:rPr lang="fr-FR" sz="2400" dirty="0">
                <a:latin typeface="+mj-lt"/>
              </a:rPr>
              <a:t>puis Propofol 10 à 30mg toutes les 3 minutes jusqu’à sédation souhaitée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9F316616-3D27-250D-8CED-69F81702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446" y="2897292"/>
            <a:ext cx="10376021" cy="378697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FADA2FD-566D-AAAA-D7B4-3CDC0154543C}"/>
              </a:ext>
            </a:extLst>
          </p:cNvPr>
          <p:cNvSpPr txBox="1"/>
          <p:nvPr/>
        </p:nvSpPr>
        <p:spPr>
          <a:xfrm>
            <a:off x="7971761" y="5476505"/>
            <a:ext cx="386227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0" i="0" dirty="0" err="1">
                <a:solidFill>
                  <a:srgbClr val="1B1B1B"/>
                </a:solidFill>
                <a:effectLst/>
              </a:rPr>
              <a:t>Bellolio</a:t>
            </a:r>
            <a:r>
              <a:rPr lang="fr-FR" sz="1400" b="0" i="0" dirty="0">
                <a:solidFill>
                  <a:srgbClr val="1B1B1B"/>
                </a:solidFill>
                <a:effectLst/>
              </a:rPr>
              <a:t> MF, et al </a:t>
            </a:r>
            <a:r>
              <a:rPr lang="fr-FR" sz="1400" b="0" i="0" dirty="0" err="1">
                <a:solidFill>
                  <a:srgbClr val="1B1B1B"/>
                </a:solidFill>
                <a:effectLst/>
              </a:rPr>
              <a:t>Acad</a:t>
            </a:r>
            <a:r>
              <a:rPr lang="fr-FR" sz="1400" b="0" i="0" dirty="0">
                <a:solidFill>
                  <a:srgbClr val="1B1B1B"/>
                </a:solidFill>
                <a:effectLst/>
              </a:rPr>
              <a:t> </a:t>
            </a:r>
            <a:r>
              <a:rPr lang="fr-FR" sz="1400" b="0" i="0" dirty="0" err="1">
                <a:solidFill>
                  <a:srgbClr val="1B1B1B"/>
                </a:solidFill>
                <a:effectLst/>
              </a:rPr>
              <a:t>Emerg</a:t>
            </a:r>
            <a:r>
              <a:rPr lang="fr-FR" sz="1400" b="0" i="0" dirty="0">
                <a:solidFill>
                  <a:srgbClr val="1B1B1B"/>
                </a:solidFill>
                <a:effectLst/>
              </a:rPr>
              <a:t> Med. 2016</a:t>
            </a:r>
          </a:p>
          <a:p>
            <a:r>
              <a:rPr lang="fr-FR" sz="1400" b="0" i="0" dirty="0">
                <a:solidFill>
                  <a:srgbClr val="212121"/>
                </a:solidFill>
                <a:effectLst/>
              </a:rPr>
              <a:t>Lemoel F, et al </a:t>
            </a:r>
            <a:r>
              <a:rPr lang="fr-FR" sz="1400" b="0" i="0" dirty="0" err="1">
                <a:solidFill>
                  <a:srgbClr val="212121"/>
                </a:solidFill>
                <a:effectLst/>
              </a:rPr>
              <a:t>Acad</a:t>
            </a:r>
            <a:r>
              <a:rPr lang="fr-FR" sz="1400" b="0" i="0" dirty="0">
                <a:solidFill>
                  <a:srgbClr val="212121"/>
                </a:solidFill>
                <a:effectLst/>
              </a:rPr>
              <a:t> </a:t>
            </a:r>
            <a:r>
              <a:rPr lang="fr-FR" sz="1400" b="0" i="0" dirty="0" err="1">
                <a:solidFill>
                  <a:srgbClr val="212121"/>
                </a:solidFill>
                <a:effectLst/>
              </a:rPr>
              <a:t>Emerg</a:t>
            </a:r>
            <a:r>
              <a:rPr lang="fr-FR" sz="1400" b="0" i="0" dirty="0">
                <a:solidFill>
                  <a:srgbClr val="212121"/>
                </a:solidFill>
                <a:effectLst/>
              </a:rPr>
              <a:t> Med. 2017</a:t>
            </a:r>
          </a:p>
          <a:p>
            <a:r>
              <a:rPr lang="fr-FR" sz="1400" b="0" i="0" dirty="0" err="1">
                <a:solidFill>
                  <a:srgbClr val="212121"/>
                </a:solidFill>
                <a:effectLst/>
              </a:rPr>
              <a:t>Jalili</a:t>
            </a:r>
            <a:r>
              <a:rPr lang="fr-FR" sz="1400" b="0" i="0" dirty="0">
                <a:solidFill>
                  <a:srgbClr val="212121"/>
                </a:solidFill>
                <a:effectLst/>
              </a:rPr>
              <a:t> M, et al Am J </a:t>
            </a:r>
            <a:r>
              <a:rPr lang="fr-FR" sz="1400" b="0" i="0" dirty="0" err="1">
                <a:solidFill>
                  <a:srgbClr val="212121"/>
                </a:solidFill>
                <a:effectLst/>
              </a:rPr>
              <a:t>Emerg</a:t>
            </a:r>
            <a:r>
              <a:rPr lang="fr-FR" sz="1400" b="0" i="0" dirty="0">
                <a:solidFill>
                  <a:srgbClr val="212121"/>
                </a:solidFill>
                <a:effectLst/>
              </a:rPr>
              <a:t> Med. 2016.</a:t>
            </a:r>
          </a:p>
          <a:p>
            <a:r>
              <a:rPr lang="fr-FR" sz="1400" b="0" i="0" dirty="0">
                <a:solidFill>
                  <a:srgbClr val="212121"/>
                </a:solidFill>
                <a:effectLst/>
              </a:rPr>
              <a:t>Yan JW, et al </a:t>
            </a:r>
            <a:r>
              <a:rPr lang="fr-FR" sz="1400" b="0" i="0" dirty="0" err="1">
                <a:solidFill>
                  <a:srgbClr val="212121"/>
                </a:solidFill>
                <a:effectLst/>
              </a:rPr>
              <a:t>Acad</a:t>
            </a:r>
            <a:r>
              <a:rPr lang="fr-FR" sz="1400" b="0" i="0" dirty="0">
                <a:solidFill>
                  <a:srgbClr val="212121"/>
                </a:solidFill>
                <a:effectLst/>
              </a:rPr>
              <a:t> </a:t>
            </a:r>
            <a:r>
              <a:rPr lang="fr-FR" sz="1400" b="0" i="0" dirty="0" err="1">
                <a:solidFill>
                  <a:srgbClr val="212121"/>
                </a:solidFill>
                <a:effectLst/>
              </a:rPr>
              <a:t>Emerg</a:t>
            </a:r>
            <a:r>
              <a:rPr lang="fr-FR" sz="1400" b="0" i="0" dirty="0">
                <a:solidFill>
                  <a:srgbClr val="212121"/>
                </a:solidFill>
                <a:effectLst/>
              </a:rPr>
              <a:t> Med. 2015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722156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Sédation procédurale, </a:t>
            </a:r>
            <a:r>
              <a:rPr lang="fr-FR" dirty="0" smtClean="0"/>
              <a:t>de quoi parle t’on?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ACEP Definition: Procedural sedation is a technique of administering sedatives or dissociative agents with or without analgesics to induce a state that allows the patient to tolerate unpleasant procedures while maintaining cardiorespiratory function.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2" y="3354267"/>
            <a:ext cx="2038635" cy="172426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0" y="3363447"/>
            <a:ext cx="2407003" cy="3090194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4100" y="3198918"/>
            <a:ext cx="2057400" cy="2712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7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b="1" dirty="0"/>
              <a:t>Alternative : L’association </a:t>
            </a:r>
            <a:r>
              <a:rPr lang="fr-FR" sz="3600" b="1" dirty="0" err="1"/>
              <a:t>Ketamine</a:t>
            </a:r>
            <a:r>
              <a:rPr lang="fr-FR" sz="3600" b="1" dirty="0"/>
              <a:t> et </a:t>
            </a:r>
            <a:r>
              <a:rPr lang="fr-FR" sz="3600" b="1" dirty="0" err="1"/>
              <a:t>Propofol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6255" y="1959428"/>
            <a:ext cx="5617027" cy="4217005"/>
          </a:xfrm>
        </p:spPr>
        <p:txBody>
          <a:bodyPr>
            <a:normAutofit/>
          </a:bodyPr>
          <a:lstStyle/>
          <a:p>
            <a:r>
              <a:rPr lang="fr-FR" sz="2800" dirty="0" smtClean="0">
                <a:latin typeface="+mj-lt"/>
              </a:rPr>
              <a:t>Efficacité similaire à </a:t>
            </a:r>
            <a:r>
              <a:rPr lang="fr-FR" sz="2800" dirty="0" err="1" smtClean="0">
                <a:latin typeface="+mj-lt"/>
              </a:rPr>
              <a:t>ketamine</a:t>
            </a:r>
            <a:r>
              <a:rPr lang="fr-FR" sz="2800" dirty="0" smtClean="0">
                <a:latin typeface="+mj-lt"/>
              </a:rPr>
              <a:t> ou </a:t>
            </a:r>
            <a:r>
              <a:rPr lang="fr-FR" sz="2800" dirty="0" err="1" smtClean="0">
                <a:latin typeface="+mj-lt"/>
              </a:rPr>
              <a:t>propofol</a:t>
            </a:r>
            <a:r>
              <a:rPr lang="fr-FR" sz="2800" dirty="0" smtClean="0">
                <a:latin typeface="+mj-lt"/>
              </a:rPr>
              <a:t> seul</a:t>
            </a:r>
          </a:p>
          <a:p>
            <a:endParaRPr lang="fr-FR" sz="2800" dirty="0" smtClean="0">
              <a:latin typeface="+mj-lt"/>
            </a:endParaRPr>
          </a:p>
          <a:p>
            <a:endParaRPr lang="fr-FR" sz="2800" dirty="0">
              <a:latin typeface="+mj-lt"/>
            </a:endParaRPr>
          </a:p>
          <a:p>
            <a:r>
              <a:rPr lang="fr-FR" sz="2800" dirty="0" smtClean="0">
                <a:latin typeface="+mj-lt"/>
              </a:rPr>
              <a:t>Moins d’effets indésirables y compris avec d’autres associations de médicaments</a:t>
            </a:r>
            <a:endParaRPr lang="fr-FR" sz="28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819" y="2304229"/>
            <a:ext cx="5959760" cy="296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491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Un mot du </a:t>
            </a:r>
            <a:r>
              <a:rPr lang="fr-FR" sz="3600" b="1" dirty="0" err="1" smtClean="0"/>
              <a:t>Remimazolam</a:t>
            </a:r>
            <a:endParaRPr lang="fr-FR" sz="3600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 err="1" smtClean="0">
                <a:latin typeface="+mj-lt"/>
              </a:rPr>
              <a:t>Benzodiazepine</a:t>
            </a:r>
            <a:r>
              <a:rPr lang="fr-FR" sz="2000" dirty="0" smtClean="0">
                <a:latin typeface="+mj-lt"/>
              </a:rPr>
              <a:t> à durée et délai d’action très court</a:t>
            </a:r>
          </a:p>
          <a:p>
            <a:r>
              <a:rPr lang="fr-FR" sz="2000" dirty="0" smtClean="0">
                <a:latin typeface="+mj-lt"/>
              </a:rPr>
              <a:t>1 à 3 min pour une demi vie &lt; à 10 min</a:t>
            </a:r>
          </a:p>
          <a:p>
            <a:endParaRPr lang="fr-FR" sz="2000" dirty="0">
              <a:latin typeface="+mj-lt"/>
            </a:endParaRPr>
          </a:p>
          <a:p>
            <a:r>
              <a:rPr lang="fr-FR" sz="2000" dirty="0" smtClean="0">
                <a:latin typeface="+mj-lt"/>
              </a:rPr>
              <a:t>Evaluée au bloc ou soins critiques, peu aux urgences</a:t>
            </a:r>
          </a:p>
          <a:p>
            <a:r>
              <a:rPr lang="fr-FR" sz="2000" dirty="0" smtClean="0">
                <a:latin typeface="+mj-lt"/>
              </a:rPr>
              <a:t>Faible niveau de preuves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289" y="3530749"/>
            <a:ext cx="6770110" cy="305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9828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Un mot de l’association de la mort</a:t>
            </a:r>
            <a:endParaRPr lang="fr-FR" sz="3600" b="1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5FA0B69-21D4-76D6-C70C-F0892F10D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365" y="1651224"/>
            <a:ext cx="1569866" cy="4887988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B8E7A2-C851-8DF3-F598-AB97D4F55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29" y="1651224"/>
            <a:ext cx="3063837" cy="48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2270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b="1" dirty="0" smtClean="0"/>
              <a:t>Un mot de l’association de la mort</a:t>
            </a:r>
            <a:endParaRPr lang="fr-FR" sz="3600" b="1" dirty="0"/>
          </a:p>
        </p:txBody>
      </p:sp>
      <p:pic>
        <p:nvPicPr>
          <p:cNvPr id="7" name="Espace réservé du contenu 6">
            <a:extLst>
              <a:ext uri="{FF2B5EF4-FFF2-40B4-BE49-F238E27FC236}">
                <a16:creationId xmlns:a16="http://schemas.microsoft.com/office/drawing/2014/main" id="{55FA0B69-21D4-76D6-C70C-F0892F10D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85365" y="1651224"/>
            <a:ext cx="1569866" cy="4887988"/>
          </a:xfr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3B8E7A2-C851-8DF3-F598-AB97D4F55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1929" y="1651224"/>
            <a:ext cx="3063837" cy="4845864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CE88FC8-06D9-6AAA-03D4-45C1FD16E459}"/>
              </a:ext>
            </a:extLst>
          </p:cNvPr>
          <p:cNvCxnSpPr>
            <a:cxnSpLocks/>
          </p:cNvCxnSpPr>
          <p:nvPr/>
        </p:nvCxnSpPr>
        <p:spPr>
          <a:xfrm flipH="1" flipV="1">
            <a:off x="2402958" y="1775637"/>
            <a:ext cx="7568360" cy="416796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D011EA2D-610F-75A3-468C-B5D276A39BDA}"/>
              </a:ext>
            </a:extLst>
          </p:cNvPr>
          <p:cNvCxnSpPr/>
          <p:nvPr/>
        </p:nvCxnSpPr>
        <p:spPr>
          <a:xfrm flipV="1">
            <a:off x="1924493" y="1966233"/>
            <a:ext cx="8155172" cy="389388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>
            <a:extLst>
              <a:ext uri="{FF2B5EF4-FFF2-40B4-BE49-F238E27FC236}">
                <a16:creationId xmlns:a16="http://schemas.microsoft.com/office/drawing/2014/main" id="{0097E994-51F9-E0B4-FB0D-153BB706A675}"/>
              </a:ext>
            </a:extLst>
          </p:cNvPr>
          <p:cNvSpPr txBox="1"/>
          <p:nvPr/>
        </p:nvSpPr>
        <p:spPr>
          <a:xfrm>
            <a:off x="5770821" y="6027003"/>
            <a:ext cx="60977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600" b="0" i="0" dirty="0">
                <a:solidFill>
                  <a:srgbClr val="212121"/>
                </a:solidFill>
                <a:effectLst/>
                <a:latin typeface="BlinkMacSystemFont"/>
              </a:rPr>
              <a:t>Bailey PL, Pace NL,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BlinkMacSystemFont"/>
              </a:rPr>
              <a:t>Ashburn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BlinkMacSystemFont"/>
              </a:rPr>
              <a:t> MA, Moll JW, East KA, Stanley TH.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BlinkMacSystemFont"/>
              </a:rPr>
              <a:t>Frequent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BlinkMacSystemFont"/>
              </a:rPr>
              <a:t>hypoxemia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BlinkMacSystemFont"/>
              </a:rPr>
              <a:t> and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BlinkMacSystemFont"/>
              </a:rPr>
              <a:t>apnea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BlinkMacSystemFont"/>
              </a:rPr>
              <a:t>after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BlinkMacSystemFont"/>
              </a:rPr>
              <a:t>sedation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BlinkMacSystemFont"/>
              </a:rPr>
              <a:t>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BlinkMacSystemFont"/>
              </a:rPr>
              <a:t>with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BlinkMacSystemFont"/>
              </a:rPr>
              <a:t> midazolam and fentanyl. </a:t>
            </a:r>
            <a:r>
              <a:rPr lang="fr-FR" sz="1600" b="0" i="0" dirty="0" err="1">
                <a:solidFill>
                  <a:srgbClr val="212121"/>
                </a:solidFill>
                <a:effectLst/>
                <a:latin typeface="BlinkMacSystemFont"/>
              </a:rPr>
              <a:t>Anesthesiology</a:t>
            </a:r>
            <a:r>
              <a:rPr lang="fr-FR" sz="1600" b="0" i="0" dirty="0">
                <a:solidFill>
                  <a:srgbClr val="212121"/>
                </a:solidFill>
                <a:effectLst/>
                <a:latin typeface="BlinkMacSystemFont"/>
              </a:rPr>
              <a:t>. 1990 Nov;73(5):826-30. 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8201939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Pour bien </a:t>
            </a:r>
            <a:r>
              <a:rPr lang="fr-FR" dirty="0" err="1" smtClean="0"/>
              <a:t>procéduro-sédater</a:t>
            </a:r>
            <a:r>
              <a:rPr lang="fr-FR" dirty="0" smtClean="0"/>
              <a:t> dans ses urgences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950967" y="1532334"/>
            <a:ext cx="10290067" cy="5177224"/>
          </a:xfrm>
        </p:spPr>
        <p:txBody>
          <a:bodyPr>
            <a:noAutofit/>
          </a:bodyPr>
          <a:lstStyle/>
          <a:p>
            <a:endParaRPr lang="fr-FR" sz="1800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La formation et le protocole</a:t>
            </a:r>
          </a:p>
          <a:p>
            <a:endParaRPr lang="fr-FR" sz="2400" b="1" dirty="0" smtClean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Se préparer = anticiper même si c’est rare</a:t>
            </a:r>
          </a:p>
          <a:p>
            <a:r>
              <a:rPr lang="fr-FR" sz="2400" b="1" dirty="0" smtClean="0">
                <a:latin typeface="+mj-lt"/>
              </a:rPr>
              <a:t>O2 et EtCO2</a:t>
            </a:r>
          </a:p>
          <a:p>
            <a:endParaRPr lang="fr-FR" sz="2400" b="1" dirty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Cibler les patients/situations à risque</a:t>
            </a:r>
          </a:p>
          <a:p>
            <a:endParaRPr lang="fr-FR" sz="2400" b="1" dirty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Réflexion du choix des molécules selon le contexte : environnement, patient et douleur</a:t>
            </a:r>
          </a:p>
          <a:p>
            <a:endParaRPr lang="fr-FR" sz="2400" b="1" dirty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Se méfier des imprégnations morphiniques préalables</a:t>
            </a:r>
          </a:p>
          <a:p>
            <a:endParaRPr lang="fr-FR" sz="2400" b="1" dirty="0" smtClean="0">
              <a:latin typeface="+mj-lt"/>
            </a:endParaRPr>
          </a:p>
          <a:p>
            <a:r>
              <a:rPr lang="fr-FR" sz="2400" b="1" dirty="0" err="1" smtClean="0">
                <a:latin typeface="+mj-lt"/>
              </a:rPr>
              <a:t>Ketofol</a:t>
            </a:r>
            <a:r>
              <a:rPr lang="fr-FR" sz="2400" b="1" dirty="0" smtClean="0">
                <a:latin typeface="+mj-lt"/>
              </a:rPr>
              <a:t> probablement meilleure solution en situation générale</a:t>
            </a:r>
          </a:p>
          <a:p>
            <a:endParaRPr lang="fr-FR" sz="2400" b="1" dirty="0">
              <a:latin typeface="+mj-lt"/>
            </a:endParaRPr>
          </a:p>
          <a:p>
            <a:r>
              <a:rPr lang="fr-FR" sz="2400" b="1" dirty="0" smtClean="0">
                <a:latin typeface="+mj-lt"/>
              </a:rPr>
              <a:t>Bannir à jamais « </a:t>
            </a:r>
            <a:r>
              <a:rPr lang="fr-FR" sz="2400" b="1" dirty="0" err="1" smtClean="0">
                <a:latin typeface="+mj-lt"/>
              </a:rPr>
              <a:t>mida-suf</a:t>
            </a:r>
            <a:r>
              <a:rPr lang="fr-FR" sz="2400" b="1" dirty="0" smtClean="0">
                <a:latin typeface="+mj-lt"/>
              </a:rPr>
              <a:t> »</a:t>
            </a:r>
            <a:endParaRPr lang="fr-FR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75476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Et encore mieux…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0" y="2363190"/>
            <a:ext cx="11731060" cy="214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636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latin typeface="+mj-lt"/>
              </a:rPr>
              <a:t>Existe-t-il des contre-indications?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Et le délai de jeûne ?</a:t>
            </a:r>
          </a:p>
          <a:p>
            <a:pPr marL="342900" indent="-342900">
              <a:buFontTx/>
              <a:buChar char="-"/>
            </a:pPr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Comment se préparer?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Comment faire le choix de molécule(s)?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35622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solidFill>
                  <a:srgbClr val="00B0F0"/>
                </a:solidFill>
                <a:latin typeface="+mj-lt"/>
              </a:rPr>
              <a:t>Existe-t-il des contre-indications?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Et le délai de jeûne ?</a:t>
            </a:r>
          </a:p>
          <a:p>
            <a:pPr marL="342900" indent="-342900">
              <a:buFontTx/>
              <a:buChar char="-"/>
            </a:pPr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Comment se préparer?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Comment faire le choix de molécule(s)?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0800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Contre indications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800" dirty="0">
                <a:latin typeface="+mj-lt"/>
              </a:rPr>
              <a:t>Pas vraiment si urgent et indispensable et absence d’alternative</a:t>
            </a:r>
          </a:p>
          <a:p>
            <a:r>
              <a:rPr lang="fr-FR" sz="2800" dirty="0" smtClean="0">
                <a:latin typeface="+mj-lt"/>
              </a:rPr>
              <a:t>Alternative : ALR?</a:t>
            </a:r>
            <a:endParaRPr lang="fr-FR" sz="2800" dirty="0">
              <a:latin typeface="+mj-lt"/>
            </a:endParaRPr>
          </a:p>
          <a:p>
            <a:r>
              <a:rPr lang="fr-FR" sz="2800" dirty="0">
                <a:latin typeface="+mj-lt"/>
              </a:rPr>
              <a:t>Manque de </a:t>
            </a:r>
            <a:r>
              <a:rPr lang="fr-FR" sz="2800" dirty="0" smtClean="0">
                <a:latin typeface="+mj-lt"/>
              </a:rPr>
              <a:t>formation et de surveillance</a:t>
            </a:r>
            <a:endParaRPr lang="fr-FR" sz="28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967" y="3138702"/>
            <a:ext cx="8601075" cy="21812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22514" y="5982155"/>
            <a:ext cx="102365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212121"/>
                </a:solidFill>
                <a:latin typeface="BlinkMacSystemFont"/>
              </a:rPr>
              <a:t>Kuypers MI, </a:t>
            </a:r>
            <a:r>
              <a:rPr lang="fr-FR" dirty="0" smtClean="0">
                <a:solidFill>
                  <a:srgbClr val="212121"/>
                </a:solidFill>
                <a:latin typeface="BlinkMacSystemFont"/>
              </a:rPr>
              <a:t>and al. </a:t>
            </a:r>
            <a:r>
              <a:rPr lang="fr-FR" dirty="0" err="1" smtClean="0">
                <a:solidFill>
                  <a:srgbClr val="212121"/>
                </a:solidFill>
                <a:latin typeface="BlinkMacSystemFont"/>
              </a:rPr>
              <a:t>Procedural</a:t>
            </a:r>
            <a:r>
              <a:rPr lang="fr-FR" dirty="0" smtClean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sedation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and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analgesia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versus nerve blocks for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reduction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of fractures and dislocations in the emergency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department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: A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systematic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review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and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meta-analysis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. J Am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Coll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Emerg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</a:t>
            </a:r>
            <a:r>
              <a:rPr lang="fr-FR" dirty="0" err="1">
                <a:solidFill>
                  <a:srgbClr val="212121"/>
                </a:solidFill>
                <a:latin typeface="BlinkMacSystemFont"/>
              </a:rPr>
              <a:t>Physicians</a:t>
            </a:r>
            <a:r>
              <a:rPr lang="fr-FR" dirty="0">
                <a:solidFill>
                  <a:srgbClr val="212121"/>
                </a:solidFill>
                <a:latin typeface="BlinkMacSystemFont"/>
              </a:rPr>
              <a:t> Open. </a:t>
            </a:r>
            <a:r>
              <a:rPr lang="fr-FR" dirty="0" smtClean="0">
                <a:solidFill>
                  <a:srgbClr val="212121"/>
                </a:solidFill>
                <a:latin typeface="BlinkMacSystemFont"/>
              </a:rPr>
              <a:t>2023.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944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3137" y="1929204"/>
            <a:ext cx="3443845" cy="2820926"/>
          </a:xfrm>
        </p:spPr>
        <p:txBody>
          <a:bodyPr>
            <a:normAutofit/>
          </a:bodyPr>
          <a:lstStyle/>
          <a:p>
            <a:r>
              <a:rPr lang="fr-FR" sz="2800" dirty="0">
                <a:latin typeface="+mj-lt"/>
              </a:rPr>
              <a:t>Obésité morbide </a:t>
            </a:r>
            <a:endParaRPr lang="fr-FR" sz="2800" dirty="0" smtClean="0">
              <a:latin typeface="+mj-lt"/>
            </a:endParaRPr>
          </a:p>
          <a:p>
            <a:r>
              <a:rPr lang="fr-FR" sz="2800" dirty="0" smtClean="0">
                <a:latin typeface="+mj-lt"/>
              </a:rPr>
              <a:t>= </a:t>
            </a:r>
            <a:r>
              <a:rPr lang="fr-FR" sz="2800" dirty="0">
                <a:latin typeface="+mj-lt"/>
              </a:rPr>
              <a:t>situation à risque +++</a:t>
            </a:r>
            <a:endParaRPr lang="fr-FR" sz="2800" dirty="0">
              <a:latin typeface="+mj-lt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982" y="1115585"/>
            <a:ext cx="8161660" cy="4258903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687730" y="651752"/>
            <a:ext cx="10290000" cy="698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lang="fr-FR" sz="3200" b="0" i="0" u="none" strike="noStrike" cap="none" dirty="0" smtClean="0">
                <a:solidFill>
                  <a:schemeClr val="tx1"/>
                </a:solidFill>
                <a:latin typeface="+mj-lt"/>
                <a:ea typeface="Praktika ExtraBold Italic" panose="00000900000000000000" pitchFamily="50" charset="0"/>
                <a:cs typeface="Arial"/>
                <a:sym typeface="Arial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-FR" sz="3600" dirty="0" smtClean="0"/>
              <a:t>Les patients à risque : score ASA</a:t>
            </a:r>
            <a:endParaRPr lang="fr-FR" sz="3600" dirty="0"/>
          </a:p>
        </p:txBody>
      </p:sp>
      <p:sp>
        <p:nvSpPr>
          <p:cNvPr id="7" name="Rectangle 6"/>
          <p:cNvSpPr/>
          <p:nvPr/>
        </p:nvSpPr>
        <p:spPr>
          <a:xfrm>
            <a:off x="463137" y="567015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Erstad</a:t>
            </a:r>
            <a:r>
              <a:rPr lang="en-US" dirty="0">
                <a:latin typeface="Calibri" panose="020F0502020204030204" pitchFamily="34" charset="0"/>
              </a:rPr>
              <a:t>, B., &amp; Barletta, J. Drug dosing in the critically ill obese patient—a focus on sedation, </a:t>
            </a:r>
            <a:r>
              <a:rPr lang="fr-FR" dirty="0" smtClean="0">
                <a:latin typeface="Calibri" panose="020F0502020204030204" pitchFamily="34" charset="0"/>
              </a:rPr>
              <a:t>and </a:t>
            </a:r>
            <a:r>
              <a:rPr lang="fr-FR" dirty="0" smtClean="0"/>
              <a:t>al</a:t>
            </a:r>
            <a:r>
              <a:rPr lang="fr-FR" dirty="0"/>
              <a:t>. </a:t>
            </a:r>
            <a:r>
              <a:rPr lang="fr-FR" dirty="0" err="1"/>
              <a:t>Obesity</a:t>
            </a:r>
            <a:r>
              <a:rPr lang="fr-FR" dirty="0"/>
              <a:t> as a </a:t>
            </a:r>
            <a:r>
              <a:rPr lang="fr-FR" dirty="0" err="1"/>
              <a:t>risk</a:t>
            </a:r>
            <a:r>
              <a:rPr lang="fr-FR" dirty="0"/>
              <a:t> factor for </a:t>
            </a:r>
            <a:r>
              <a:rPr lang="fr-FR" dirty="0" err="1"/>
              <a:t>sedation-related</a:t>
            </a:r>
            <a:r>
              <a:rPr lang="fr-FR" dirty="0"/>
              <a:t> complications </a:t>
            </a:r>
            <a:r>
              <a:rPr lang="fr-FR" dirty="0" err="1"/>
              <a:t>during</a:t>
            </a:r>
            <a:r>
              <a:rPr lang="fr-FR" dirty="0"/>
              <a:t> </a:t>
            </a:r>
            <a:r>
              <a:rPr lang="fr-FR" dirty="0" err="1"/>
              <a:t>propofol-mediated</a:t>
            </a:r>
            <a:r>
              <a:rPr lang="fr-FR" dirty="0"/>
              <a:t> </a:t>
            </a:r>
            <a:r>
              <a:rPr lang="fr-FR" dirty="0" err="1"/>
              <a:t>sedation</a:t>
            </a:r>
            <a:r>
              <a:rPr lang="fr-FR" dirty="0"/>
              <a:t> for </a:t>
            </a:r>
            <a:r>
              <a:rPr lang="fr-FR" dirty="0" err="1"/>
              <a:t>advanced</a:t>
            </a:r>
            <a:r>
              <a:rPr lang="fr-FR" dirty="0"/>
              <a:t> </a:t>
            </a:r>
            <a:r>
              <a:rPr lang="fr-FR" dirty="0" err="1"/>
              <a:t>endoscopic</a:t>
            </a:r>
            <a:r>
              <a:rPr lang="fr-FR" dirty="0"/>
              <a:t> </a:t>
            </a:r>
            <a:r>
              <a:rPr lang="fr-FR" dirty="0" err="1"/>
              <a:t>procedures</a:t>
            </a:r>
            <a:r>
              <a:rPr lang="fr-FR" dirty="0"/>
              <a:t>. </a:t>
            </a:r>
            <a:r>
              <a:rPr lang="fr-FR" dirty="0" err="1"/>
              <a:t>Gastrointest</a:t>
            </a:r>
            <a:r>
              <a:rPr lang="fr-FR" dirty="0"/>
              <a:t> </a:t>
            </a:r>
            <a:r>
              <a:rPr lang="fr-FR" dirty="0" err="1"/>
              <a:t>Endosc</a:t>
            </a:r>
            <a:r>
              <a:rPr lang="fr-FR" dirty="0"/>
              <a:t>. 2011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2205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fr-FR" sz="4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4000" dirty="0" smtClean="0">
                <a:latin typeface="+mj-lt"/>
              </a:rPr>
              <a:t>Existe-t-il des contre-indications?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solidFill>
                  <a:srgbClr val="00B0F0"/>
                </a:solidFill>
                <a:latin typeface="+mj-lt"/>
              </a:rPr>
              <a:t>Et le délai de jeûne ?</a:t>
            </a:r>
          </a:p>
          <a:p>
            <a:pPr marL="342900" indent="-342900">
              <a:buFontTx/>
              <a:buChar char="-"/>
            </a:pPr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Comment se préparer?</a:t>
            </a:r>
          </a:p>
          <a:p>
            <a:endParaRPr lang="fr-FR" sz="4000" dirty="0" smtClean="0">
              <a:latin typeface="+mj-lt"/>
            </a:endParaRPr>
          </a:p>
          <a:p>
            <a:r>
              <a:rPr lang="fr-FR" sz="4000" dirty="0" smtClean="0">
                <a:latin typeface="+mj-lt"/>
              </a:rPr>
              <a:t>Comment faire le choix de molécule(s)?</a:t>
            </a:r>
          </a:p>
          <a:p>
            <a:pPr marL="342900" indent="-342900">
              <a:buFontTx/>
              <a:buChar char="-"/>
            </a:pP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53037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/>
              <a:t>Le jeûne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654050" y="5842540"/>
            <a:ext cx="1088390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dirty="0">
                <a:solidFill>
                  <a:srgbClr val="1C1D1E"/>
                </a:solidFill>
                <a:effectLst/>
                <a:latin typeface="+mj-lt"/>
              </a:rPr>
              <a:t>Rex DK, </a:t>
            </a:r>
            <a:r>
              <a:rPr lang="fr-FR" sz="1100" dirty="0" err="1">
                <a:solidFill>
                  <a:srgbClr val="1C1D1E"/>
                </a:solidFill>
                <a:effectLst/>
                <a:latin typeface="+mj-lt"/>
              </a:rPr>
              <a:t>Deenadayalu</a:t>
            </a:r>
            <a:r>
              <a:rPr lang="fr-FR" sz="1100" dirty="0">
                <a:solidFill>
                  <a:srgbClr val="1C1D1E"/>
                </a:solidFill>
                <a:effectLst/>
                <a:latin typeface="+mj-lt"/>
              </a:rPr>
              <a:t> VP, Eid E, et al. </a:t>
            </a:r>
            <a:r>
              <a:rPr lang="fr-FR" sz="1100" dirty="0" err="1">
                <a:solidFill>
                  <a:srgbClr val="1C1D1E"/>
                </a:solidFill>
                <a:effectLst/>
                <a:latin typeface="+mj-lt"/>
              </a:rPr>
              <a:t>Endoscopist-directed</a:t>
            </a:r>
            <a:r>
              <a:rPr lang="fr-FR" sz="1100" dirty="0">
                <a:solidFill>
                  <a:srgbClr val="1C1D1E"/>
                </a:solidFill>
                <a:effectLst/>
                <a:latin typeface="+mj-lt"/>
              </a:rPr>
              <a:t> administration of </a:t>
            </a:r>
            <a:r>
              <a:rPr lang="fr-FR" sz="1100" dirty="0" err="1">
                <a:solidFill>
                  <a:srgbClr val="1C1D1E"/>
                </a:solidFill>
                <a:effectLst/>
                <a:latin typeface="+mj-lt"/>
              </a:rPr>
              <a:t>propofol</a:t>
            </a:r>
            <a:r>
              <a:rPr lang="fr-FR" sz="1100" dirty="0">
                <a:solidFill>
                  <a:srgbClr val="1C1D1E"/>
                </a:solidFill>
                <a:effectLst/>
                <a:latin typeface="+mj-lt"/>
              </a:rPr>
              <a:t>: a </a:t>
            </a:r>
            <a:r>
              <a:rPr lang="fr-FR" sz="1100" dirty="0" err="1">
                <a:solidFill>
                  <a:srgbClr val="1C1D1E"/>
                </a:solidFill>
                <a:effectLst/>
                <a:latin typeface="+mj-lt"/>
              </a:rPr>
              <a:t>worldwide</a:t>
            </a:r>
            <a:r>
              <a:rPr lang="fr-FR" sz="1100" dirty="0">
                <a:solidFill>
                  <a:srgbClr val="1C1D1E"/>
                </a:solidFill>
                <a:effectLst/>
                <a:latin typeface="+mj-lt"/>
              </a:rPr>
              <a:t> </a:t>
            </a:r>
            <a:r>
              <a:rPr lang="fr-FR" sz="1100" dirty="0" err="1">
                <a:solidFill>
                  <a:srgbClr val="1C1D1E"/>
                </a:solidFill>
                <a:effectLst/>
                <a:latin typeface="+mj-lt"/>
              </a:rPr>
              <a:t>safety</a:t>
            </a:r>
            <a:r>
              <a:rPr lang="fr-FR" sz="1100" dirty="0">
                <a:solidFill>
                  <a:srgbClr val="1C1D1E"/>
                </a:solidFill>
                <a:effectLst/>
                <a:latin typeface="+mj-lt"/>
              </a:rPr>
              <a:t> </a:t>
            </a:r>
            <a:r>
              <a:rPr lang="fr-FR" sz="1100" dirty="0" err="1">
                <a:solidFill>
                  <a:srgbClr val="1C1D1E"/>
                </a:solidFill>
                <a:effectLst/>
                <a:latin typeface="+mj-lt"/>
              </a:rPr>
              <a:t>experience</a:t>
            </a:r>
            <a:r>
              <a:rPr lang="fr-FR" sz="1100" dirty="0">
                <a:solidFill>
                  <a:srgbClr val="1C1D1E"/>
                </a:solidFill>
                <a:effectLst/>
                <a:latin typeface="+mj-lt"/>
              </a:rPr>
              <a:t>. </a:t>
            </a:r>
            <a:r>
              <a:rPr lang="fr-FR" sz="1100" dirty="0" err="1">
                <a:solidFill>
                  <a:srgbClr val="1C1D1E"/>
                </a:solidFill>
                <a:effectLst/>
                <a:latin typeface="+mj-lt"/>
              </a:rPr>
              <a:t>Gastroenterology</a:t>
            </a:r>
            <a:r>
              <a:rPr lang="fr-FR" sz="1100" dirty="0">
                <a:solidFill>
                  <a:srgbClr val="1C1D1E"/>
                </a:solidFill>
                <a:effectLst/>
                <a:latin typeface="+mj-lt"/>
              </a:rPr>
              <a:t> 2009; 137: 1229–37.</a:t>
            </a:r>
          </a:p>
          <a:p>
            <a:r>
              <a:rPr lang="fr-FR" sz="1100" dirty="0">
                <a:latin typeface="+mj-lt"/>
              </a:rPr>
              <a:t>Green SM, </a:t>
            </a:r>
            <a:r>
              <a:rPr lang="fr-FR" sz="1100" dirty="0" err="1">
                <a:latin typeface="+mj-lt"/>
              </a:rPr>
              <a:t>Mason</a:t>
            </a:r>
            <a:r>
              <a:rPr lang="fr-FR" sz="1100" dirty="0">
                <a:latin typeface="+mj-lt"/>
              </a:rPr>
              <a:t> KP, </a:t>
            </a:r>
            <a:r>
              <a:rPr lang="fr-FR" sz="1100" dirty="0" err="1">
                <a:latin typeface="+mj-lt"/>
              </a:rPr>
              <a:t>Krauss</a:t>
            </a:r>
            <a:r>
              <a:rPr lang="fr-FR" sz="1100" dirty="0">
                <a:latin typeface="+mj-lt"/>
              </a:rPr>
              <a:t> BS. </a:t>
            </a:r>
            <a:r>
              <a:rPr lang="fr-FR" sz="1100" dirty="0" err="1">
                <a:latin typeface="+mj-lt"/>
              </a:rPr>
              <a:t>Pulmonary</a:t>
            </a:r>
            <a:r>
              <a:rPr lang="fr-FR" sz="1100" dirty="0">
                <a:latin typeface="+mj-lt"/>
              </a:rPr>
              <a:t> aspiration </a:t>
            </a:r>
            <a:r>
              <a:rPr lang="fr-FR" sz="1100" dirty="0" err="1">
                <a:latin typeface="+mj-lt"/>
              </a:rPr>
              <a:t>during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procedural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sedation</a:t>
            </a:r>
            <a:r>
              <a:rPr lang="fr-FR" sz="1100" dirty="0">
                <a:latin typeface="+mj-lt"/>
              </a:rPr>
              <a:t>: a </a:t>
            </a:r>
            <a:r>
              <a:rPr lang="fr-FR" sz="1100" dirty="0" err="1">
                <a:latin typeface="+mj-lt"/>
              </a:rPr>
              <a:t>comprehensive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systematic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review</a:t>
            </a:r>
            <a:r>
              <a:rPr lang="fr-FR" sz="1100" dirty="0">
                <a:latin typeface="+mj-lt"/>
              </a:rPr>
              <a:t>. British Journal of </a:t>
            </a:r>
            <a:r>
              <a:rPr lang="fr-FR" sz="1100" dirty="0" err="1">
                <a:latin typeface="+mj-lt"/>
              </a:rPr>
              <a:t>Anaesthesia</a:t>
            </a:r>
            <a:r>
              <a:rPr lang="fr-FR" sz="1100" dirty="0">
                <a:latin typeface="+mj-lt"/>
              </a:rPr>
              <a:t> 2017; 118: 344–54.</a:t>
            </a:r>
          </a:p>
          <a:p>
            <a:r>
              <a:rPr lang="fr-FR" sz="1100" dirty="0">
                <a:latin typeface="+mj-lt"/>
              </a:rPr>
              <a:t>Cote CJ, </a:t>
            </a:r>
            <a:r>
              <a:rPr lang="fr-FR" sz="1100" dirty="0" err="1">
                <a:latin typeface="+mj-lt"/>
              </a:rPr>
              <a:t>Alderfer</a:t>
            </a:r>
            <a:r>
              <a:rPr lang="fr-FR" sz="1100" dirty="0">
                <a:latin typeface="+mj-lt"/>
              </a:rPr>
              <a:t> RJ, </a:t>
            </a:r>
            <a:r>
              <a:rPr lang="fr-FR" sz="1100" dirty="0" err="1">
                <a:latin typeface="+mj-lt"/>
              </a:rPr>
              <a:t>Notterman</a:t>
            </a:r>
            <a:r>
              <a:rPr lang="fr-FR" sz="1100" dirty="0">
                <a:latin typeface="+mj-lt"/>
              </a:rPr>
              <a:t> DA, et al. </a:t>
            </a:r>
            <a:r>
              <a:rPr lang="fr-FR" sz="1100" dirty="0" err="1">
                <a:latin typeface="+mj-lt"/>
              </a:rPr>
              <a:t>Sedation</a:t>
            </a:r>
            <a:r>
              <a:rPr lang="fr-FR" sz="1100" dirty="0">
                <a:latin typeface="+mj-lt"/>
              </a:rPr>
              <a:t> </a:t>
            </a:r>
            <a:r>
              <a:rPr lang="fr-FR" sz="1100" dirty="0" err="1">
                <a:latin typeface="+mj-lt"/>
              </a:rPr>
              <a:t>disasters</a:t>
            </a:r>
            <a:r>
              <a:rPr lang="fr-FR" sz="1100" dirty="0">
                <a:latin typeface="+mj-lt"/>
              </a:rPr>
              <a:t>: adverse </a:t>
            </a:r>
            <a:r>
              <a:rPr lang="fr-FR" sz="1100" dirty="0" err="1">
                <a:latin typeface="+mj-lt"/>
              </a:rPr>
              <a:t>drug</a:t>
            </a:r>
            <a:r>
              <a:rPr lang="fr-FR" sz="1100" dirty="0">
                <a:latin typeface="+mj-lt"/>
              </a:rPr>
              <a:t> reports in </a:t>
            </a:r>
            <a:r>
              <a:rPr lang="fr-FR" sz="1100" dirty="0" err="1">
                <a:latin typeface="+mj-lt"/>
              </a:rPr>
              <a:t>pediatrics</a:t>
            </a:r>
            <a:r>
              <a:rPr lang="fr-FR" sz="1100" dirty="0">
                <a:latin typeface="+mj-lt"/>
              </a:rPr>
              <a:t>—FDA, USP, and </a:t>
            </a:r>
            <a:r>
              <a:rPr lang="fr-FR" sz="1100" dirty="0" err="1">
                <a:latin typeface="+mj-lt"/>
              </a:rPr>
              <a:t>others</a:t>
            </a:r>
            <a:r>
              <a:rPr lang="fr-FR" sz="1100" dirty="0">
                <a:latin typeface="+mj-lt"/>
              </a:rPr>
              <a:t> [abstract]. </a:t>
            </a:r>
            <a:r>
              <a:rPr lang="fr-FR" sz="1100" dirty="0" err="1">
                <a:latin typeface="+mj-lt"/>
              </a:rPr>
              <a:t>Anesthesiology</a:t>
            </a:r>
            <a:r>
              <a:rPr lang="fr-FR" sz="1100" dirty="0">
                <a:latin typeface="+mj-lt"/>
              </a:rPr>
              <a:t> 1995; 83: A1183.</a:t>
            </a:r>
          </a:p>
          <a:p>
            <a:r>
              <a:rPr lang="en-US" sz="1100" dirty="0">
                <a:latin typeface="+mj-lt"/>
              </a:rPr>
              <a:t>Beach ML, Cohen DM, Gallagher SM, </a:t>
            </a:r>
            <a:r>
              <a:rPr lang="en-US" sz="1100" dirty="0" err="1">
                <a:latin typeface="+mj-lt"/>
              </a:rPr>
              <a:t>Cravero</a:t>
            </a:r>
            <a:r>
              <a:rPr lang="en-US" sz="1100" dirty="0">
                <a:latin typeface="+mj-lt"/>
              </a:rPr>
              <a:t> JP. Major Adverse Events and Relationship to Nil per </a:t>
            </a:r>
            <a:r>
              <a:rPr lang="en-US" sz="1100" dirty="0" err="1">
                <a:latin typeface="+mj-lt"/>
              </a:rPr>
              <a:t>Os</a:t>
            </a:r>
            <a:r>
              <a:rPr lang="en-US" sz="1100" dirty="0">
                <a:latin typeface="+mj-lt"/>
              </a:rPr>
              <a:t> Status in Pediatric Sedation/Anesthesia Outside the Operating Room: A Report of the Pediatric Sedation Research Consortium. Anesthesiology. 2016 Jan;124(1):80-8.</a:t>
            </a:r>
            <a:endParaRPr lang="fr-FR" sz="1100" dirty="0">
              <a:latin typeface="+mj-lt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6732" y="111124"/>
            <a:ext cx="7655268" cy="528637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35729"/>
            <a:ext cx="4602529" cy="128600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588" y="3401760"/>
            <a:ext cx="3391373" cy="1667108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9058530" y="433866"/>
            <a:ext cx="3028208" cy="2196935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3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ntal Health and Well-being - Health - 10th Grade by Slidesgo">
  <a:themeElements>
    <a:clrScheme name="COMUGE - JMUGE 2026">
      <a:dk1>
        <a:srgbClr val="04487C"/>
      </a:dk1>
      <a:lt1>
        <a:srgbClr val="EFEFEF"/>
      </a:lt1>
      <a:dk2>
        <a:srgbClr val="5393CF"/>
      </a:dk2>
      <a:lt2>
        <a:srgbClr val="EFEFEF"/>
      </a:lt2>
      <a:accent1>
        <a:srgbClr val="D5ECFC"/>
      </a:accent1>
      <a:accent2>
        <a:srgbClr val="7FCBED"/>
      </a:accent2>
      <a:accent3>
        <a:srgbClr val="ACC917"/>
      </a:accent3>
      <a:accent4>
        <a:srgbClr val="FCD619"/>
      </a:accent4>
      <a:accent5>
        <a:srgbClr val="FFFFFF"/>
      </a:accent5>
      <a:accent6>
        <a:srgbClr val="FFFFFF"/>
      </a:accent6>
      <a:hlink>
        <a:srgbClr val="342520"/>
      </a:hlink>
      <a:folHlink>
        <a:srgbClr val="FFC000"/>
      </a:folHlink>
    </a:clrScheme>
    <a:fontScheme name="JMUGE">
      <a:majorFont>
        <a:latin typeface="Praktika Black Italic"/>
        <a:ea typeface=""/>
        <a:cs typeface=""/>
      </a:majorFont>
      <a:minorFont>
        <a:latin typeface="Praktika Medium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UGE2026_PPT_Template_V1.potx" id="{F411A671-9AF2-4F16-82E6-EFE75C919FA2}" vid="{35F13251-8764-40E7-B475-A166F91D745C}"/>
    </a:ext>
  </a:extLst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E2A47"/>
      </a:dk1>
      <a:lt1>
        <a:srgbClr val="FFFFFF"/>
      </a:lt1>
      <a:dk2>
        <a:srgbClr val="869FB2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MUGE2026_PPT_Template_V1.potx" id="{F411A671-9AF2-4F16-82E6-EFE75C919FA2}" vid="{E8BBE08B-2D2E-4B7B-A29C-24F440DA48A4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 JMUGE</Template>
  <TotalTime>8394</TotalTime>
  <Words>1324</Words>
  <Application>Microsoft Office PowerPoint</Application>
  <PresentationFormat>Grand écran</PresentationFormat>
  <Paragraphs>216</Paragraphs>
  <Slides>35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35</vt:i4>
      </vt:variant>
    </vt:vector>
  </HeadingPairs>
  <TitlesOfParts>
    <vt:vector size="46" baseType="lpstr">
      <vt:lpstr>Arial</vt:lpstr>
      <vt:lpstr>BlinkMacSystemFont</vt:lpstr>
      <vt:lpstr>Calibri</vt:lpstr>
      <vt:lpstr>DM Sans</vt:lpstr>
      <vt:lpstr>Lato</vt:lpstr>
      <vt:lpstr>Praktika Black Italic</vt:lpstr>
      <vt:lpstr>Praktika ExtraBold Italic</vt:lpstr>
      <vt:lpstr>Praktika Medium Condensed</vt:lpstr>
      <vt:lpstr>Proxima Nova</vt:lpstr>
      <vt:lpstr>Mental Health and Well-being - Health - 10th Grade by Slidesgo</vt:lpstr>
      <vt:lpstr>Slidesgo Final Pages</vt:lpstr>
      <vt:lpstr>Sédation procédurale Attention ça va faire mal…</vt:lpstr>
      <vt:lpstr>Sédation procédurale, un long combat</vt:lpstr>
      <vt:lpstr>Sédation procédurale, de quoi parle t’on?</vt:lpstr>
      <vt:lpstr>Présentation PowerPoint</vt:lpstr>
      <vt:lpstr>Présentation PowerPoint</vt:lpstr>
      <vt:lpstr>Contre indications</vt:lpstr>
      <vt:lpstr>Présentation PowerPoint</vt:lpstr>
      <vt:lpstr>Présentation PowerPoint</vt:lpstr>
      <vt:lpstr>Le jeûne </vt:lpstr>
      <vt:lpstr>RETENIR SUR LE JEÛNE</vt:lpstr>
      <vt:lpstr>Vigilance ! Et peut être passer la main</vt:lpstr>
      <vt:lpstr>Présentation PowerPoint</vt:lpstr>
      <vt:lpstr>Comment bien se préparer ?</vt:lpstr>
      <vt:lpstr>Préoxygénation, oui!</vt:lpstr>
      <vt:lpstr>Mais pas que…</vt:lpstr>
      <vt:lpstr>Présentation PowerPoint</vt:lpstr>
      <vt:lpstr>Sédation : une histoire de profondeur</vt:lpstr>
      <vt:lpstr>Sédation : une histoire d’objectif également</vt:lpstr>
      <vt:lpstr>Sédation : une histoire d’objectif également</vt:lpstr>
      <vt:lpstr>Sédation : une histoire d’objectif également</vt:lpstr>
      <vt:lpstr>Sédation : une histoire de contexte en plus</vt:lpstr>
      <vt:lpstr>Le propofol : avantages</vt:lpstr>
      <vt:lpstr>Le propofol : inconvénients</vt:lpstr>
      <vt:lpstr>Présentation PowerPoint</vt:lpstr>
      <vt:lpstr>Présentation PowerPoint</vt:lpstr>
      <vt:lpstr>Ketamine : avantages</vt:lpstr>
      <vt:lpstr>Ketamine : inconvénients</vt:lpstr>
      <vt:lpstr>Présentation PowerPoint</vt:lpstr>
      <vt:lpstr>Alternative : L’association Ketamine et Propofol</vt:lpstr>
      <vt:lpstr>Alternative : L’association Ketamine et Propofol</vt:lpstr>
      <vt:lpstr>Un mot du Remimazolam</vt:lpstr>
      <vt:lpstr>Un mot de l’association de la mort</vt:lpstr>
      <vt:lpstr>Un mot de l’association de la mort</vt:lpstr>
      <vt:lpstr>Pour bien procéduro-sédater dans ses urgences</vt:lpstr>
      <vt:lpstr>Et encore mieux…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Sédation procédurale</dc:title>
  <dc:creator>OBERLIN Mathieu</dc:creator>
  <cp:lastModifiedBy>OBERLIN Mathieu</cp:lastModifiedBy>
  <cp:revision>37</cp:revision>
  <dcterms:created xsi:type="dcterms:W3CDTF">2025-01-09T19:31:49Z</dcterms:created>
  <dcterms:modified xsi:type="dcterms:W3CDTF">2026-05-02T16:50:55Z</dcterms:modified>
</cp:coreProperties>
</file>