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63" r:id="rId2"/>
    <p:sldId id="531" r:id="rId3"/>
    <p:sldId id="530" r:id="rId4"/>
    <p:sldId id="470" r:id="rId5"/>
    <p:sldId id="419" r:id="rId6"/>
    <p:sldId id="359" r:id="rId7"/>
    <p:sldId id="479" r:id="rId8"/>
    <p:sldId id="262" r:id="rId9"/>
    <p:sldId id="482" r:id="rId10"/>
    <p:sldId id="485" r:id="rId11"/>
    <p:sldId id="524" r:id="rId12"/>
    <p:sldId id="489" r:id="rId13"/>
    <p:sldId id="490" r:id="rId14"/>
    <p:sldId id="280" r:id="rId15"/>
    <p:sldId id="500" r:id="rId16"/>
    <p:sldId id="360" r:id="rId17"/>
    <p:sldId id="504" r:id="rId18"/>
    <p:sldId id="505" r:id="rId19"/>
    <p:sldId id="342" r:id="rId20"/>
    <p:sldId id="506" r:id="rId21"/>
    <p:sldId id="507" r:id="rId22"/>
    <p:sldId id="515" r:id="rId23"/>
    <p:sldId id="511" r:id="rId24"/>
    <p:sldId id="517" r:id="rId25"/>
    <p:sldId id="519" r:id="rId26"/>
    <p:sldId id="388" r:id="rId27"/>
    <p:sldId id="390" r:id="rId28"/>
    <p:sldId id="525" r:id="rId29"/>
    <p:sldId id="404" r:id="rId30"/>
    <p:sldId id="408" r:id="rId31"/>
    <p:sldId id="410" r:id="rId32"/>
    <p:sldId id="405" r:id="rId33"/>
    <p:sldId id="256" r:id="rId34"/>
    <p:sldId id="535" r:id="rId35"/>
    <p:sldId id="536" r:id="rId36"/>
    <p:sldId id="537" r:id="rId37"/>
    <p:sldId id="529" r:id="rId38"/>
    <p:sldId id="538" r:id="rId39"/>
    <p:sldId id="539" r:id="rId40"/>
    <p:sldId id="540" r:id="rId41"/>
    <p:sldId id="541" r:id="rId42"/>
    <p:sldId id="542" r:id="rId43"/>
    <p:sldId id="543" r:id="rId44"/>
    <p:sldId id="544" r:id="rId45"/>
    <p:sldId id="545" r:id="rId46"/>
    <p:sldId id="546" r:id="rId47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BCA0"/>
    <a:srgbClr val="0F73B5"/>
    <a:srgbClr val="C88B74"/>
    <a:srgbClr val="FFFFFF"/>
    <a:srgbClr val="E0E1E4"/>
    <a:srgbClr val="CC0000"/>
    <a:srgbClr val="335A89"/>
    <a:srgbClr val="DAA520"/>
    <a:srgbClr val="A9C1DF"/>
    <a:srgbClr val="FFF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11B88A-7C8B-054A-BD01-78E8E7D7D964}" v="48" dt="2026-05-05T07:49:47.6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5"/>
    <p:restoredTop sz="94110" autoAdjust="0"/>
  </p:normalViewPr>
  <p:slideViewPr>
    <p:cSldViewPr>
      <p:cViewPr varScale="1">
        <p:scale>
          <a:sx n="89" d="100"/>
          <a:sy n="89" d="100"/>
        </p:scale>
        <p:origin x="1038" y="66"/>
      </p:cViewPr>
      <p:guideLst>
        <p:guide orient="horz" pos="2164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nathan Freund" userId="127cb31cf418b7e3" providerId="LiveId" clId="{7F81787A-27B7-56E1-83E8-DE6FF54B0C0F}"/>
    <pc:docChg chg="undo custSel delSld modSld">
      <pc:chgData name="Yonathan Freund" userId="127cb31cf418b7e3" providerId="LiveId" clId="{7F81787A-27B7-56E1-83E8-DE6FF54B0C0F}" dt="2026-05-05T07:50:45.289" v="722" actId="20577"/>
      <pc:docMkLst>
        <pc:docMk/>
      </pc:docMkLst>
      <pc:sldChg chg="modSp mod">
        <pc:chgData name="Yonathan Freund" userId="127cb31cf418b7e3" providerId="LiveId" clId="{7F81787A-27B7-56E1-83E8-DE6FF54B0C0F}" dt="2026-05-05T07:28:57.414" v="48" actId="20577"/>
        <pc:sldMkLst>
          <pc:docMk/>
          <pc:sldMk cId="2623757746" sldId="262"/>
        </pc:sldMkLst>
        <pc:spChg chg="mod">
          <ac:chgData name="Yonathan Freund" userId="127cb31cf418b7e3" providerId="LiveId" clId="{7F81787A-27B7-56E1-83E8-DE6FF54B0C0F}" dt="2026-05-05T07:28:57.414" v="48" actId="20577"/>
          <ac:spMkLst>
            <pc:docMk/>
            <pc:sldMk cId="2623757746" sldId="262"/>
            <ac:spMk id="2" creationId="{00000000-0000-0000-0000-000000000000}"/>
          </ac:spMkLst>
        </pc:spChg>
      </pc:sldChg>
      <pc:sldChg chg="modSp mod">
        <pc:chgData name="Yonathan Freund" userId="127cb31cf418b7e3" providerId="LiveId" clId="{7F81787A-27B7-56E1-83E8-DE6FF54B0C0F}" dt="2026-05-05T07:27:00.452" v="30" actId="20577"/>
        <pc:sldMkLst>
          <pc:docMk/>
          <pc:sldMk cId="1535478792" sldId="263"/>
        </pc:sldMkLst>
        <pc:spChg chg="mod">
          <ac:chgData name="Yonathan Freund" userId="127cb31cf418b7e3" providerId="LiveId" clId="{7F81787A-27B7-56E1-83E8-DE6FF54B0C0F}" dt="2026-05-05T07:27:00.452" v="30" actId="20577"/>
          <ac:spMkLst>
            <pc:docMk/>
            <pc:sldMk cId="1535478792" sldId="263"/>
            <ac:spMk id="8" creationId="{2C77C53E-57A0-264B-8B18-E2719165E785}"/>
          </ac:spMkLst>
        </pc:spChg>
      </pc:sldChg>
      <pc:sldChg chg="addSp delSp modSp del mod">
        <pc:chgData name="Yonathan Freund" userId="127cb31cf418b7e3" providerId="LiveId" clId="{7F81787A-27B7-56E1-83E8-DE6FF54B0C0F}" dt="2026-05-05T07:28:12.975" v="39" actId="2696"/>
        <pc:sldMkLst>
          <pc:docMk/>
          <pc:sldMk cId="835829009" sldId="372"/>
        </pc:sldMkLst>
        <pc:spChg chg="add del">
          <ac:chgData name="Yonathan Freund" userId="127cb31cf418b7e3" providerId="LiveId" clId="{7F81787A-27B7-56E1-83E8-DE6FF54B0C0F}" dt="2026-05-05T07:27:23.580" v="32" actId="21"/>
          <ac:spMkLst>
            <pc:docMk/>
            <pc:sldMk cId="835829009" sldId="372"/>
            <ac:spMk id="6" creationId="{ECE66590-B0BC-B549-AE25-3BBA46990E0C}"/>
          </ac:spMkLst>
        </pc:spChg>
        <pc:spChg chg="mod">
          <ac:chgData name="Yonathan Freund" userId="127cb31cf418b7e3" providerId="LiveId" clId="{7F81787A-27B7-56E1-83E8-DE6FF54B0C0F}" dt="2026-05-05T07:27:35.330" v="33"/>
          <ac:spMkLst>
            <pc:docMk/>
            <pc:sldMk cId="835829009" sldId="372"/>
            <ac:spMk id="8" creationId="{274A96D9-5E93-BA4A-9A3F-15F1C17AB31D}"/>
          </ac:spMkLst>
        </pc:spChg>
      </pc:sldChg>
      <pc:sldChg chg="del">
        <pc:chgData name="Yonathan Freund" userId="127cb31cf418b7e3" providerId="LiveId" clId="{7F81787A-27B7-56E1-83E8-DE6FF54B0C0F}" dt="2026-05-05T07:39:42.085" v="358" actId="2696"/>
        <pc:sldMkLst>
          <pc:docMk/>
          <pc:sldMk cId="2542148296" sldId="386"/>
        </pc:sldMkLst>
      </pc:sldChg>
      <pc:sldChg chg="addSp modSp mod">
        <pc:chgData name="Yonathan Freund" userId="127cb31cf418b7e3" providerId="LiveId" clId="{7F81787A-27B7-56E1-83E8-DE6FF54B0C0F}" dt="2026-05-05T07:28:43.213" v="47" actId="14100"/>
        <pc:sldMkLst>
          <pc:docMk/>
          <pc:sldMk cId="2660379162" sldId="419"/>
        </pc:sldMkLst>
        <pc:spChg chg="add mod">
          <ac:chgData name="Yonathan Freund" userId="127cb31cf418b7e3" providerId="LiveId" clId="{7F81787A-27B7-56E1-83E8-DE6FF54B0C0F}" dt="2026-05-05T07:27:49.003" v="35"/>
          <ac:spMkLst>
            <pc:docMk/>
            <pc:sldMk cId="2660379162" sldId="419"/>
            <ac:spMk id="3" creationId="{252CD6BE-5334-FC2C-CB52-48987BAEF4E5}"/>
          </ac:spMkLst>
        </pc:spChg>
        <pc:spChg chg="mod">
          <ac:chgData name="Yonathan Freund" userId="127cb31cf418b7e3" providerId="LiveId" clId="{7F81787A-27B7-56E1-83E8-DE6FF54B0C0F}" dt="2026-05-05T07:28:43.213" v="47" actId="14100"/>
          <ac:spMkLst>
            <pc:docMk/>
            <pc:sldMk cId="2660379162" sldId="419"/>
            <ac:spMk id="4" creationId="{00000000-0000-0000-0000-000000000000}"/>
          </ac:spMkLst>
        </pc:spChg>
        <pc:spChg chg="add mod">
          <ac:chgData name="Yonathan Freund" userId="127cb31cf418b7e3" providerId="LiveId" clId="{7F81787A-27B7-56E1-83E8-DE6FF54B0C0F}" dt="2026-05-05T07:27:49.003" v="35"/>
          <ac:spMkLst>
            <pc:docMk/>
            <pc:sldMk cId="2660379162" sldId="419"/>
            <ac:spMk id="6" creationId="{CCCACC4D-096C-7713-BD9B-440B1EDABA21}"/>
          </ac:spMkLst>
        </pc:spChg>
        <pc:spChg chg="add mod">
          <ac:chgData name="Yonathan Freund" userId="127cb31cf418b7e3" providerId="LiveId" clId="{7F81787A-27B7-56E1-83E8-DE6FF54B0C0F}" dt="2026-05-05T07:27:49.003" v="35"/>
          <ac:spMkLst>
            <pc:docMk/>
            <pc:sldMk cId="2660379162" sldId="419"/>
            <ac:spMk id="7" creationId="{39F43A93-5138-632E-D2DF-815EC9DCF2A3}"/>
          </ac:spMkLst>
        </pc:spChg>
        <pc:spChg chg="add mod">
          <ac:chgData name="Yonathan Freund" userId="127cb31cf418b7e3" providerId="LiveId" clId="{7F81787A-27B7-56E1-83E8-DE6FF54B0C0F}" dt="2026-05-05T07:27:49.003" v="35"/>
          <ac:spMkLst>
            <pc:docMk/>
            <pc:sldMk cId="2660379162" sldId="419"/>
            <ac:spMk id="8" creationId="{85ED058B-398F-5674-75D1-DBF5E5EBD8DF}"/>
          </ac:spMkLst>
        </pc:spChg>
        <pc:picChg chg="add mod">
          <ac:chgData name="Yonathan Freund" userId="127cb31cf418b7e3" providerId="LiveId" clId="{7F81787A-27B7-56E1-83E8-DE6FF54B0C0F}" dt="2026-05-05T07:28:08.679" v="38" actId="1076"/>
          <ac:picMkLst>
            <pc:docMk/>
            <pc:sldMk cId="2660379162" sldId="419"/>
            <ac:picMk id="9" creationId="{DD8948D9-DB76-93EA-6764-DCE56A955538}"/>
          </ac:picMkLst>
        </pc:picChg>
        <pc:picChg chg="mod">
          <ac:chgData name="Yonathan Freund" userId="127cb31cf418b7e3" providerId="LiveId" clId="{7F81787A-27B7-56E1-83E8-DE6FF54B0C0F}" dt="2026-05-05T07:28:26.013" v="42" actId="1076"/>
          <ac:picMkLst>
            <pc:docMk/>
            <pc:sldMk cId="2660379162" sldId="419"/>
            <ac:picMk id="13" creationId="{00000000-0000-0000-0000-000000000000}"/>
          </ac:picMkLst>
        </pc:picChg>
      </pc:sldChg>
      <pc:sldChg chg="addSp delSp modSp mod">
        <pc:chgData name="Yonathan Freund" userId="127cb31cf418b7e3" providerId="LiveId" clId="{7F81787A-27B7-56E1-83E8-DE6FF54B0C0F}" dt="2026-05-05T07:35:14.357" v="257" actId="1076"/>
        <pc:sldMkLst>
          <pc:docMk/>
          <pc:sldMk cId="159009145" sldId="482"/>
        </pc:sldMkLst>
        <pc:spChg chg="mod">
          <ac:chgData name="Yonathan Freund" userId="127cb31cf418b7e3" providerId="LiveId" clId="{7F81787A-27B7-56E1-83E8-DE6FF54B0C0F}" dt="2026-05-05T07:32:12.146" v="209" actId="14100"/>
          <ac:spMkLst>
            <pc:docMk/>
            <pc:sldMk cId="159009145" sldId="482"/>
            <ac:spMk id="4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31:51.528" v="202" actId="1035"/>
          <ac:spMkLst>
            <pc:docMk/>
            <pc:sldMk cId="159009145" sldId="482"/>
            <ac:spMk id="6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32:06.364" v="208" actId="1035"/>
          <ac:spMkLst>
            <pc:docMk/>
            <pc:sldMk cId="159009145" sldId="482"/>
            <ac:spMk id="7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32:12.146" v="209" actId="14100"/>
          <ac:spMkLst>
            <pc:docMk/>
            <pc:sldMk cId="159009145" sldId="482"/>
            <ac:spMk id="8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31:51.528" v="202" actId="1035"/>
          <ac:spMkLst>
            <pc:docMk/>
            <pc:sldMk cId="159009145" sldId="482"/>
            <ac:spMk id="10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32:06.364" v="208" actId="1035"/>
          <ac:spMkLst>
            <pc:docMk/>
            <pc:sldMk cId="159009145" sldId="482"/>
            <ac:spMk id="11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32:12.146" v="209" actId="14100"/>
          <ac:spMkLst>
            <pc:docMk/>
            <pc:sldMk cId="159009145" sldId="482"/>
            <ac:spMk id="12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31:51.528" v="202" actId="1035"/>
          <ac:spMkLst>
            <pc:docMk/>
            <pc:sldMk cId="159009145" sldId="482"/>
            <ac:spMk id="14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32:06.364" v="208" actId="1035"/>
          <ac:spMkLst>
            <pc:docMk/>
            <pc:sldMk cId="159009145" sldId="482"/>
            <ac:spMk id="15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32:12.146" v="209" actId="14100"/>
          <ac:spMkLst>
            <pc:docMk/>
            <pc:sldMk cId="159009145" sldId="482"/>
            <ac:spMk id="16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31:59.984" v="204" actId="20577"/>
          <ac:spMkLst>
            <pc:docMk/>
            <pc:sldMk cId="159009145" sldId="482"/>
            <ac:spMk id="18" creationId="{00000000-0000-0000-0000-000000000000}"/>
          </ac:spMkLst>
        </pc:spChg>
        <pc:spChg chg="del mod">
          <ac:chgData name="Yonathan Freund" userId="127cb31cf418b7e3" providerId="LiveId" clId="{7F81787A-27B7-56E1-83E8-DE6FF54B0C0F}" dt="2026-05-05T07:32:38.977" v="226"/>
          <ac:spMkLst>
            <pc:docMk/>
            <pc:sldMk cId="159009145" sldId="482"/>
            <ac:spMk id="19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35:06.375" v="256" actId="14100"/>
          <ac:spMkLst>
            <pc:docMk/>
            <pc:sldMk cId="159009145" sldId="482"/>
            <ac:spMk id="20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35:01.007" v="254" actId="2710"/>
          <ac:spMkLst>
            <pc:docMk/>
            <pc:sldMk cId="159009145" sldId="482"/>
            <ac:spMk id="21" creationId="{00000000-0000-0000-0000-000000000000}"/>
          </ac:spMkLst>
        </pc:spChg>
        <pc:spChg chg="del mod">
          <ac:chgData name="Yonathan Freund" userId="127cb31cf418b7e3" providerId="LiveId" clId="{7F81787A-27B7-56E1-83E8-DE6FF54B0C0F}" dt="2026-05-05T07:34:30.978" v="245"/>
          <ac:spMkLst>
            <pc:docMk/>
            <pc:sldMk cId="159009145" sldId="482"/>
            <ac:spMk id="22" creationId="{00000000-0000-0000-0000-000000000000}"/>
          </ac:spMkLst>
        </pc:spChg>
        <pc:spChg chg="add mod">
          <ac:chgData name="Yonathan Freund" userId="127cb31cf418b7e3" providerId="LiveId" clId="{7F81787A-27B7-56E1-83E8-DE6FF54B0C0F}" dt="2026-05-05T07:35:14.357" v="257" actId="1076"/>
          <ac:spMkLst>
            <pc:docMk/>
            <pc:sldMk cId="159009145" sldId="482"/>
            <ac:spMk id="24" creationId="{53BE7343-4F46-4BC3-8BBA-BC4EE4EC400E}"/>
          </ac:spMkLst>
        </pc:spChg>
      </pc:sldChg>
      <pc:sldChg chg="del">
        <pc:chgData name="Yonathan Freund" userId="127cb31cf418b7e3" providerId="LiveId" clId="{7F81787A-27B7-56E1-83E8-DE6FF54B0C0F}" dt="2026-05-05T07:35:18.981" v="258" actId="2696"/>
        <pc:sldMkLst>
          <pc:docMk/>
          <pc:sldMk cId="1138638727" sldId="484"/>
        </pc:sldMkLst>
      </pc:sldChg>
      <pc:sldChg chg="addSp delSp modSp mod">
        <pc:chgData name="Yonathan Freund" userId="127cb31cf418b7e3" providerId="LiveId" clId="{7F81787A-27B7-56E1-83E8-DE6FF54B0C0F}" dt="2026-05-05T07:38:08.094" v="336" actId="1035"/>
        <pc:sldMkLst>
          <pc:docMk/>
          <pc:sldMk cId="3492344088" sldId="506"/>
        </pc:sldMkLst>
        <pc:spChg chg="mod">
          <ac:chgData name="Yonathan Freund" userId="127cb31cf418b7e3" providerId="LiveId" clId="{7F81787A-27B7-56E1-83E8-DE6FF54B0C0F}" dt="2026-05-05T07:37:50.060" v="331" actId="1035"/>
          <ac:spMkLst>
            <pc:docMk/>
            <pc:sldMk cId="3492344088" sldId="506"/>
            <ac:spMk id="5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37:50.060" v="331" actId="1035"/>
          <ac:spMkLst>
            <pc:docMk/>
            <pc:sldMk cId="3492344088" sldId="506"/>
            <ac:spMk id="6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38:08.094" v="336" actId="1035"/>
          <ac:spMkLst>
            <pc:docMk/>
            <pc:sldMk cId="3492344088" sldId="506"/>
            <ac:spMk id="9" creationId="{D5538E45-26BC-4C4B-8144-BF61E8CEDDDD}"/>
          </ac:spMkLst>
        </pc:spChg>
        <pc:spChg chg="add mod">
          <ac:chgData name="Yonathan Freund" userId="127cb31cf418b7e3" providerId="LiveId" clId="{7F81787A-27B7-56E1-83E8-DE6FF54B0C0F}" dt="2026-05-05T07:37:19.579" v="304"/>
          <ac:spMkLst>
            <pc:docMk/>
            <pc:sldMk cId="3492344088" sldId="506"/>
            <ac:spMk id="11" creationId="{73DECD43-D96C-E380-1082-507F2CC6F014}"/>
          </ac:spMkLst>
        </pc:spChg>
        <pc:picChg chg="mod">
          <ac:chgData name="Yonathan Freund" userId="127cb31cf418b7e3" providerId="LiveId" clId="{7F81787A-27B7-56E1-83E8-DE6FF54B0C0F}" dt="2026-05-05T07:37:50.060" v="331" actId="1035"/>
          <ac:picMkLst>
            <pc:docMk/>
            <pc:sldMk cId="3492344088" sldId="506"/>
            <ac:picMk id="4" creationId="{00000000-0000-0000-0000-000000000000}"/>
          </ac:picMkLst>
        </pc:picChg>
        <pc:picChg chg="del">
          <ac:chgData name="Yonathan Freund" userId="127cb31cf418b7e3" providerId="LiveId" clId="{7F81787A-27B7-56E1-83E8-DE6FF54B0C0F}" dt="2026-05-05T07:36:56.065" v="276" actId="478"/>
          <ac:picMkLst>
            <pc:docMk/>
            <pc:sldMk cId="3492344088" sldId="506"/>
            <ac:picMk id="7" creationId="{7422B84A-AEBF-65AF-BEBF-C12C97334083}"/>
          </ac:picMkLst>
        </pc:picChg>
        <pc:picChg chg="add mod">
          <ac:chgData name="Yonathan Freund" userId="127cb31cf418b7e3" providerId="LiveId" clId="{7F81787A-27B7-56E1-83E8-DE6FF54B0C0F}" dt="2026-05-05T07:37:33.840" v="309" actId="1076"/>
          <ac:picMkLst>
            <pc:docMk/>
            <pc:sldMk cId="3492344088" sldId="506"/>
            <ac:picMk id="10" creationId="{100692DD-54D2-937D-AFAC-3CC436CE4A5E}"/>
          </ac:picMkLst>
        </pc:picChg>
      </pc:sldChg>
      <pc:sldChg chg="addSp delSp modSp">
        <pc:chgData name="Yonathan Freund" userId="127cb31cf418b7e3" providerId="LiveId" clId="{7F81787A-27B7-56E1-83E8-DE6FF54B0C0F}" dt="2026-05-05T07:39:04.457" v="340"/>
        <pc:sldMkLst>
          <pc:docMk/>
          <pc:sldMk cId="3653466505" sldId="507"/>
        </pc:sldMkLst>
        <pc:picChg chg="add mod">
          <ac:chgData name="Yonathan Freund" userId="127cb31cf418b7e3" providerId="LiveId" clId="{7F81787A-27B7-56E1-83E8-DE6FF54B0C0F}" dt="2026-05-05T07:39:04.457" v="340"/>
          <ac:picMkLst>
            <pc:docMk/>
            <pc:sldMk cId="3653466505" sldId="507"/>
            <ac:picMk id="2" creationId="{4ED55E4B-2CC9-1E07-2AC6-2D3462202C7A}"/>
          </ac:picMkLst>
        </pc:picChg>
        <pc:picChg chg="mod">
          <ac:chgData name="Yonathan Freund" userId="127cb31cf418b7e3" providerId="LiveId" clId="{7F81787A-27B7-56E1-83E8-DE6FF54B0C0F}" dt="2026-05-05T07:39:01.655" v="339" actId="1076"/>
          <ac:picMkLst>
            <pc:docMk/>
            <pc:sldMk cId="3653466505" sldId="507"/>
            <ac:picMk id="2050" creationId="{3F185B7A-25C6-7149-89E0-AB2B52120A40}"/>
          </ac:picMkLst>
        </pc:picChg>
        <pc:picChg chg="del mod">
          <ac:chgData name="Yonathan Freund" userId="127cb31cf418b7e3" providerId="LiveId" clId="{7F81787A-27B7-56E1-83E8-DE6FF54B0C0F}" dt="2026-05-05T07:38:59.025" v="338" actId="478"/>
          <ac:picMkLst>
            <pc:docMk/>
            <pc:sldMk cId="3653466505" sldId="507"/>
            <ac:picMk id="29698" creationId="{752BE455-84C5-CC34-600F-8C9B21452E12}"/>
          </ac:picMkLst>
        </pc:picChg>
      </pc:sldChg>
      <pc:sldChg chg="addSp modSp mod">
        <pc:chgData name="Yonathan Freund" userId="127cb31cf418b7e3" providerId="LiveId" clId="{7F81787A-27B7-56E1-83E8-DE6FF54B0C0F}" dt="2026-05-05T07:40:07.390" v="394" actId="20577"/>
        <pc:sldMkLst>
          <pc:docMk/>
          <pc:sldMk cId="3530328881" sldId="519"/>
        </pc:sldMkLst>
        <pc:spChg chg="mod">
          <ac:chgData name="Yonathan Freund" userId="127cb31cf418b7e3" providerId="LiveId" clId="{7F81787A-27B7-56E1-83E8-DE6FF54B0C0F}" dt="2026-05-05T07:40:07.390" v="394" actId="20577"/>
          <ac:spMkLst>
            <pc:docMk/>
            <pc:sldMk cId="3530328881" sldId="519"/>
            <ac:spMk id="2" creationId="{00000000-0000-0000-0000-000000000000}"/>
          </ac:spMkLst>
        </pc:spChg>
        <pc:picChg chg="mod">
          <ac:chgData name="Yonathan Freund" userId="127cb31cf418b7e3" providerId="LiveId" clId="{7F81787A-27B7-56E1-83E8-DE6FF54B0C0F}" dt="2026-05-05T07:39:38.657" v="357" actId="1035"/>
          <ac:picMkLst>
            <pc:docMk/>
            <pc:sldMk cId="3530328881" sldId="519"/>
            <ac:picMk id="3" creationId="{00000000-0000-0000-0000-000000000000}"/>
          </ac:picMkLst>
        </pc:picChg>
        <pc:picChg chg="add mod">
          <ac:chgData name="Yonathan Freund" userId="127cb31cf418b7e3" providerId="LiveId" clId="{7F81787A-27B7-56E1-83E8-DE6FF54B0C0F}" dt="2026-05-05T07:39:36.857" v="354" actId="1076"/>
          <ac:picMkLst>
            <pc:docMk/>
            <pc:sldMk cId="3530328881" sldId="519"/>
            <ac:picMk id="5" creationId="{712F58A8-EDC4-EF3E-7E5F-776D7F03D6C1}"/>
          </ac:picMkLst>
        </pc:picChg>
        <pc:picChg chg="mod">
          <ac:chgData name="Yonathan Freund" userId="127cb31cf418b7e3" providerId="LiveId" clId="{7F81787A-27B7-56E1-83E8-DE6FF54B0C0F}" dt="2026-05-05T07:40:01.674" v="378" actId="1076"/>
          <ac:picMkLst>
            <pc:docMk/>
            <pc:sldMk cId="3530328881" sldId="519"/>
            <ac:picMk id="12" creationId="{A4341CEB-17C5-074E-BA65-4DAD751C27C9}"/>
          </ac:picMkLst>
        </pc:picChg>
        <pc:picChg chg="mod">
          <ac:chgData name="Yonathan Freund" userId="127cb31cf418b7e3" providerId="LiveId" clId="{7F81787A-27B7-56E1-83E8-DE6FF54B0C0F}" dt="2026-05-05T07:39:29.408" v="352" actId="1035"/>
          <ac:picMkLst>
            <pc:docMk/>
            <pc:sldMk cId="3530328881" sldId="519"/>
            <ac:picMk id="15" creationId="{0C648F26-D1EA-2340-89D8-6F18BC678C03}"/>
          </ac:picMkLst>
        </pc:picChg>
        <pc:picChg chg="mod">
          <ac:chgData name="Yonathan Freund" userId="127cb31cf418b7e3" providerId="LiveId" clId="{7F81787A-27B7-56E1-83E8-DE6FF54B0C0F}" dt="2026-05-05T07:39:29.408" v="352" actId="1035"/>
          <ac:picMkLst>
            <pc:docMk/>
            <pc:sldMk cId="3530328881" sldId="519"/>
            <ac:picMk id="16" creationId="{6E325734-FA40-834A-9830-4059238DB281}"/>
          </ac:picMkLst>
        </pc:picChg>
      </pc:sldChg>
      <pc:sldChg chg="modSp mod">
        <pc:chgData name="Yonathan Freund" userId="127cb31cf418b7e3" providerId="LiveId" clId="{7F81787A-27B7-56E1-83E8-DE6FF54B0C0F}" dt="2026-05-05T07:35:39.315" v="275" actId="20577"/>
        <pc:sldMkLst>
          <pc:docMk/>
          <pc:sldMk cId="1630753271" sldId="524"/>
        </pc:sldMkLst>
        <pc:spChg chg="mod">
          <ac:chgData name="Yonathan Freund" userId="127cb31cf418b7e3" providerId="LiveId" clId="{7F81787A-27B7-56E1-83E8-DE6FF54B0C0F}" dt="2026-05-05T07:35:39.315" v="275" actId="20577"/>
          <ac:spMkLst>
            <pc:docMk/>
            <pc:sldMk cId="1630753271" sldId="524"/>
            <ac:spMk id="7" creationId="{7CA4CE84-D7A3-6BE2-D903-DED64268EB93}"/>
          </ac:spMkLst>
        </pc:spChg>
      </pc:sldChg>
      <pc:sldChg chg="modSp mod">
        <pc:chgData name="Yonathan Freund" userId="127cb31cf418b7e3" providerId="LiveId" clId="{7F81787A-27B7-56E1-83E8-DE6FF54B0C0F}" dt="2026-05-05T07:40:29.154" v="401" actId="20577"/>
        <pc:sldMkLst>
          <pc:docMk/>
          <pc:sldMk cId="460960080" sldId="525"/>
        </pc:sldMkLst>
        <pc:spChg chg="mod">
          <ac:chgData name="Yonathan Freund" userId="127cb31cf418b7e3" providerId="LiveId" clId="{7F81787A-27B7-56E1-83E8-DE6FF54B0C0F}" dt="2026-05-05T07:40:29.154" v="401" actId="20577"/>
          <ac:spMkLst>
            <pc:docMk/>
            <pc:sldMk cId="460960080" sldId="525"/>
            <ac:spMk id="4" creationId="{33354A45-D781-A6E3-CEB9-18223F2ABC55}"/>
          </ac:spMkLst>
        </pc:spChg>
      </pc:sldChg>
      <pc:sldChg chg="modSp mod">
        <pc:chgData name="Yonathan Freund" userId="127cb31cf418b7e3" providerId="LiveId" clId="{7F81787A-27B7-56E1-83E8-DE6FF54B0C0F}" dt="2026-05-05T07:42:37.158" v="443" actId="403"/>
        <pc:sldMkLst>
          <pc:docMk/>
          <pc:sldMk cId="4196497064" sldId="529"/>
        </pc:sldMkLst>
        <pc:spChg chg="mod">
          <ac:chgData name="Yonathan Freund" userId="127cb31cf418b7e3" providerId="LiveId" clId="{7F81787A-27B7-56E1-83E8-DE6FF54B0C0F}" dt="2026-05-05T07:42:37.158" v="443" actId="403"/>
          <ac:spMkLst>
            <pc:docMk/>
            <pc:sldMk cId="4196497064" sldId="529"/>
            <ac:spMk id="6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2:37.158" v="443" actId="403"/>
          <ac:spMkLst>
            <pc:docMk/>
            <pc:sldMk cId="4196497064" sldId="529"/>
            <ac:spMk id="10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2:37.158" v="443" actId="403"/>
          <ac:spMkLst>
            <pc:docMk/>
            <pc:sldMk cId="4196497064" sldId="529"/>
            <ac:spMk id="14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2:37.158" v="443" actId="403"/>
          <ac:spMkLst>
            <pc:docMk/>
            <pc:sldMk cId="4196497064" sldId="529"/>
            <ac:spMk id="18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2:37.158" v="443" actId="403"/>
          <ac:spMkLst>
            <pc:docMk/>
            <pc:sldMk cId="4196497064" sldId="529"/>
            <ac:spMk id="22" creationId="{00000000-0000-0000-0000-000000000000}"/>
          </ac:spMkLst>
        </pc:spChg>
      </pc:sldChg>
      <pc:sldChg chg="delSp mod">
        <pc:chgData name="Yonathan Freund" userId="127cb31cf418b7e3" providerId="LiveId" clId="{7F81787A-27B7-56E1-83E8-DE6FF54B0C0F}" dt="2026-05-05T07:40:51.346" v="402" actId="478"/>
        <pc:sldMkLst>
          <pc:docMk/>
          <pc:sldMk cId="1026264274" sldId="535"/>
        </pc:sldMkLst>
        <pc:spChg chg="del">
          <ac:chgData name="Yonathan Freund" userId="127cb31cf418b7e3" providerId="LiveId" clId="{7F81787A-27B7-56E1-83E8-DE6FF54B0C0F}" dt="2026-05-05T07:40:51.346" v="402" actId="478"/>
          <ac:spMkLst>
            <pc:docMk/>
            <pc:sldMk cId="1026264274" sldId="535"/>
            <ac:spMk id="32" creationId="{00000000-0000-0000-0000-000000000000}"/>
          </ac:spMkLst>
        </pc:spChg>
      </pc:sldChg>
      <pc:sldChg chg="modSp mod">
        <pc:chgData name="Yonathan Freund" userId="127cb31cf418b7e3" providerId="LiveId" clId="{7F81787A-27B7-56E1-83E8-DE6FF54B0C0F}" dt="2026-05-05T07:41:39.601" v="419" actId="313"/>
        <pc:sldMkLst>
          <pc:docMk/>
          <pc:sldMk cId="1222711614" sldId="536"/>
        </pc:sldMkLst>
        <pc:spChg chg="mod">
          <ac:chgData name="Yonathan Freund" userId="127cb31cf418b7e3" providerId="LiveId" clId="{7F81787A-27B7-56E1-83E8-DE6FF54B0C0F}" dt="2026-05-05T07:41:18.621" v="406" actId="14100"/>
          <ac:spMkLst>
            <pc:docMk/>
            <pc:sldMk cId="1222711614" sldId="536"/>
            <ac:spMk id="25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1:39.601" v="419" actId="313"/>
          <ac:spMkLst>
            <pc:docMk/>
            <pc:sldMk cId="1222711614" sldId="536"/>
            <ac:spMk id="26" creationId="{00000000-0000-0000-0000-000000000000}"/>
          </ac:spMkLst>
        </pc:spChg>
      </pc:sldChg>
      <pc:sldChg chg="modSp mod">
        <pc:chgData name="Yonathan Freund" userId="127cb31cf418b7e3" providerId="LiveId" clId="{7F81787A-27B7-56E1-83E8-DE6FF54B0C0F}" dt="2026-05-05T07:42:53.148" v="447" actId="1035"/>
        <pc:sldMkLst>
          <pc:docMk/>
          <pc:sldMk cId="0" sldId="538"/>
        </pc:sldMkLst>
        <pc:spChg chg="mod">
          <ac:chgData name="Yonathan Freund" userId="127cb31cf418b7e3" providerId="LiveId" clId="{7F81787A-27B7-56E1-83E8-DE6FF54B0C0F}" dt="2026-05-05T07:42:53.148" v="447" actId="1035"/>
          <ac:spMkLst>
            <pc:docMk/>
            <pc:sldMk cId="0" sldId="538"/>
            <ac:spMk id="25" creationId="{00000000-0000-0000-0000-000000000000}"/>
          </ac:spMkLst>
        </pc:spChg>
      </pc:sldChg>
      <pc:sldChg chg="delSp modSp mod">
        <pc:chgData name="Yonathan Freund" userId="127cb31cf418b7e3" providerId="LiveId" clId="{7F81787A-27B7-56E1-83E8-DE6FF54B0C0F}" dt="2026-05-05T07:45:38.281" v="598" actId="20577"/>
        <pc:sldMkLst>
          <pc:docMk/>
          <pc:sldMk cId="0" sldId="539"/>
        </pc:sldMkLst>
        <pc:spChg chg="mod">
          <ac:chgData name="Yonathan Freund" userId="127cb31cf418b7e3" providerId="LiveId" clId="{7F81787A-27B7-56E1-83E8-DE6FF54B0C0F}" dt="2026-05-05T07:45:38.281" v="598" actId="20577"/>
          <ac:spMkLst>
            <pc:docMk/>
            <pc:sldMk cId="0" sldId="539"/>
            <ac:spMk id="3" creationId="{00000000-0000-0000-0000-000000000000}"/>
          </ac:spMkLst>
        </pc:spChg>
        <pc:spChg chg="del mod">
          <ac:chgData name="Yonathan Freund" userId="127cb31cf418b7e3" providerId="LiveId" clId="{7F81787A-27B7-56E1-83E8-DE6FF54B0C0F}" dt="2026-05-05T07:43:32.234" v="474" actId="478"/>
          <ac:spMkLst>
            <pc:docMk/>
            <pc:sldMk cId="0" sldId="539"/>
            <ac:spMk id="9" creationId="{00000000-0000-0000-0000-000000000000}"/>
          </ac:spMkLst>
        </pc:spChg>
        <pc:spChg chg="del mod">
          <ac:chgData name="Yonathan Freund" userId="127cb31cf418b7e3" providerId="LiveId" clId="{7F81787A-27B7-56E1-83E8-DE6FF54B0C0F}" dt="2026-05-05T07:43:15.888" v="467" actId="478"/>
          <ac:spMkLst>
            <pc:docMk/>
            <pc:sldMk cId="0" sldId="539"/>
            <ac:spMk id="10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5:22.305" v="567" actId="20577"/>
          <ac:spMkLst>
            <pc:docMk/>
            <pc:sldMk cId="0" sldId="539"/>
            <ac:spMk id="11" creationId="{00000000-0000-0000-0000-000000000000}"/>
          </ac:spMkLst>
        </pc:spChg>
        <pc:spChg chg="del">
          <ac:chgData name="Yonathan Freund" userId="127cb31cf418b7e3" providerId="LiveId" clId="{7F81787A-27B7-56E1-83E8-DE6FF54B0C0F}" dt="2026-05-05T07:43:59.380" v="512" actId="478"/>
          <ac:spMkLst>
            <pc:docMk/>
            <pc:sldMk cId="0" sldId="539"/>
            <ac:spMk id="15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4:08.814" v="526" actId="20577"/>
          <ac:spMkLst>
            <pc:docMk/>
            <pc:sldMk cId="0" sldId="539"/>
            <ac:spMk id="18" creationId="{00000000-0000-0000-0000-000000000000}"/>
          </ac:spMkLst>
        </pc:spChg>
        <pc:spChg chg="del">
          <ac:chgData name="Yonathan Freund" userId="127cb31cf418b7e3" providerId="LiveId" clId="{7F81787A-27B7-56E1-83E8-DE6FF54B0C0F}" dt="2026-05-05T07:44:11.015" v="527" actId="478"/>
          <ac:spMkLst>
            <pc:docMk/>
            <pc:sldMk cId="0" sldId="539"/>
            <ac:spMk id="19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4:15.136" v="528" actId="1076"/>
          <ac:spMkLst>
            <pc:docMk/>
            <pc:sldMk cId="0" sldId="539"/>
            <ac:spMk id="20" creationId="{00000000-0000-0000-0000-000000000000}"/>
          </ac:spMkLst>
        </pc:spChg>
        <pc:spChg chg="del mod">
          <ac:chgData name="Yonathan Freund" userId="127cb31cf418b7e3" providerId="LiveId" clId="{7F81787A-27B7-56E1-83E8-DE6FF54B0C0F}" dt="2026-05-05T07:44:02.361" v="513" actId="478"/>
          <ac:spMkLst>
            <pc:docMk/>
            <pc:sldMk cId="0" sldId="539"/>
            <ac:spMk id="21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4:38.207" v="534" actId="207"/>
          <ac:spMkLst>
            <pc:docMk/>
            <pc:sldMk cId="0" sldId="539"/>
            <ac:spMk id="22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4:38.207" v="534" actId="207"/>
          <ac:spMkLst>
            <pc:docMk/>
            <pc:sldMk cId="0" sldId="539"/>
            <ac:spMk id="23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4:38.207" v="534" actId="207"/>
          <ac:spMkLst>
            <pc:docMk/>
            <pc:sldMk cId="0" sldId="539"/>
            <ac:spMk id="24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5:00.704" v="565" actId="403"/>
          <ac:spMkLst>
            <pc:docMk/>
            <pc:sldMk cId="0" sldId="539"/>
            <ac:spMk id="26" creationId="{00000000-0000-0000-0000-000000000000}"/>
          </ac:spMkLst>
        </pc:spChg>
      </pc:sldChg>
      <pc:sldChg chg="modSp mod">
        <pc:chgData name="Yonathan Freund" userId="127cb31cf418b7e3" providerId="LiveId" clId="{7F81787A-27B7-56E1-83E8-DE6FF54B0C0F}" dt="2026-05-05T07:47:07.385" v="614" actId="14100"/>
        <pc:sldMkLst>
          <pc:docMk/>
          <pc:sldMk cId="0" sldId="540"/>
        </pc:sldMkLst>
        <pc:spChg chg="mod">
          <ac:chgData name="Yonathan Freund" userId="127cb31cf418b7e3" providerId="LiveId" clId="{7F81787A-27B7-56E1-83E8-DE6FF54B0C0F}" dt="2026-05-05T07:47:07.385" v="614" actId="14100"/>
          <ac:spMkLst>
            <pc:docMk/>
            <pc:sldMk cId="0" sldId="540"/>
            <ac:spMk id="5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7:07.385" v="614" actId="14100"/>
          <ac:spMkLst>
            <pc:docMk/>
            <pc:sldMk cId="0" sldId="540"/>
            <ac:spMk id="11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7:07.385" v="614" actId="14100"/>
          <ac:spMkLst>
            <pc:docMk/>
            <pc:sldMk cId="0" sldId="540"/>
            <ac:spMk id="17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7:07.385" v="614" actId="14100"/>
          <ac:spMkLst>
            <pc:docMk/>
            <pc:sldMk cId="0" sldId="540"/>
            <ac:spMk id="23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6:00.434" v="602" actId="403"/>
          <ac:spMkLst>
            <pc:docMk/>
            <pc:sldMk cId="0" sldId="540"/>
            <ac:spMk id="29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6:13.890" v="613" actId="1035"/>
          <ac:spMkLst>
            <pc:docMk/>
            <pc:sldMk cId="0" sldId="540"/>
            <ac:spMk id="30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6:07.426" v="607" actId="1036"/>
          <ac:spMkLst>
            <pc:docMk/>
            <pc:sldMk cId="0" sldId="540"/>
            <ac:spMk id="31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6:07.426" v="607" actId="1036"/>
          <ac:spMkLst>
            <pc:docMk/>
            <pc:sldMk cId="0" sldId="540"/>
            <ac:spMk id="32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6:13.890" v="613" actId="1035"/>
          <ac:spMkLst>
            <pc:docMk/>
            <pc:sldMk cId="0" sldId="540"/>
            <ac:spMk id="33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6:07.426" v="607" actId="1036"/>
          <ac:spMkLst>
            <pc:docMk/>
            <pc:sldMk cId="0" sldId="540"/>
            <ac:spMk id="34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6:07.426" v="607" actId="1036"/>
          <ac:spMkLst>
            <pc:docMk/>
            <pc:sldMk cId="0" sldId="540"/>
            <ac:spMk id="35" creationId="{00000000-0000-0000-0000-000000000000}"/>
          </ac:spMkLst>
        </pc:spChg>
      </pc:sldChg>
      <pc:sldChg chg="modSp mod">
        <pc:chgData name="Yonathan Freund" userId="127cb31cf418b7e3" providerId="LiveId" clId="{7F81787A-27B7-56E1-83E8-DE6FF54B0C0F}" dt="2026-05-05T07:48:12.637" v="624" actId="403"/>
        <pc:sldMkLst>
          <pc:docMk/>
          <pc:sldMk cId="0" sldId="541"/>
        </pc:sldMkLst>
        <pc:spChg chg="mod">
          <ac:chgData name="Yonathan Freund" userId="127cb31cf418b7e3" providerId="LiveId" clId="{7F81787A-27B7-56E1-83E8-DE6FF54B0C0F}" dt="2026-05-05T07:48:12.637" v="624" actId="403"/>
          <ac:spMkLst>
            <pc:docMk/>
            <pc:sldMk cId="0" sldId="541"/>
            <ac:spMk id="8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8:12.637" v="624" actId="403"/>
          <ac:spMkLst>
            <pc:docMk/>
            <pc:sldMk cId="0" sldId="541"/>
            <ac:spMk id="14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7:56.940" v="622" actId="20577"/>
          <ac:spMkLst>
            <pc:docMk/>
            <pc:sldMk cId="0" sldId="541"/>
            <ac:spMk id="17" creationId="{00000000-0000-0000-0000-000000000000}"/>
          </ac:spMkLst>
        </pc:spChg>
      </pc:sldChg>
      <pc:sldChg chg="modSp mod">
        <pc:chgData name="Yonathan Freund" userId="127cb31cf418b7e3" providerId="LiveId" clId="{7F81787A-27B7-56E1-83E8-DE6FF54B0C0F}" dt="2026-05-05T07:48:52.834" v="626" actId="403"/>
        <pc:sldMkLst>
          <pc:docMk/>
          <pc:sldMk cId="0" sldId="542"/>
        </pc:sldMkLst>
        <pc:spChg chg="mod">
          <ac:chgData name="Yonathan Freund" userId="127cb31cf418b7e3" providerId="LiveId" clId="{7F81787A-27B7-56E1-83E8-DE6FF54B0C0F}" dt="2026-05-05T07:48:52.834" v="626" actId="403"/>
          <ac:spMkLst>
            <pc:docMk/>
            <pc:sldMk cId="0" sldId="542"/>
            <ac:spMk id="17" creationId="{00000000-0000-0000-0000-000000000000}"/>
          </ac:spMkLst>
        </pc:spChg>
      </pc:sldChg>
      <pc:sldChg chg="addSp delSp modSp mod">
        <pc:chgData name="Yonathan Freund" userId="127cb31cf418b7e3" providerId="LiveId" clId="{7F81787A-27B7-56E1-83E8-DE6FF54B0C0F}" dt="2026-05-05T07:50:45.289" v="722" actId="20577"/>
        <pc:sldMkLst>
          <pc:docMk/>
          <pc:sldMk cId="0" sldId="543"/>
        </pc:sldMkLst>
        <pc:spChg chg="mod">
          <ac:chgData name="Yonathan Freund" userId="127cb31cf418b7e3" providerId="LiveId" clId="{7F81787A-27B7-56E1-83E8-DE6FF54B0C0F}" dt="2026-05-05T07:50:04.685" v="652" actId="403"/>
          <ac:spMkLst>
            <pc:docMk/>
            <pc:sldMk cId="0" sldId="543"/>
            <ac:spMk id="5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9:52.923" v="649" actId="1036"/>
          <ac:spMkLst>
            <pc:docMk/>
            <pc:sldMk cId="0" sldId="543"/>
            <ac:spMk id="9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50:04.685" v="652" actId="403"/>
          <ac:spMkLst>
            <pc:docMk/>
            <pc:sldMk cId="0" sldId="543"/>
            <ac:spMk id="10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9:52.923" v="649" actId="1036"/>
          <ac:spMkLst>
            <pc:docMk/>
            <pc:sldMk cId="0" sldId="543"/>
            <ac:spMk id="11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9:52.923" v="649" actId="1036"/>
          <ac:spMkLst>
            <pc:docMk/>
            <pc:sldMk cId="0" sldId="543"/>
            <ac:spMk id="12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9:52.923" v="649" actId="1036"/>
          <ac:spMkLst>
            <pc:docMk/>
            <pc:sldMk cId="0" sldId="543"/>
            <ac:spMk id="13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9:45.880" v="644" actId="1036"/>
          <ac:spMkLst>
            <pc:docMk/>
            <pc:sldMk cId="0" sldId="543"/>
            <ac:spMk id="14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50:04.685" v="652" actId="403"/>
          <ac:spMkLst>
            <pc:docMk/>
            <pc:sldMk cId="0" sldId="543"/>
            <ac:spMk id="15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9:45.880" v="644" actId="1036"/>
          <ac:spMkLst>
            <pc:docMk/>
            <pc:sldMk cId="0" sldId="543"/>
            <ac:spMk id="16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9:45.880" v="644" actId="1036"/>
          <ac:spMkLst>
            <pc:docMk/>
            <pc:sldMk cId="0" sldId="543"/>
            <ac:spMk id="17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9:45.880" v="644" actId="1036"/>
          <ac:spMkLst>
            <pc:docMk/>
            <pc:sldMk cId="0" sldId="543"/>
            <ac:spMk id="18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9:40.410" v="641" actId="1036"/>
          <ac:spMkLst>
            <pc:docMk/>
            <pc:sldMk cId="0" sldId="543"/>
            <ac:spMk id="19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50:45.289" v="722" actId="20577"/>
          <ac:spMkLst>
            <pc:docMk/>
            <pc:sldMk cId="0" sldId="543"/>
            <ac:spMk id="20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9:40.410" v="641" actId="1036"/>
          <ac:spMkLst>
            <pc:docMk/>
            <pc:sldMk cId="0" sldId="543"/>
            <ac:spMk id="21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49:40.410" v="641" actId="1036"/>
          <ac:spMkLst>
            <pc:docMk/>
            <pc:sldMk cId="0" sldId="543"/>
            <ac:spMk id="22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50:35.301" v="711" actId="404"/>
          <ac:spMkLst>
            <pc:docMk/>
            <pc:sldMk cId="0" sldId="543"/>
            <ac:spMk id="23" creationId="{00000000-0000-0000-0000-000000000000}"/>
          </ac:spMkLst>
        </pc:spChg>
        <pc:spChg chg="del">
          <ac:chgData name="Yonathan Freund" userId="127cb31cf418b7e3" providerId="LiveId" clId="{7F81787A-27B7-56E1-83E8-DE6FF54B0C0F}" dt="2026-05-05T07:49:32.151" v="635" actId="478"/>
          <ac:spMkLst>
            <pc:docMk/>
            <pc:sldMk cId="0" sldId="543"/>
            <ac:spMk id="24" creationId="{00000000-0000-0000-0000-000000000000}"/>
          </ac:spMkLst>
        </pc:spChg>
        <pc:spChg chg="del">
          <ac:chgData name="Yonathan Freund" userId="127cb31cf418b7e3" providerId="LiveId" clId="{7F81787A-27B7-56E1-83E8-DE6FF54B0C0F}" dt="2026-05-05T07:49:28.868" v="633" actId="478"/>
          <ac:spMkLst>
            <pc:docMk/>
            <pc:sldMk cId="0" sldId="543"/>
            <ac:spMk id="25" creationId="{00000000-0000-0000-0000-000000000000}"/>
          </ac:spMkLst>
        </pc:spChg>
        <pc:spChg chg="del">
          <ac:chgData name="Yonathan Freund" userId="127cb31cf418b7e3" providerId="LiveId" clId="{7F81787A-27B7-56E1-83E8-DE6FF54B0C0F}" dt="2026-05-05T07:49:30.166" v="634" actId="478"/>
          <ac:spMkLst>
            <pc:docMk/>
            <pc:sldMk cId="0" sldId="543"/>
            <ac:spMk id="26" creationId="{00000000-0000-0000-0000-000000000000}"/>
          </ac:spMkLst>
        </pc:spChg>
        <pc:spChg chg="del">
          <ac:chgData name="Yonathan Freund" userId="127cb31cf418b7e3" providerId="LiveId" clId="{7F81787A-27B7-56E1-83E8-DE6FF54B0C0F}" dt="2026-05-05T07:49:28.868" v="633" actId="478"/>
          <ac:spMkLst>
            <pc:docMk/>
            <pc:sldMk cId="0" sldId="543"/>
            <ac:spMk id="27" creationId="{00000000-0000-0000-0000-000000000000}"/>
          </ac:spMkLst>
        </pc:spChg>
        <pc:spChg chg="del">
          <ac:chgData name="Yonathan Freund" userId="127cb31cf418b7e3" providerId="LiveId" clId="{7F81787A-27B7-56E1-83E8-DE6FF54B0C0F}" dt="2026-05-05T07:49:28.868" v="633" actId="478"/>
          <ac:spMkLst>
            <pc:docMk/>
            <pc:sldMk cId="0" sldId="543"/>
            <ac:spMk id="28" creationId="{00000000-0000-0000-0000-000000000000}"/>
          </ac:spMkLst>
        </pc:spChg>
        <pc:spChg chg="mod">
          <ac:chgData name="Yonathan Freund" userId="127cb31cf418b7e3" providerId="LiveId" clId="{7F81787A-27B7-56E1-83E8-DE6FF54B0C0F}" dt="2026-05-05T07:50:04.685" v="652" actId="403"/>
          <ac:spMkLst>
            <pc:docMk/>
            <pc:sldMk cId="0" sldId="543"/>
            <ac:spMk id="30" creationId="{00000000-0000-0000-0000-000000000000}"/>
          </ac:spMkLst>
        </pc:spChg>
        <pc:spChg chg="add del mod">
          <ac:chgData name="Yonathan Freund" userId="127cb31cf418b7e3" providerId="LiveId" clId="{7F81787A-27B7-56E1-83E8-DE6FF54B0C0F}" dt="2026-05-05T07:49:50.854" v="647"/>
          <ac:spMkLst>
            <pc:docMk/>
            <pc:sldMk cId="0" sldId="543"/>
            <ac:spMk id="35" creationId="{C796606B-701F-07AF-DED6-6E0ABC1C514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789249B-871D-5B56-BE2E-1A5BA25C9C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7B76CA8-3477-AE9D-8081-4B966CB3F2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AF183-FF3F-4241-A636-FAB870821697}" type="datetimeFigureOut">
              <a:rPr lang="fr-FR" smtClean="0"/>
              <a:t>05/05/2026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5DEBA1-9F0E-25B9-0570-E5C8B8C0AA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E7187C-7DFD-D685-88EA-CC4E9DA835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CA461-B6A7-9142-9EF0-0343AD03B6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993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007AA-E4DA-4063-A72E-32CC459D29C7}" type="datetimeFigureOut">
              <a:rPr lang="fr-FR" smtClean="0"/>
              <a:t>05/05/2026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909FA-4F0E-4C75-85F0-CEB8C6181A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990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909FA-4F0E-4C75-85F0-CEB8C6181AC2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7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909FA-4F0E-4C75-85F0-CEB8C6181AC2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518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EF90D5-5DA0-854C-B446-B55FDF102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E45A74F-4019-8B4F-B20D-C56BA1E9E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B80037-0136-904F-B23B-0807166CC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89CAD7-FBE8-9C4C-A039-967206548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BE4C46-32F4-1A4A-83E0-A018BE631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951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vide 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F51DAD31-CB08-FA41-86B3-5F34FF8F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8424" y="4767263"/>
            <a:ext cx="525936" cy="273844"/>
          </a:xfrm>
        </p:spPr>
        <p:txBody>
          <a:bodyPr/>
          <a:lstStyle>
            <a:lvl1pPr>
              <a:defRPr sz="825">
                <a:solidFill>
                  <a:schemeClr val="tx2"/>
                </a:solidFill>
              </a:defRPr>
            </a:lvl1pPr>
          </a:lstStyle>
          <a:p>
            <a:fld id="{AABA705B-6955-499C-B894-E835A582B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687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4C4D90-5868-924F-9C91-8B664A7C5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21F713-893E-964D-9F02-5EE38CDAD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252421-52DC-004B-B1EB-82B2B0269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A79086-683F-9A4E-BCBB-DD13E262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750CAB-085E-A84B-93EF-ED4538B83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89B688-1DFA-1A46-9300-6F9CB68DD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281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BEB965-35F7-1D4F-8475-BECA7AD2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42D1B0F-A17D-0845-8C71-3F972B8603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64A05BD-6C4E-0549-95E7-AE69C8168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B5BAFD-884C-5B43-87F6-3C7FC200D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130D2A-D34B-794F-A7DA-C822EF8F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AD99D0-85E8-774A-808D-DC7551165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767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FD8DAA-BFEB-8845-859C-B6140EE2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949828B-BC0F-B644-9D71-7BB255A27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A74713-588E-6246-B770-2FEA16AE2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233D03-D0E8-9841-821F-B3E06DB5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9BE953-402E-E642-810E-A931EAFF3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572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2B2BEBB-72D5-E94C-A1BA-27FB6E4D7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28F7F5A-44F1-D341-AF72-1B2472901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4325D8-92F3-3A40-B8F8-42692F81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78E56E-A1D0-E247-81FC-C629D9A6A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0C33AA-8A6B-1649-8007-785A3A2AC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657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53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8E1B3232-2BBC-484C-8F3B-1A0A6AE36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8424" y="4767263"/>
            <a:ext cx="525936" cy="273844"/>
          </a:xfrm>
        </p:spPr>
        <p:txBody>
          <a:bodyPr/>
          <a:lstStyle>
            <a:lvl1pPr>
              <a:defRPr sz="825">
                <a:solidFill>
                  <a:schemeClr val="tx2"/>
                </a:solidFill>
              </a:defRPr>
            </a:lvl1pPr>
          </a:lstStyle>
          <a:p>
            <a:fld id="{AABA705B-6955-499C-B894-E835A582BC65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F59B3D9-DC9B-844A-8FCC-A2302C0C1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40" y="150274"/>
            <a:ext cx="8684721" cy="59326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 b="1" i="0">
                <a:latin typeface="HK Grotesk ExtraBold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E89861E3-797C-C04E-9D44-27247FA45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640" y="1203598"/>
            <a:ext cx="8684721" cy="3429125"/>
          </a:xfrm>
        </p:spPr>
        <p:txBody>
          <a:bodyPr/>
          <a:lstStyle>
            <a:lvl1pPr>
              <a:defRPr>
                <a:latin typeface="HK Grotesk" pitchFamily="2" charset="77"/>
              </a:defRPr>
            </a:lvl1pPr>
            <a:lvl2pPr>
              <a:defRPr>
                <a:latin typeface="HK Grotesk" pitchFamily="2" charset="77"/>
              </a:defRPr>
            </a:lvl2pPr>
            <a:lvl3pPr>
              <a:defRPr>
                <a:latin typeface="HK Grotesk" pitchFamily="2" charset="77"/>
              </a:defRPr>
            </a:lvl3pPr>
            <a:lvl4pPr>
              <a:defRPr>
                <a:latin typeface="HK Grotesk" pitchFamily="2" charset="77"/>
              </a:defRPr>
            </a:lvl4pPr>
            <a:lvl5pPr>
              <a:defRPr>
                <a:latin typeface="HK Grotesk" pitchFamily="2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C724D82-E9F1-4D4E-A60F-EB55D4A76A69}"/>
              </a:ext>
            </a:extLst>
          </p:cNvPr>
          <p:cNvCxnSpPr>
            <a:cxnSpLocks/>
          </p:cNvCxnSpPr>
          <p:nvPr userDrawn="1"/>
        </p:nvCxnSpPr>
        <p:spPr>
          <a:xfrm flipH="1">
            <a:off x="354903" y="878074"/>
            <a:ext cx="84341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06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EE6B6EC-FD25-884B-89EF-C0BF9FE70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83" y="4767263"/>
            <a:ext cx="1749683" cy="273844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EF59B3D9-DC9B-844A-8FCC-A2302C0C1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41" y="195486"/>
            <a:ext cx="3046215" cy="4536504"/>
          </a:xfrm>
        </p:spPr>
        <p:txBody>
          <a:bodyPr rIns="72000" anchor="ctr" anchorCtr="0">
            <a:noAutofit/>
          </a:bodyPr>
          <a:lstStyle>
            <a:lvl1pPr>
              <a:lnSpc>
                <a:spcPct val="100000"/>
              </a:lnSpc>
              <a:defRPr sz="2800" b="1" i="0">
                <a:latin typeface="HK Grotesk ExtraBold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38923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ABB992-22F1-CB4B-8EC4-56950F3B0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AF02C4-03B0-574C-BB8B-FE1CDE618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3C4981-54DC-FA41-B83F-0B5952507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D56DB4-8F62-C748-9262-945773732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9BFA8D-356F-354D-B866-E2BF684CB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9676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5F4EDC-CA10-124D-B147-BB63DF3ED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6210B26-A4B9-4144-B198-19496B2D4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C4F609-A6E5-774C-95E2-F5F4ECAF0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B20F2A-8D6B-9A4C-854D-362BCE1A1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B33837-DD7D-274C-8DC6-0E92A7DD7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21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1A968E-6C78-7C45-9F06-99C512C3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69DE4C-679A-3742-8436-FE3852085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C089AC-A538-DD49-9DF6-5A39BA896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E6141D-5886-4C47-9A43-0D84B1D1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F2C213-A293-F149-854C-B61E8E220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B1FCA80-095B-A641-BA18-DCE971D93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162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DF69B7-EE9A-AE46-9224-1000DC11F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F58F69-BDEA-7E48-A470-924772D07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2CCF47-75E0-B14E-B51D-06F3EDD45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DDFF71-8F91-2A4C-AC93-F14676599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6260E38-81C7-ED4E-B379-5D10BBA40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3A39A06-4F2E-0949-A4D3-25BE11EDD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8AB7122-2C73-E349-95F3-7BE26A474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6D2E946-397A-D845-B4EC-E0C735E1F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5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307B73-B590-5D44-AD31-C16E5410C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AC10636-C9D0-144D-BE61-42D870159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5625BE-21DE-B442-9911-F79214D8A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FD06C39-957F-5543-9D75-CFB838C4D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038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A3DD883-91CA-784D-99DA-948405569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DE5D0E-6819-D146-9FE0-0F3AA9E6E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8FD0A6-6F1C-514A-833D-DEE1F71B5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6C8CB4-6EB5-B841-8EE3-0548C41317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3469E8-EB7A-1044-A345-0DCEB6755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A705B-6955-499C-B894-E835A582BC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77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5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4" r:id="rId10"/>
    <p:sldLayoutId id="2147483670" r:id="rId11"/>
    <p:sldLayoutId id="2147483671" r:id="rId12"/>
    <p:sldLayoutId id="2147483672" r:id="rId13"/>
    <p:sldLayoutId id="2147483673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AC60E15-2FFA-1761-7681-4DEE8076A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7715250" cy="51435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C77C53E-57A0-264B-8B18-E2719165E785}"/>
              </a:ext>
            </a:extLst>
          </p:cNvPr>
          <p:cNvSpPr txBox="1"/>
          <p:nvPr/>
        </p:nvSpPr>
        <p:spPr>
          <a:xfrm>
            <a:off x="5746090" y="4020184"/>
            <a:ext cx="4153327" cy="7155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350" b="1" dirty="0">
                <a:latin typeface="HK Grotesk ExtraBold" pitchFamily="2" charset="77"/>
              </a:rPr>
              <a:t>COMURGE 2026</a:t>
            </a:r>
            <a:br>
              <a:rPr lang="fr-FR" sz="1350" b="1" dirty="0">
                <a:latin typeface="HK Grotesk ExtraBold" pitchFamily="2" charset="77"/>
              </a:rPr>
            </a:br>
            <a:r>
              <a:rPr lang="fr-FR" sz="1350" b="1" dirty="0">
                <a:latin typeface="HK Grotesk ExtraBold" pitchFamily="2" charset="77"/>
              </a:rPr>
              <a:t>Yonathan Freund</a:t>
            </a:r>
            <a:br>
              <a:rPr lang="fr-FR" sz="1350" b="1" dirty="0">
                <a:latin typeface="HK Grotesk ExtraBold" pitchFamily="2" charset="77"/>
              </a:rPr>
            </a:br>
            <a:r>
              <a:rPr lang="fr-FR" sz="1350" b="1" dirty="0">
                <a:latin typeface="HK Grotesk ExtraBold" pitchFamily="2" charset="77"/>
              </a:rPr>
              <a:t>Pitié-Salpêtrière Paris</a:t>
            </a:r>
            <a:endParaRPr lang="fr-FR" sz="1350" dirty="0">
              <a:latin typeface="HK Grotesk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35478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471964"/>
            <a:ext cx="7886700" cy="994172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</a:rPr>
              <a:t>Puis en 2008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D547636-0F04-34FA-192A-239D7015C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0"/>
            <a:ext cx="7772400" cy="2331720"/>
          </a:xfrm>
          <a:prstGeom prst="rect">
            <a:avLst/>
          </a:prstGeom>
        </p:spPr>
      </p:pic>
      <p:pic>
        <p:nvPicPr>
          <p:cNvPr id="12" name="Picture 2" descr="Where is Waldo (Part 1)? | 123 Sonography">
            <a:extLst>
              <a:ext uri="{FF2B5EF4-FFF2-40B4-BE49-F238E27FC236}">
                <a16:creationId xmlns:a16="http://schemas.microsoft.com/office/drawing/2014/main" id="{46F4827A-7BF9-0F13-A992-B4745885F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8" b="10312"/>
          <a:stretch/>
        </p:blipFill>
        <p:spPr bwMode="auto">
          <a:xfrm>
            <a:off x="20" y="2331720"/>
            <a:ext cx="9143980" cy="51434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31797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DBB01-631E-F7B2-5096-5B144DDEE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5A185F-8BE5-5BBF-4F98-023505708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71964"/>
            <a:ext cx="7886700" cy="994172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</a:rPr>
              <a:t>Puis en 2008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B32DE1-38A6-B647-B93C-FC0BA91CC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345" y="3435846"/>
            <a:ext cx="3138314" cy="504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000" b="1" dirty="0"/>
              <a:t>Quasi pareil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A4CE84-D7A3-6BE2-D903-DED64268EB93}"/>
              </a:ext>
            </a:extLst>
          </p:cNvPr>
          <p:cNvSpPr txBox="1"/>
          <p:nvPr/>
        </p:nvSpPr>
        <p:spPr>
          <a:xfrm>
            <a:off x="4362450" y="2643758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dirty="0"/>
              <a:t>EGDT</a:t>
            </a:r>
          </a:p>
          <a:p>
            <a:pPr>
              <a:buNone/>
            </a:pPr>
            <a:r>
              <a:rPr lang="fr-FR" dirty="0"/>
              <a:t>CVP ciblé</a:t>
            </a:r>
          </a:p>
          <a:p>
            <a:pPr>
              <a:buNone/>
            </a:pPr>
            <a:r>
              <a:rPr lang="fr-FR" dirty="0" err="1"/>
              <a:t>ScvO</a:t>
            </a:r>
            <a:r>
              <a:rPr lang="fr-FR" dirty="0"/>
              <a:t>₂ ciblée</a:t>
            </a:r>
          </a:p>
          <a:p>
            <a:pPr>
              <a:buNone/>
            </a:pPr>
            <a:r>
              <a:rPr lang="fr-FR" dirty="0"/>
              <a:t>Dopamine ou </a:t>
            </a:r>
            <a:r>
              <a:rPr lang="fr-FR" dirty="0" err="1"/>
              <a:t>norepinephrine</a:t>
            </a:r>
            <a:endParaRPr lang="fr-FR" dirty="0"/>
          </a:p>
          <a:p>
            <a:pPr>
              <a:buNone/>
            </a:pPr>
            <a:r>
              <a:rPr lang="fr-FR" dirty="0"/>
              <a:t>Dobutamine</a:t>
            </a:r>
          </a:p>
          <a:p>
            <a:pPr>
              <a:buNone/>
            </a:pPr>
            <a:r>
              <a:rPr lang="fr-FR" dirty="0" err="1"/>
              <a:t>Fluid</a:t>
            </a:r>
            <a:r>
              <a:rPr lang="fr-FR" dirty="0"/>
              <a:t> challenge</a:t>
            </a:r>
          </a:p>
          <a:p>
            <a:pPr>
              <a:buNone/>
            </a:pPr>
            <a:r>
              <a:rPr lang="fr-FR" dirty="0"/>
              <a:t>Peut </a:t>
            </a:r>
            <a:r>
              <a:rPr lang="fr-FR" dirty="0" err="1"/>
              <a:t>etre</a:t>
            </a:r>
            <a:r>
              <a:rPr lang="fr-FR" dirty="0"/>
              <a:t> </a:t>
            </a:r>
            <a:r>
              <a:rPr lang="fr-FR" dirty="0" err="1"/>
              <a:t>steroids</a:t>
            </a:r>
            <a:endParaRPr lang="fr-FR" dirty="0"/>
          </a:p>
          <a:p>
            <a:pPr>
              <a:buNone/>
            </a:pPr>
            <a:r>
              <a:rPr lang="fr-FR" dirty="0"/>
              <a:t>Peut </a:t>
            </a:r>
            <a:r>
              <a:rPr lang="fr-FR" dirty="0" err="1"/>
              <a:t>etre</a:t>
            </a:r>
            <a:r>
              <a:rPr lang="fr-FR" dirty="0"/>
              <a:t> Prot C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32F4AB6-61CC-3B06-83CF-8746C96699BA}"/>
              </a:ext>
            </a:extLst>
          </p:cNvPr>
          <p:cNvSpPr/>
          <p:nvPr/>
        </p:nvSpPr>
        <p:spPr>
          <a:xfrm>
            <a:off x="3707904" y="2499742"/>
            <a:ext cx="504056" cy="2376264"/>
          </a:xfrm>
          <a:prstGeom prst="roundRect">
            <a:avLst/>
          </a:prstGeom>
          <a:solidFill>
            <a:srgbClr val="12BCA0"/>
          </a:solidFill>
          <a:ln>
            <a:solidFill>
              <a:srgbClr val="12BC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FACB80-3974-D2B1-AA33-01934B5D7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7738"/>
            <a:ext cx="777240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53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464EF5-FC31-BEC9-F2F5-0868218B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12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A3FFEAF0-1C94-77C9-DCCA-CF3E260A6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2012 Concept de bundle – </a:t>
            </a:r>
            <a:r>
              <a:rPr lang="fr-FR" dirty="0" err="1"/>
              <a:t>Aggressive</a:t>
            </a:r>
            <a:r>
              <a:rPr lang="fr-FR" dirty="0"/>
              <a:t> </a:t>
            </a:r>
            <a:r>
              <a:rPr lang="fr-FR" dirty="0" err="1"/>
              <a:t>fluids</a:t>
            </a:r>
            <a:r>
              <a:rPr lang="fr-FR" dirty="0"/>
              <a:t> </a:t>
            </a:r>
            <a:r>
              <a:rPr lang="fr-FR" dirty="0" err="1"/>
              <a:t>resuscitation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170A17-DE6B-11C7-E9E4-C01BAB68B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640" y="2859782"/>
            <a:ext cx="8684721" cy="1772941"/>
          </a:xfrm>
        </p:spPr>
        <p:txBody>
          <a:bodyPr/>
          <a:lstStyle/>
          <a:p>
            <a:r>
              <a:rPr lang="fr-FR" dirty="0"/>
              <a:t>Moins d’emphase sur dopamine et ScVO2. Plus sur le lactate et sa clairance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5B7E843-EC59-128E-1B50-C954566AF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50" y="915566"/>
            <a:ext cx="7772400" cy="187609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C6112F1-9201-0AD5-24D4-8B0A2254BAC0}"/>
              </a:ext>
            </a:extLst>
          </p:cNvPr>
          <p:cNvSpPr txBox="1"/>
          <p:nvPr/>
        </p:nvSpPr>
        <p:spPr>
          <a:xfrm>
            <a:off x="1259632" y="3823897"/>
            <a:ext cx="60486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sz="2400" b="1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EGDT déjà controversées, </a:t>
            </a:r>
            <a:br>
              <a:rPr lang="fr-FR" sz="2400" b="1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</a:br>
            <a:r>
              <a:rPr lang="fr-FR" sz="2400" b="1" dirty="0">
                <a:solidFill>
                  <a:schemeClr val="tx2"/>
                </a:solidFill>
                <a:effectLst/>
                <a:latin typeface="Helvetica Neue" panose="02000503000000020004" pitchFamily="2" charset="0"/>
              </a:rPr>
              <a:t>Mais toujours dans les guidelines</a:t>
            </a:r>
            <a:endParaRPr lang="fr-FR" sz="2400" dirty="0">
              <a:solidFill>
                <a:schemeClr val="tx2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425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vista aerea dell'autostrada vicino agli alberi">
            <a:extLst>
              <a:ext uri="{FF2B5EF4-FFF2-40B4-BE49-F238E27FC236}">
                <a16:creationId xmlns:a16="http://schemas.microsoft.com/office/drawing/2014/main" id="{AF9A1BBD-9BE1-5164-6195-5BB732C14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3" b="8288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Espace réservé du numéro de diapositive 1" hidden="1">
            <a:extLst>
              <a:ext uri="{FF2B5EF4-FFF2-40B4-BE49-F238E27FC236}">
                <a16:creationId xmlns:a16="http://schemas.microsoft.com/office/drawing/2014/main" id="{E438253C-7821-A738-B4D9-5179F740A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ABA705B-6955-499C-B894-E835A582BC65}" type="slidenum">
              <a:rPr lang="fr-FR" smtClean="0"/>
              <a:pPr>
                <a:spcAft>
                  <a:spcPts val="600"/>
                </a:spcAft>
              </a:pPr>
              <a:t>13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DEA85A-E04F-0AC7-8E0E-26C6ECCBB002}"/>
              </a:ext>
            </a:extLst>
          </p:cNvPr>
          <p:cNvSpPr txBox="1"/>
          <p:nvPr/>
        </p:nvSpPr>
        <p:spPr>
          <a:xfrm>
            <a:off x="323528" y="267494"/>
            <a:ext cx="85844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highlight>
                  <a:srgbClr val="FFFFFF"/>
                </a:highlight>
              </a:rPr>
              <a:t>2016: A </a:t>
            </a:r>
            <a:r>
              <a:rPr lang="fr-FR" sz="3200" b="1" dirty="0" err="1">
                <a:highlight>
                  <a:srgbClr val="FFFFFF"/>
                </a:highlight>
              </a:rPr>
              <a:t>Turning</a:t>
            </a:r>
            <a:r>
              <a:rPr lang="fr-FR" sz="3200" b="1" dirty="0">
                <a:highlight>
                  <a:srgbClr val="FFFFFF"/>
                </a:highlight>
              </a:rPr>
              <a:t> Point — </a:t>
            </a:r>
            <a:br>
              <a:rPr lang="fr-FR" sz="3200" b="1" dirty="0">
                <a:highlight>
                  <a:srgbClr val="FFFFFF"/>
                </a:highlight>
              </a:rPr>
            </a:br>
            <a:r>
              <a:rPr lang="fr-FR" sz="3200" b="1" dirty="0">
                <a:highlight>
                  <a:srgbClr val="FFFFFF"/>
                </a:highlight>
              </a:rPr>
              <a:t>Nouvelles définitions et la mort de l’EGDT?</a:t>
            </a:r>
            <a:endParaRPr lang="fr-FR" sz="3200" dirty="0">
              <a:highlight>
                <a:srgbClr val="FFFFFF"/>
              </a:highlight>
            </a:endParaRPr>
          </a:p>
          <a:p>
            <a:endParaRPr lang="fr-FR" sz="32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29195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497780-013A-F742-BC41-0AC61A82EAE2}"/>
              </a:ext>
            </a:extLst>
          </p:cNvPr>
          <p:cNvSpPr/>
          <p:nvPr/>
        </p:nvSpPr>
        <p:spPr>
          <a:xfrm>
            <a:off x="275794" y="1459254"/>
            <a:ext cx="8328653" cy="2592288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CC11104-A6B7-5E45-9497-C62008117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14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sepsis </a:t>
            </a:r>
            <a:r>
              <a:rPr lang="fr-FR" dirty="0" err="1"/>
              <a:t>trilogy</a:t>
            </a:r>
            <a:r>
              <a:rPr lang="fr-FR" dirty="0"/>
              <a:t>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696" y="1804303"/>
            <a:ext cx="7963092" cy="190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7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51"/>
    </mc:Choice>
    <mc:Fallback xmlns="">
      <p:transition spd="slow" advTm="2855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he Sepsis Trilogy">
            <a:extLst>
              <a:ext uri="{FF2B5EF4-FFF2-40B4-BE49-F238E27FC236}">
                <a16:creationId xmlns:a16="http://schemas.microsoft.com/office/drawing/2014/main" id="{86D4001F-13A3-8C7C-7A0D-653AA369D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8" r="1334" b="2"/>
          <a:stretch>
            <a:fillRect/>
          </a:stretch>
        </p:blipFill>
        <p:spPr bwMode="auto">
          <a:xfrm>
            <a:off x="35496" y="1275606"/>
            <a:ext cx="9073008" cy="386906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Espace réservé du numéro de diapositive 1" hidden="1">
            <a:extLst>
              <a:ext uri="{FF2B5EF4-FFF2-40B4-BE49-F238E27FC236}">
                <a16:creationId xmlns:a16="http://schemas.microsoft.com/office/drawing/2014/main" id="{55CACEC5-61F2-6C00-FF93-EDC70C1F1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ABA705B-6955-499C-B894-E835A582BC65}" type="slidenum">
              <a:rPr lang="fr-FR" smtClean="0"/>
              <a:pPr>
                <a:spcAft>
                  <a:spcPts val="600"/>
                </a:spcAft>
              </a:pPr>
              <a:t>15</a:t>
            </a:fld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3025A0-93E5-B905-2834-4EE5300BD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40" y="150274"/>
            <a:ext cx="8684721" cy="593260"/>
          </a:xfrm>
        </p:spPr>
        <p:txBody>
          <a:bodyPr/>
          <a:lstStyle/>
          <a:p>
            <a:r>
              <a:rPr lang="fr-FR" dirty="0"/>
              <a:t>Une autre sepsis </a:t>
            </a:r>
            <a:r>
              <a:rPr lang="fr-FR" dirty="0" err="1"/>
              <a:t>trilogy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7177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L’EGDT invalidée – groupe contrôle amélioré!</a:t>
            </a:r>
          </a:p>
        </p:txBody>
      </p:sp>
      <p:pic>
        <p:nvPicPr>
          <p:cNvPr id="6" name="Pictur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50" y="1393825"/>
            <a:ext cx="67945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5508104" y="4677984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i="1" dirty="0"/>
              <a:t>Angus et al. ICM 2015</a:t>
            </a:r>
          </a:p>
        </p:txBody>
      </p:sp>
    </p:spTree>
    <p:extLst>
      <p:ext uri="{BB962C8B-B14F-4D97-AF65-F5344CB8AC3E}">
        <p14:creationId xmlns:p14="http://schemas.microsoft.com/office/powerpoint/2010/main" val="3142536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025C02-00BD-3D44-B58E-3A732AB46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17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7CE422-9189-B4E4-EE49-3501ED727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55526"/>
            <a:ext cx="7772400" cy="381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34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F102144-6E65-A13B-6787-949924DF5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174141"/>
            <a:ext cx="8963025" cy="4795218"/>
          </a:xfrm>
          <a:prstGeom prst="rect">
            <a:avLst/>
          </a:prstGeom>
          <a:noFill/>
        </p:spPr>
      </p:pic>
      <p:sp>
        <p:nvSpPr>
          <p:cNvPr id="2" name="Espace réservé du numéro de diapositive 1" hidden="1">
            <a:extLst>
              <a:ext uri="{FF2B5EF4-FFF2-40B4-BE49-F238E27FC236}">
                <a16:creationId xmlns:a16="http://schemas.microsoft.com/office/drawing/2014/main" id="{64644EB2-036C-55CA-CB63-D1D164893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ABA705B-6955-499C-B894-E835A582BC65}" type="slidenum">
              <a:rPr lang="fr-FR" smtClean="0"/>
              <a:pPr>
                <a:spcAft>
                  <a:spcPts val="600"/>
                </a:spcAft>
              </a:pPr>
              <a:t>18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7FF349-A1DD-577A-B120-4F162B09D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840" y="0"/>
            <a:ext cx="4534319" cy="5143500"/>
          </a:xfrm>
          <a:prstGeom prst="rect">
            <a:avLst/>
          </a:prstGeom>
        </p:spPr>
      </p:pic>
      <p:pic>
        <p:nvPicPr>
          <p:cNvPr id="7" name="Picture 2" descr="Where is Waldo (Part 1)? | 123 Sonography">
            <a:extLst>
              <a:ext uri="{FF2B5EF4-FFF2-40B4-BE49-F238E27FC236}">
                <a16:creationId xmlns:a16="http://schemas.microsoft.com/office/drawing/2014/main" id="{021D450C-0CD3-21C0-EEAF-3D7ED2271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8" b="10312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54496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D0AABAA-D6AD-6B49-9794-69921835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19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639" y="139859"/>
            <a:ext cx="8684721" cy="593260"/>
          </a:xfrm>
        </p:spPr>
        <p:txBody>
          <a:bodyPr/>
          <a:lstStyle/>
          <a:p>
            <a:r>
              <a:rPr lang="fr-FR" dirty="0"/>
              <a:t>Fin de l’EGDT – places aux bundles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92240"/>
            <a:ext cx="7416824" cy="321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0158E7D-BA13-8941-A76D-B61AE8E69021}"/>
              </a:ext>
            </a:extLst>
          </p:cNvPr>
          <p:cNvSpPr txBox="1"/>
          <p:nvPr/>
        </p:nvSpPr>
        <p:spPr>
          <a:xfrm>
            <a:off x="2510853" y="4803586"/>
            <a:ext cx="41493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 : </a:t>
            </a:r>
            <a:r>
              <a:rPr lang="fr-FR" sz="7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Surviving</a:t>
            </a:r>
            <a:r>
              <a:rPr lang="fr-F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sepsis </a:t>
            </a:r>
            <a:r>
              <a:rPr lang="fr-FR" sz="7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campaign</a:t>
            </a:r>
            <a:r>
              <a:rPr lang="fr-F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379615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55"/>
    </mc:Choice>
    <mc:Fallback xmlns="">
      <p:transition spd="slow" advTm="2995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CDB8A8B-E723-362F-95F5-2BFA0AE38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075806"/>
            <a:ext cx="8784976" cy="1794673"/>
          </a:xfrm>
          <a:prstGeom prst="rect">
            <a:avLst/>
          </a:prstGeom>
        </p:spPr>
      </p:pic>
      <p:pic>
        <p:nvPicPr>
          <p:cNvPr id="3" name="Image 2" descr="Spoiler Alert&quot; - Images et vidéos libres de droits | Adobe Stock">
            <a:extLst>
              <a:ext uri="{FF2B5EF4-FFF2-40B4-BE49-F238E27FC236}">
                <a16:creationId xmlns:a16="http://schemas.microsoft.com/office/drawing/2014/main" id="{A9E6658E-A77F-6D00-A0F7-83D54E162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-81101"/>
            <a:ext cx="6048672" cy="344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29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6BBFBCE-C5E7-DB4B-8482-E57FCEF9F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20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ca marche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01" y="2294351"/>
            <a:ext cx="4385323" cy="182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colade fermante 4"/>
          <p:cNvSpPr/>
          <p:nvPr/>
        </p:nvSpPr>
        <p:spPr>
          <a:xfrm>
            <a:off x="4662134" y="2422475"/>
            <a:ext cx="288032" cy="972108"/>
          </a:xfrm>
          <a:prstGeom prst="rightBrace">
            <a:avLst>
              <a:gd name="adj1" fmla="val 50662"/>
              <a:gd name="adj2" fmla="val 50000"/>
            </a:avLst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02701" y="1347614"/>
            <a:ext cx="385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12BCA0"/>
                </a:solidFill>
              </a:rPr>
              <a:t>New York Sepsis bundle</a:t>
            </a:r>
          </a:p>
        </p:txBody>
      </p:sp>
      <p:sp>
        <p:nvSpPr>
          <p:cNvPr id="9" name="Rectangle à coins arrondis 3">
            <a:extLst>
              <a:ext uri="{FF2B5EF4-FFF2-40B4-BE49-F238E27FC236}">
                <a16:creationId xmlns:a16="http://schemas.microsoft.com/office/drawing/2014/main" id="{D5538E45-26BC-4C4B-8144-BF61E8CEDDDD}"/>
              </a:ext>
            </a:extLst>
          </p:cNvPr>
          <p:cNvSpPr/>
          <p:nvPr/>
        </p:nvSpPr>
        <p:spPr>
          <a:xfrm>
            <a:off x="204270" y="2211710"/>
            <a:ext cx="4943794" cy="1394676"/>
          </a:xfrm>
          <a:prstGeom prst="roundRect">
            <a:avLst>
              <a:gd name="adj" fmla="val 50000"/>
            </a:avLst>
          </a:prstGeom>
          <a:solidFill>
            <a:schemeClr val="tx2">
              <a:alpha val="32852"/>
            </a:schemeClr>
          </a:solidFill>
          <a:ln w="15875" cap="flat" cmpd="sng" algn="ctr">
            <a:solidFill>
              <a:schemeClr val="tx2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00692DD-54D2-937D-AFAC-3CC436CE4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68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4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69"/>
    </mc:Choice>
    <mc:Fallback xmlns="">
      <p:transition spd="slow" advTm="5516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C9A4A2-69D7-BC40-9C2B-303BE2CC3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21</a:t>
            </a:fld>
            <a:endParaRPr lang="fr-F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F185B7A-25C6-7149-89E0-AB2B52120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1421"/>
            <a:ext cx="4824536" cy="415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6834900F-3C42-0D0D-4054-C3C69105C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NYC bundle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ED55E4B-2CC9-1E07-2AC6-2D3462202C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68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00"/>
    </mc:Choice>
    <mc:Fallback xmlns="">
      <p:transition spd="slow" advTm="6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 marche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D4EDF1-16C6-D6C0-1897-52A0D5860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03598"/>
            <a:ext cx="3987053" cy="320593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A2FB9B2-57D8-BAF1-EA5D-C5D88EA17B76}"/>
              </a:ext>
            </a:extLst>
          </p:cNvPr>
          <p:cNvSpPr txBox="1"/>
          <p:nvPr/>
        </p:nvSpPr>
        <p:spPr>
          <a:xfrm>
            <a:off x="4332946" y="2808486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2"/>
                </a:solidFill>
              </a:rPr>
              <a:t>Surmortalité 1.04 [1.02 – 1.06]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1A89ED-9251-68D3-5389-02E48CF50BB3}"/>
              </a:ext>
            </a:extLst>
          </p:cNvPr>
          <p:cNvSpPr txBox="1"/>
          <p:nvPr/>
        </p:nvSpPr>
        <p:spPr>
          <a:xfrm>
            <a:off x="4332946" y="1995686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Chaque heure de plus</a:t>
            </a:r>
          </a:p>
        </p:txBody>
      </p:sp>
    </p:spTree>
    <p:extLst>
      <p:ext uri="{BB962C8B-B14F-4D97-AF65-F5344CB8AC3E}">
        <p14:creationId xmlns:p14="http://schemas.microsoft.com/office/powerpoint/2010/main" val="4138257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623991-9D4F-A344-B556-168AF2A1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23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the end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59633" y="1001466"/>
            <a:ext cx="6480720" cy="3429125"/>
          </a:xfrm>
        </p:spPr>
        <p:txBody>
          <a:bodyPr anchor="ctr">
            <a:normAutofit/>
          </a:bodyPr>
          <a:lstStyle/>
          <a:p>
            <a:r>
              <a:rPr lang="fr-FR" b="1" dirty="0" err="1"/>
              <a:t>Steroids</a:t>
            </a:r>
            <a:endParaRPr lang="fr-FR" b="1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b="1" dirty="0" err="1"/>
              <a:t>Activated</a:t>
            </a:r>
            <a:r>
              <a:rPr lang="fr-FR" b="1" dirty="0"/>
              <a:t> </a:t>
            </a:r>
            <a:r>
              <a:rPr lang="fr-FR" b="1" dirty="0" err="1"/>
              <a:t>Protein</a:t>
            </a:r>
            <a:r>
              <a:rPr lang="fr-FR" b="1" dirty="0"/>
              <a:t> C</a:t>
            </a:r>
          </a:p>
          <a:p>
            <a:pPr marL="0" indent="0">
              <a:buNone/>
            </a:pPr>
            <a:r>
              <a:rPr lang="fr-FR" i="1" dirty="0"/>
              <a:t>Pas d’indication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910695D-89AF-D445-887E-C1CB9597C9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2" y="1635646"/>
            <a:ext cx="589156" cy="58915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8E2A4C7-24FC-CE4A-A327-66256AB6C5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2" y="3103110"/>
            <a:ext cx="589156" cy="58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6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33"/>
    </mc:Choice>
    <mc:Fallback xmlns="">
      <p:transition spd="slow" advTm="6073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7FF9F3-46A6-4A97-ED30-1B50E0324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Scream Ghost Mask Wallpaper">
            <a:extLst>
              <a:ext uri="{FF2B5EF4-FFF2-40B4-BE49-F238E27FC236}">
                <a16:creationId xmlns:a16="http://schemas.microsoft.com/office/drawing/2014/main" id="{C1F694BA-166A-4CB5-7008-31D8102E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space réservé du contenu 3">
            <a:extLst>
              <a:ext uri="{FF2B5EF4-FFF2-40B4-BE49-F238E27FC236}">
                <a16:creationId xmlns:a16="http://schemas.microsoft.com/office/drawing/2014/main" id="{7EB61E24-0C4B-D746-0A94-9FBCE3A2F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144" y="3355380"/>
            <a:ext cx="5069711" cy="11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49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226A52-C056-F044-A2C7-72BDA8239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25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640" y="195486"/>
            <a:ext cx="8684721" cy="593260"/>
          </a:xfrm>
        </p:spPr>
        <p:txBody>
          <a:bodyPr>
            <a:normAutofit/>
          </a:bodyPr>
          <a:lstStyle/>
          <a:p>
            <a:r>
              <a:rPr lang="fr-FR" dirty="0"/>
              <a:t>Update 2018 – 1-hour bundle / STRONG AND LOW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b="4974"/>
          <a:stretch/>
        </p:blipFill>
        <p:spPr>
          <a:xfrm>
            <a:off x="2072240" y="2211710"/>
            <a:ext cx="5804130" cy="628345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A4341CEB-17C5-074E-BA65-4DAD751C27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400" y="1056800"/>
            <a:ext cx="1721204" cy="172120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C648F26-D1EA-2340-89D8-6F18BC678C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10" t="-1255" r="43524" b="5886"/>
          <a:stretch/>
        </p:blipFill>
        <p:spPr>
          <a:xfrm>
            <a:off x="2108214" y="1273491"/>
            <a:ext cx="6640250" cy="3917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E325734-FA40-834A-9830-4059238DB2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42" t="-5117" r="4151" b="11359"/>
          <a:stretch/>
        </p:blipFill>
        <p:spPr>
          <a:xfrm>
            <a:off x="2108214" y="1713522"/>
            <a:ext cx="4608512" cy="347174"/>
          </a:xfrm>
          <a:prstGeom prst="rect">
            <a:avLst/>
          </a:prstGeom>
        </p:spPr>
      </p:pic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712F58A8-EDC4-EF3E-7E5F-776D7F03D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30735" y="3121515"/>
            <a:ext cx="8683625" cy="204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46"/>
    </mc:Choice>
    <mc:Fallback xmlns="">
      <p:transition spd="slow" advTm="35046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bg1"/>
                </a:solidFill>
              </a:rPr>
              <a:t>Vraiment?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rcRect b="59195"/>
          <a:stretch>
            <a:fillRect/>
          </a:stretch>
        </p:blipFill>
        <p:spPr>
          <a:xfrm>
            <a:off x="2214313" y="242096"/>
            <a:ext cx="4715375" cy="59326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54" y="1689227"/>
            <a:ext cx="3650311" cy="318677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619" y="1702525"/>
            <a:ext cx="3669625" cy="31722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F54A5B1-5838-F986-10A8-E35462455B72}"/>
              </a:ext>
            </a:extLst>
          </p:cNvPr>
          <p:cNvSpPr txBox="1"/>
          <p:nvPr/>
        </p:nvSpPr>
        <p:spPr>
          <a:xfrm>
            <a:off x="5004048" y="1340444"/>
            <a:ext cx="3369196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C88B74"/>
                </a:solidFill>
              </a:rPr>
              <a:t>Faster</a:t>
            </a:r>
            <a:r>
              <a:rPr lang="fr-FR" sz="2400" b="1" dirty="0">
                <a:solidFill>
                  <a:srgbClr val="C88B74"/>
                </a:solidFill>
              </a:rPr>
              <a:t> </a:t>
            </a:r>
            <a:r>
              <a:rPr lang="fr-FR" sz="2400" b="1" dirty="0" err="1">
                <a:solidFill>
                  <a:srgbClr val="C88B74"/>
                </a:solidFill>
              </a:rPr>
              <a:t>is</a:t>
            </a:r>
            <a:r>
              <a:rPr lang="fr-FR" sz="2400" b="1" dirty="0">
                <a:solidFill>
                  <a:srgbClr val="C88B74"/>
                </a:solidFill>
              </a:rPr>
              <a:t> NOT </a:t>
            </a:r>
            <a:r>
              <a:rPr lang="fr-FR" sz="2400" b="1" dirty="0" err="1">
                <a:solidFill>
                  <a:srgbClr val="C88B74"/>
                </a:solidFill>
              </a:rPr>
              <a:t>better</a:t>
            </a:r>
            <a:endParaRPr lang="fr-FR" sz="2400" b="1" dirty="0">
              <a:solidFill>
                <a:srgbClr val="C88B74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D7A1B49-DF86-645F-2FA0-3962CFB8D888}"/>
              </a:ext>
            </a:extLst>
          </p:cNvPr>
          <p:cNvSpPr txBox="1"/>
          <p:nvPr/>
        </p:nvSpPr>
        <p:spPr>
          <a:xfrm>
            <a:off x="259904" y="1340444"/>
            <a:ext cx="2756647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A2AACE"/>
                </a:solidFill>
              </a:rPr>
              <a:t>Faster</a:t>
            </a:r>
            <a:r>
              <a:rPr lang="fr-FR" sz="2400" b="1" dirty="0">
                <a:solidFill>
                  <a:srgbClr val="A2AACE"/>
                </a:solidFill>
              </a:rPr>
              <a:t> </a:t>
            </a:r>
            <a:r>
              <a:rPr lang="fr-FR" sz="2400" b="1" dirty="0" err="1">
                <a:solidFill>
                  <a:srgbClr val="A2AACE"/>
                </a:solidFill>
              </a:rPr>
              <a:t>is</a:t>
            </a:r>
            <a:r>
              <a:rPr lang="fr-FR" sz="2400" b="1" dirty="0">
                <a:solidFill>
                  <a:srgbClr val="A2AACE"/>
                </a:solidFill>
              </a:rPr>
              <a:t> </a:t>
            </a:r>
            <a:r>
              <a:rPr lang="fr-FR" sz="2400" b="1" dirty="0" err="1">
                <a:solidFill>
                  <a:srgbClr val="A2AACE"/>
                </a:solidFill>
              </a:rPr>
              <a:t>better</a:t>
            </a:r>
            <a:endParaRPr lang="fr-FR" sz="2400" b="1" dirty="0">
              <a:solidFill>
                <a:srgbClr val="A2AA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49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5C43AF4-B768-6E49-927B-0FA07CCC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27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EUSEM and ACEP </a:t>
            </a:r>
            <a:r>
              <a:rPr lang="fr-FR" i="1" dirty="0"/>
              <a:t>(and Paul </a:t>
            </a:r>
            <a:r>
              <a:rPr lang="fr-FR" i="1" dirty="0" err="1"/>
              <a:t>Marik</a:t>
            </a:r>
            <a:r>
              <a:rPr lang="fr-FR" i="1" dirty="0"/>
              <a:t>….)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940212"/>
            <a:ext cx="6783186" cy="12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A0DCE6-D9B2-9B4C-B828-2FF98B5F1298}"/>
              </a:ext>
            </a:extLst>
          </p:cNvPr>
          <p:cNvSpPr/>
          <p:nvPr/>
        </p:nvSpPr>
        <p:spPr>
          <a:xfrm>
            <a:off x="1043608" y="1563638"/>
            <a:ext cx="7056784" cy="2088232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60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95"/>
    </mc:Choice>
    <mc:Fallback xmlns="">
      <p:transition spd="slow" advTm="1709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D6F8421-F570-8467-562A-B7CA3E371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28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E4D5607-2130-EACE-F81C-1EFDFF964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Donc jusqu’en 2022, SSC avait faux sur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3354A45-D781-A6E3-CEB9-18223F2AB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Early Goal </a:t>
            </a:r>
            <a:r>
              <a:rPr lang="fr-FR" dirty="0" err="1"/>
              <a:t>directed</a:t>
            </a:r>
            <a:r>
              <a:rPr lang="fr-FR" dirty="0"/>
              <a:t> </a:t>
            </a:r>
            <a:r>
              <a:rPr lang="fr-FR" dirty="0" err="1"/>
              <a:t>therapy</a:t>
            </a:r>
            <a:endParaRPr lang="fr-FR" dirty="0"/>
          </a:p>
          <a:p>
            <a:r>
              <a:rPr lang="fr-FR" dirty="0"/>
              <a:t>ScVO2</a:t>
            </a:r>
          </a:p>
          <a:p>
            <a:r>
              <a:rPr lang="fr-FR" dirty="0"/>
              <a:t>Steroid</a:t>
            </a:r>
          </a:p>
          <a:p>
            <a:r>
              <a:rPr lang="fr-FR" dirty="0" err="1"/>
              <a:t>Activated</a:t>
            </a:r>
            <a:r>
              <a:rPr lang="fr-FR" dirty="0"/>
              <a:t> C </a:t>
            </a:r>
            <a:r>
              <a:rPr lang="fr-FR" dirty="0" err="1"/>
              <a:t>Protein</a:t>
            </a:r>
            <a:endParaRPr lang="fr-FR" dirty="0"/>
          </a:p>
          <a:p>
            <a:r>
              <a:rPr lang="fr-FR" dirty="0"/>
              <a:t>Dopamine</a:t>
            </a:r>
          </a:p>
          <a:p>
            <a:r>
              <a:rPr lang="fr-FR" dirty="0"/>
              <a:t>Cibles et bundle à H1</a:t>
            </a:r>
          </a:p>
          <a:p>
            <a:r>
              <a:rPr lang="fr-FR"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460960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A0A5E6-A6A3-6C44-92B8-2682BE1D7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Mais…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A89036F-E241-8E4F-AF74-377DFDF58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158" y="1200150"/>
            <a:ext cx="6243683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98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4319F-8D2B-9AD5-7358-38C869D37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0A52839-002E-7631-1872-9686303C4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542"/>
            <a:ext cx="9144000" cy="435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044D625-E83A-7FD4-4586-08631960C0B2}"/>
              </a:ext>
            </a:extLst>
          </p:cNvPr>
          <p:cNvSpPr txBox="1"/>
          <p:nvPr/>
        </p:nvSpPr>
        <p:spPr>
          <a:xfrm>
            <a:off x="0" y="51470"/>
            <a:ext cx="91805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>
            <a:spAutoFit/>
          </a:bodyPr>
          <a:lstStyle/>
          <a:p>
            <a:r>
              <a:rPr lang="fr-FR" sz="3200" b="1" dirty="0">
                <a:solidFill>
                  <a:srgbClr val="0F73B5"/>
                </a:solidFill>
              </a:rPr>
              <a:t>Un historique qui ne donne pas confiance</a:t>
            </a:r>
            <a:endParaRPr lang="fr-FR" sz="3200" dirty="0">
              <a:solidFill>
                <a:srgbClr val="0F73B5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ADBD62-505F-1F3A-B529-CE84A1147E8B}"/>
              </a:ext>
            </a:extLst>
          </p:cNvPr>
          <p:cNvSpPr txBox="1"/>
          <p:nvPr/>
        </p:nvSpPr>
        <p:spPr>
          <a:xfrm>
            <a:off x="6588224" y="3427572"/>
            <a:ext cx="4153327" cy="5078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1350" b="1" dirty="0">
                <a:latin typeface="HK Grotesk ExtraBold" pitchFamily="2" charset="77"/>
              </a:rPr>
              <a:t>COMURGE</a:t>
            </a:r>
            <a:br>
              <a:rPr lang="fr-FR" sz="1350" b="1" dirty="0">
                <a:latin typeface="HK Grotesk ExtraBold" pitchFamily="2" charset="77"/>
              </a:rPr>
            </a:br>
            <a:r>
              <a:rPr lang="fr-FR" sz="1350" b="1" dirty="0">
                <a:latin typeface="HK Grotesk ExtraBold" pitchFamily="2" charset="77"/>
              </a:rPr>
              <a:t>Yonathan Freund</a:t>
            </a:r>
            <a:endParaRPr lang="fr-FR" sz="1350" dirty="0">
              <a:latin typeface="HK Grotesk Medium" pitchFamily="2" charset="77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A550CD3-9CA4-6FBA-AF23-E5D57B95E27A}"/>
              </a:ext>
            </a:extLst>
          </p:cNvPr>
          <p:cNvCxnSpPr>
            <a:cxnSpLocks/>
          </p:cNvCxnSpPr>
          <p:nvPr/>
        </p:nvCxnSpPr>
        <p:spPr>
          <a:xfrm>
            <a:off x="4794647" y="3677896"/>
            <a:ext cx="0" cy="854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999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7CB4DCA-5FFF-4548-9771-071C49F6F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30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2DF364-A4B6-8245-8A9A-D27EA584D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900" y="370552"/>
            <a:ext cx="7029667" cy="46571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2F2C27-F148-E746-AE4F-7F9A29224F9E}"/>
              </a:ext>
            </a:extLst>
          </p:cNvPr>
          <p:cNvSpPr/>
          <p:nvPr/>
        </p:nvSpPr>
        <p:spPr>
          <a:xfrm>
            <a:off x="755576" y="195486"/>
            <a:ext cx="432048" cy="4948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248A3EC-6C53-2649-A2BB-96AD687BA3C7}"/>
              </a:ext>
            </a:extLst>
          </p:cNvPr>
          <p:cNvCxnSpPr/>
          <p:nvPr/>
        </p:nvCxnSpPr>
        <p:spPr>
          <a:xfrm>
            <a:off x="1187624" y="370552"/>
            <a:ext cx="0" cy="4772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2F97142-ACA5-404A-AEB7-6E7CC6282B67}"/>
              </a:ext>
            </a:extLst>
          </p:cNvPr>
          <p:cNvCxnSpPr/>
          <p:nvPr/>
        </p:nvCxnSpPr>
        <p:spPr>
          <a:xfrm>
            <a:off x="8020686" y="370552"/>
            <a:ext cx="0" cy="4772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1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3095"/>
    </mc:Choice>
    <mc:Fallback xmlns="">
      <p:transition advTm="14309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4BA699-47E1-6B4D-A2A9-C709C0C1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31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6CE967-ACB4-E34A-83FC-FDD4CB202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432" y="57681"/>
            <a:ext cx="6983193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6B8920-8DFA-1245-B874-0C65260A83B4}"/>
              </a:ext>
            </a:extLst>
          </p:cNvPr>
          <p:cNvSpPr/>
          <p:nvPr/>
        </p:nvSpPr>
        <p:spPr>
          <a:xfrm>
            <a:off x="755576" y="0"/>
            <a:ext cx="43204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D9B257-8599-6848-BB68-C640DF80F218}"/>
              </a:ext>
            </a:extLst>
          </p:cNvPr>
          <p:cNvSpPr/>
          <p:nvPr/>
        </p:nvSpPr>
        <p:spPr>
          <a:xfrm>
            <a:off x="8029213" y="0"/>
            <a:ext cx="43204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81AD6EA-6A48-5E45-ACA2-FD008436765F}"/>
              </a:ext>
            </a:extLst>
          </p:cNvPr>
          <p:cNvCxnSpPr>
            <a:cxnSpLocks/>
          </p:cNvCxnSpPr>
          <p:nvPr/>
        </p:nvCxnSpPr>
        <p:spPr>
          <a:xfrm>
            <a:off x="1187624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6EAAC53-428A-B04F-9827-D33A94156AF0}"/>
              </a:ext>
            </a:extLst>
          </p:cNvPr>
          <p:cNvCxnSpPr>
            <a:cxnSpLocks/>
          </p:cNvCxnSpPr>
          <p:nvPr/>
        </p:nvCxnSpPr>
        <p:spPr>
          <a:xfrm>
            <a:off x="8020686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258722"/>
      </p:ext>
    </p:extLst>
  </p:cSld>
  <p:clrMapOvr>
    <a:masterClrMapping/>
  </p:clrMapOvr>
  <p:transition spd="slow" advTm="167037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9ACC5F9-08B0-8544-A668-66FFFB6D2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483" y="1203598"/>
            <a:ext cx="6221034" cy="3321786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A4A2775-8E39-5246-827B-3CD6405D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32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AF51B76-0653-B747-8B8B-BBAAE2996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Moins dogmatique sur AB</a:t>
            </a:r>
          </a:p>
        </p:txBody>
      </p:sp>
    </p:spTree>
    <p:extLst>
      <p:ext uri="{BB962C8B-B14F-4D97-AF65-F5344CB8AC3E}">
        <p14:creationId xmlns:p14="http://schemas.microsoft.com/office/powerpoint/2010/main" val="34404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82"/>
    </mc:Choice>
    <mc:Fallback xmlns="">
      <p:transition spd="slow" advTm="9668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3771" cy="5143371"/>
          </a:xfrm>
          <a:prstGeom prst="rect">
            <a:avLst/>
          </a:prstGeom>
          <a:solidFill>
            <a:srgbClr val="006E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3" name="Rectangle 2"/>
          <p:cNvSpPr/>
          <p:nvPr/>
        </p:nvSpPr>
        <p:spPr>
          <a:xfrm>
            <a:off x="7589330" y="0"/>
            <a:ext cx="1554441" cy="5143371"/>
          </a:xfrm>
          <a:prstGeom prst="rect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4" name="TextBox 3"/>
          <p:cNvSpPr txBox="1"/>
          <p:nvPr/>
        </p:nvSpPr>
        <p:spPr>
          <a:xfrm>
            <a:off x="548626" y="640063"/>
            <a:ext cx="6857828" cy="22301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99" b="1">
                <a:solidFill>
                  <a:srgbClr val="CFF1ED"/>
                </a:solidFill>
                <a:latin typeface="Calibri"/>
              </a:rPr>
              <a:t>PARTIE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26" y="1097253"/>
            <a:ext cx="6857828" cy="684675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4199" i="1">
                <a:solidFill>
                  <a:srgbClr val="CFF1ED"/>
                </a:solidFill>
                <a:latin typeface="Calibri"/>
              </a:rPr>
              <a:t>Et maintenant…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26" y="1920191"/>
            <a:ext cx="6857828" cy="1454244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9200" b="1">
                <a:solidFill>
                  <a:srgbClr val="FFFFFF"/>
                </a:solidFill>
                <a:latin typeface="Calibri"/>
              </a:rPr>
              <a:t>SSC 2026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26" y="3108883"/>
            <a:ext cx="6857828" cy="46935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2800" i="1">
                <a:solidFill>
                  <a:srgbClr val="CFF1ED"/>
                </a:solidFill>
                <a:latin typeface="Calibri"/>
              </a:rPr>
              <a:t>le nouvel opus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26" y="4023259"/>
            <a:ext cx="6857828" cy="315343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799" b="1">
                <a:solidFill>
                  <a:srgbClr val="FFFFFF"/>
                </a:solidFill>
                <a:latin typeface="Calibri"/>
              </a:rPr>
              <a:t>Sous-groupe 1 — Screening &amp; Early Management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26" y="4434729"/>
            <a:ext cx="6857828" cy="269176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499" i="1">
                <a:solidFill>
                  <a:srgbClr val="CFF1ED"/>
                </a:solidFill>
                <a:latin typeface="Calibri"/>
              </a:rPr>
              <a:t>Quoi de neuf vs. 2021 ?</a:t>
            </a:r>
          </a:p>
        </p:txBody>
      </p:sp>
    </p:spTree>
    <p:extLst>
      <p:ext uri="{BB962C8B-B14F-4D97-AF65-F5344CB8AC3E}">
        <p14:creationId xmlns:p14="http://schemas.microsoft.com/office/powerpoint/2010/main" val="3838609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6E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65760" y="91440"/>
            <a:ext cx="5486400" cy="728405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4400" b="1">
                <a:solidFill>
                  <a:srgbClr val="FFFFFF"/>
                </a:solidFill>
                <a:latin typeface="Calibri"/>
              </a:rPr>
              <a:t>SSC 2026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760" y="713232"/>
            <a:ext cx="5486400" cy="328295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i="1">
                <a:solidFill>
                  <a:srgbClr val="CFF1ED"/>
                </a:solidFill>
                <a:latin typeface="Calibri"/>
              </a:rPr>
              <a:t>the new opus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3600" y="411481"/>
            <a:ext cx="3017520" cy="235962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r"/>
            <a:r>
              <a:rPr sz="1200" b="1">
                <a:solidFill>
                  <a:srgbClr val="FFFFFF"/>
                </a:solidFill>
                <a:latin typeface="Calibri"/>
              </a:rPr>
              <a:t>MARCH 2026  ·  CHICAGO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1325881"/>
            <a:ext cx="8412480" cy="420628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2400" b="1">
                <a:solidFill>
                  <a:srgbClr val="1A1A1A"/>
                </a:solidFill>
                <a:latin typeface="Calibri"/>
              </a:rPr>
              <a:t>Subgroup 1 — Screening &amp; Early Management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760" y="1783081"/>
            <a:ext cx="8412480" cy="26674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1400" i="1">
                <a:solidFill>
                  <a:srgbClr val="009E8E"/>
                </a:solidFill>
                <a:latin typeface="Calibri"/>
              </a:rPr>
              <a:t>11 panelists  ·  co-chaired by Mervyn Mer</a:t>
            </a:r>
          </a:p>
        </p:txBody>
      </p:sp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31720"/>
            <a:ext cx="1691640" cy="16916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4069080"/>
            <a:ext cx="1691640" cy="220573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1100" b="1">
                <a:solidFill>
                  <a:srgbClr val="1A1A1A"/>
                </a:solidFill>
                <a:latin typeface="Calibri"/>
              </a:rPr>
              <a:t>Mervyn MER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4315969"/>
            <a:ext cx="1691640" cy="205184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1000" i="1">
                <a:solidFill>
                  <a:srgbClr val="555555"/>
                </a:solidFill>
                <a:latin typeface="Calibri"/>
              </a:rPr>
              <a:t>Co-chair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68880" y="2331720"/>
            <a:ext cx="6309360" cy="2286000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697480" y="2468880"/>
            <a:ext cx="2743200" cy="220573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1100" b="1">
                <a:solidFill>
                  <a:srgbClr val="1A1A1A"/>
                </a:solidFill>
                <a:latin typeface="Calibri"/>
              </a:rPr>
              <a:t>Fayez Alshamsi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97480" y="2670049"/>
            <a:ext cx="2743200" cy="189796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900" i="1">
                <a:solidFill>
                  <a:srgbClr val="555555"/>
                </a:solidFill>
                <a:latin typeface="Calibri"/>
              </a:rPr>
              <a:t>UAE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97480" y="2880360"/>
            <a:ext cx="2743200" cy="220573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1100" b="1">
                <a:solidFill>
                  <a:srgbClr val="1A1A1A"/>
                </a:solidFill>
                <a:latin typeface="Calibri"/>
              </a:rPr>
              <a:t>Olurotimi Akinola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97480" y="3081529"/>
            <a:ext cx="2743200" cy="189796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900" i="1">
                <a:solidFill>
                  <a:srgbClr val="555555"/>
                </a:solidFill>
                <a:latin typeface="Calibri"/>
              </a:rPr>
              <a:t>Nigeria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97480" y="3291840"/>
            <a:ext cx="2743200" cy="220573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1100" b="1">
                <a:solidFill>
                  <a:srgbClr val="1A1A1A"/>
                </a:solidFill>
                <a:latin typeface="Calibri"/>
              </a:rPr>
              <a:t>Laura Alberto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97480" y="3493009"/>
            <a:ext cx="2743200" cy="189796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900" i="1">
                <a:solidFill>
                  <a:srgbClr val="555555"/>
                </a:solidFill>
                <a:latin typeface="Calibri"/>
              </a:rPr>
              <a:t>Argentina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97480" y="3703320"/>
            <a:ext cx="2743200" cy="220573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1100" b="1">
                <a:solidFill>
                  <a:srgbClr val="1A1A1A"/>
                </a:solidFill>
                <a:latin typeface="Calibri"/>
              </a:rPr>
              <a:t>M.-C. Elie-Turenne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97480" y="3904489"/>
            <a:ext cx="2743200" cy="189796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900" i="1">
                <a:solidFill>
                  <a:srgbClr val="555555"/>
                </a:solidFill>
                <a:latin typeface="Calibri"/>
              </a:rPr>
              <a:t>USA · EM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97480" y="4114800"/>
            <a:ext cx="2743200" cy="220573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1100" b="1">
                <a:solidFill>
                  <a:srgbClr val="1A1A1A"/>
                </a:solidFill>
                <a:latin typeface="Calibri"/>
              </a:rPr>
              <a:t>Laura Evans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97480" y="4315969"/>
            <a:ext cx="2743200" cy="189796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900" i="1">
                <a:solidFill>
                  <a:srgbClr val="555555"/>
                </a:solidFill>
                <a:latin typeface="Calibri"/>
              </a:rPr>
              <a:t>USA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60720" y="2468880"/>
            <a:ext cx="2926080" cy="220573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1100" b="1">
                <a:solidFill>
                  <a:srgbClr val="1A1A1A"/>
                </a:solidFill>
                <a:latin typeface="Calibri"/>
              </a:rPr>
              <a:t>Yonathan Freund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60720" y="2670049"/>
            <a:ext cx="2926080" cy="189796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900" i="1">
                <a:solidFill>
                  <a:srgbClr val="555555"/>
                </a:solidFill>
                <a:latin typeface="Calibri"/>
              </a:rPr>
              <a:t>France · EM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60720" y="2880360"/>
            <a:ext cx="2926080" cy="220573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1100" b="1">
                <a:solidFill>
                  <a:srgbClr val="1A1A1A"/>
                </a:solidFill>
                <a:latin typeface="Calibri"/>
              </a:rPr>
              <a:t>Joanna Lejnieks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60720" y="3081529"/>
            <a:ext cx="2926080" cy="189796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900" i="1">
                <a:solidFill>
                  <a:srgbClr val="555555"/>
                </a:solidFill>
                <a:latin typeface="Calibri"/>
              </a:rPr>
              <a:t>Latvia · EM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60720" y="3291840"/>
            <a:ext cx="2926080" cy="220573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1100" b="1">
                <a:solidFill>
                  <a:srgbClr val="1A1A1A"/>
                </a:solidFill>
                <a:latin typeface="Calibri"/>
              </a:rPr>
              <a:t>Nicholas M. Mohr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60720" y="3493009"/>
            <a:ext cx="2926080" cy="189796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900" i="1">
                <a:solidFill>
                  <a:srgbClr val="555555"/>
                </a:solidFill>
                <a:latin typeface="Calibri"/>
              </a:rPr>
              <a:t>USA · EM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60720" y="3703320"/>
            <a:ext cx="2926080" cy="220573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1100" b="1">
                <a:solidFill>
                  <a:srgbClr val="1A1A1A"/>
                </a:solidFill>
                <a:latin typeface="Calibri"/>
              </a:rPr>
              <a:t>Steven Q. Simpson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60720" y="3904489"/>
            <a:ext cx="2926080" cy="189796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900" i="1">
                <a:solidFill>
                  <a:srgbClr val="555555"/>
                </a:solidFill>
                <a:latin typeface="Calibri"/>
              </a:rPr>
              <a:t>USA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60720" y="4114800"/>
            <a:ext cx="2926080" cy="220573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1100" b="1">
                <a:solidFill>
                  <a:srgbClr val="1A1A1A"/>
                </a:solidFill>
                <a:latin typeface="Calibri"/>
              </a:rPr>
              <a:t>Li Weng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60720" y="4315969"/>
            <a:ext cx="2926080" cy="189796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900" i="1">
                <a:solidFill>
                  <a:srgbClr val="555555"/>
                </a:solidFill>
                <a:latin typeface="Calibri"/>
              </a:rPr>
              <a:t>China</a:t>
            </a:r>
          </a:p>
        </p:txBody>
      </p:sp>
    </p:spTree>
    <p:extLst>
      <p:ext uri="{BB962C8B-B14F-4D97-AF65-F5344CB8AC3E}">
        <p14:creationId xmlns:p14="http://schemas.microsoft.com/office/powerpoint/2010/main" val="1026264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1" y="228600"/>
            <a:ext cx="5737083" cy="55399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3600" b="1">
                <a:solidFill>
                  <a:srgbClr val="1A1A1A"/>
                </a:solidFill>
                <a:latin typeface="Calibri"/>
              </a:rPr>
              <a:t>An emergency-medicine voice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" y="868680"/>
            <a:ext cx="8229600" cy="328295"/>
          </a:xfrm>
          <a:prstGeom prst="rect">
            <a:avLst/>
          </a:prstGeom>
          <a:pattFill prst="pct5">
            <a:fgClr>
              <a:srgbClr val="FFFFFF"/>
            </a:fgClr>
            <a:bgClr>
              <a:schemeClr val="bg1"/>
            </a:bgClr>
          </a:pattFill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lang="fr-FR" i="1" dirty="0">
                <a:solidFill>
                  <a:srgbClr val="009E8E"/>
                </a:solidFill>
                <a:latin typeface="Calibri"/>
              </a:rPr>
              <a:t>4 urgentistes, 1 </a:t>
            </a:r>
            <a:r>
              <a:rPr lang="fr-FR" i="1" dirty="0" err="1">
                <a:solidFill>
                  <a:srgbClr val="009E8E"/>
                </a:solidFill>
                <a:latin typeface="Calibri"/>
              </a:rPr>
              <a:t>methodo</a:t>
            </a:r>
            <a:r>
              <a:rPr lang="fr-FR" i="1" dirty="0">
                <a:solidFill>
                  <a:srgbClr val="009E8E"/>
                </a:solidFill>
                <a:latin typeface="Calibri"/>
              </a:rPr>
              <a:t>, 2 </a:t>
            </a:r>
            <a:r>
              <a:rPr lang="fr-FR" i="1" dirty="0" err="1">
                <a:solidFill>
                  <a:srgbClr val="009E8E"/>
                </a:solidFill>
                <a:latin typeface="Calibri"/>
              </a:rPr>
              <a:t>research</a:t>
            </a:r>
            <a:r>
              <a:rPr lang="fr-FR" i="1" dirty="0">
                <a:solidFill>
                  <a:srgbClr val="009E8E"/>
                </a:solidFill>
                <a:latin typeface="Calibri"/>
              </a:rPr>
              <a:t> nurses, et 4 </a:t>
            </a:r>
            <a:r>
              <a:rPr lang="fr-FR" i="1" dirty="0" err="1">
                <a:solidFill>
                  <a:srgbClr val="009E8E"/>
                </a:solidFill>
                <a:latin typeface="Calibri"/>
              </a:rPr>
              <a:t>rea</a:t>
            </a:r>
            <a:r>
              <a:rPr lang="fr-FR" i="1" dirty="0">
                <a:solidFill>
                  <a:srgbClr val="009E8E"/>
                </a:solidFill>
                <a:latin typeface="Calibri"/>
              </a:rPr>
              <a:t>/intensive/</a:t>
            </a:r>
            <a:r>
              <a:rPr lang="fr-FR" i="1" dirty="0" err="1">
                <a:solidFill>
                  <a:srgbClr val="009E8E"/>
                </a:solidFill>
                <a:latin typeface="Calibri"/>
              </a:rPr>
              <a:t>pulmonogist</a:t>
            </a:r>
            <a:endParaRPr i="1" dirty="0">
              <a:solidFill>
                <a:srgbClr val="009E8E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62939" y="1691640"/>
            <a:ext cx="1417320" cy="246888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C0C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662939" y="3429000"/>
            <a:ext cx="1417320" cy="220573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lang="fr-FR" sz="1100" b="1" dirty="0">
                <a:solidFill>
                  <a:srgbClr val="1A1A1A"/>
                </a:solidFill>
                <a:latin typeface="Calibri"/>
              </a:rPr>
              <a:t>M</a:t>
            </a:r>
            <a:r>
              <a:rPr sz="1100" b="1" dirty="0">
                <a:solidFill>
                  <a:srgbClr val="1A1A1A"/>
                </a:solidFill>
                <a:latin typeface="Calibri"/>
              </a:rPr>
              <a:t>C Elie-Turenne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939" y="3749040"/>
            <a:ext cx="1417320" cy="205184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1000" i="1">
                <a:solidFill>
                  <a:srgbClr val="555555"/>
                </a:solidFill>
                <a:latin typeface="Calibri"/>
              </a:rPr>
              <a:t>USA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987824" y="1691640"/>
            <a:ext cx="1417320" cy="246888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C0C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Picture 12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264" y="1783080"/>
            <a:ext cx="1234440" cy="15087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87824" y="3429000"/>
            <a:ext cx="1417320" cy="220573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1100" b="1">
                <a:solidFill>
                  <a:srgbClr val="1A1A1A"/>
                </a:solidFill>
                <a:latin typeface="Calibri"/>
              </a:rPr>
              <a:t>Nicholas Mohr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7824" y="3749040"/>
            <a:ext cx="1417320" cy="205184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1000" i="1">
                <a:solidFill>
                  <a:srgbClr val="555555"/>
                </a:solidFill>
                <a:latin typeface="Calibri"/>
              </a:rPr>
              <a:t>USA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04048" y="1691640"/>
            <a:ext cx="1417320" cy="246888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C0C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7" name="Picture 16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487" y="1995687"/>
            <a:ext cx="1234440" cy="1296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04048" y="3429000"/>
            <a:ext cx="1417320" cy="220573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1100" b="1" dirty="0">
                <a:solidFill>
                  <a:srgbClr val="1A1A1A"/>
                </a:solidFill>
                <a:latin typeface="Calibri"/>
              </a:rPr>
              <a:t>O</a:t>
            </a:r>
            <a:r>
              <a:rPr lang="fr-FR" sz="1100" b="1" dirty="0" err="1">
                <a:solidFill>
                  <a:srgbClr val="1A1A1A"/>
                </a:solidFill>
                <a:latin typeface="Calibri"/>
              </a:rPr>
              <a:t>lurutomi</a:t>
            </a:r>
            <a:r>
              <a:rPr sz="1100" b="1" dirty="0">
                <a:solidFill>
                  <a:srgbClr val="1A1A1A"/>
                </a:solidFill>
                <a:latin typeface="Calibri"/>
              </a:rPr>
              <a:t> Akinola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4048" y="3749040"/>
            <a:ext cx="1417320" cy="205184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1000" i="1">
                <a:solidFill>
                  <a:srgbClr val="555555"/>
                </a:solidFill>
                <a:latin typeface="Calibri"/>
              </a:rPr>
              <a:t>Nigeria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063740" y="1691640"/>
            <a:ext cx="1417320" cy="246888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C0C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7063740" y="3429000"/>
            <a:ext cx="1417320" cy="220573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1100" b="1">
                <a:solidFill>
                  <a:srgbClr val="1A1A1A"/>
                </a:solidFill>
                <a:latin typeface="Calibri"/>
              </a:rPr>
              <a:t>Yonathan Freund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63740" y="3749040"/>
            <a:ext cx="1417320" cy="205184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1000" i="1">
                <a:solidFill>
                  <a:srgbClr val="555555"/>
                </a:solidFill>
                <a:latin typeface="Calibri"/>
              </a:rPr>
              <a:t>France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57200" y="4345296"/>
            <a:ext cx="8229600" cy="729624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TextBox 25"/>
          <p:cNvSpPr txBox="1"/>
          <p:nvPr/>
        </p:nvSpPr>
        <p:spPr>
          <a:xfrm>
            <a:off x="548640" y="4414728"/>
            <a:ext cx="8046720" cy="605294"/>
          </a:xfrm>
          <a:prstGeom prst="rect">
            <a:avLst/>
          </a:prstGeom>
          <a:noFill/>
        </p:spPr>
        <p:txBody>
          <a:bodyPr wrap="square" lIns="50800" tIns="25400" rIns="50800" bIns="25400" anchor="ctr">
            <a:spAutoFit/>
          </a:bodyPr>
          <a:lstStyle/>
          <a:p>
            <a:pPr algn="ctr"/>
            <a:r>
              <a:rPr lang="fr-FR" i="1" dirty="0">
                <a:latin typeface="Calibri"/>
              </a:rPr>
              <a:t>Réunion une heure toutes les 2 semaines, pendant 18 mois</a:t>
            </a:r>
            <a:br>
              <a:rPr lang="fr-FR" i="1" dirty="0">
                <a:latin typeface="Calibri"/>
              </a:rPr>
            </a:br>
            <a:r>
              <a:rPr lang="fr-FR" i="1" dirty="0">
                <a:latin typeface="Calibri"/>
              </a:rPr>
              <a:t>+ 2 jours tous à Chicago + vote, et revote</a:t>
            </a:r>
            <a:endParaRPr i="1" dirty="0"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78240" y="4800601"/>
            <a:ext cx="274320" cy="205184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r"/>
            <a:r>
              <a:rPr sz="1000">
                <a:solidFill>
                  <a:srgbClr val="C0C0C0"/>
                </a:solidFill>
                <a:latin typeface="Calibri"/>
              </a:rPr>
              <a:t>37</a:t>
            </a:r>
          </a:p>
        </p:txBody>
      </p:sp>
      <p:pic>
        <p:nvPicPr>
          <p:cNvPr id="28" name="Picture 2" descr="FACEPs in the Crowd: From Medicine to the Kitchen: Dr. Elie's Journey of  Heritage and Healing - ACEP Now">
            <a:extLst>
              <a:ext uri="{FF2B5EF4-FFF2-40B4-BE49-F238E27FC236}">
                <a16:creationId xmlns:a16="http://schemas.microsoft.com/office/drawing/2014/main" id="{057144F2-EE26-FADB-BD92-7A541BBBB5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1" r="16490" b="8902"/>
          <a:stretch>
            <a:fillRect/>
          </a:stretch>
        </p:blipFill>
        <p:spPr bwMode="auto">
          <a:xfrm>
            <a:off x="646161" y="2084832"/>
            <a:ext cx="1450792" cy="11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 descr="Yonathan Freund, médecin-urgentiste à l'hôpital de la Pitié ...">
            <a:extLst>
              <a:ext uri="{FF2B5EF4-FFF2-40B4-BE49-F238E27FC236}">
                <a16:creationId xmlns:a16="http://schemas.microsoft.com/office/drawing/2014/main" id="{12EF3F5F-EBD2-3766-7D4F-92956CAD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101" r="14773"/>
          <a:stretch>
            <a:fillRect/>
          </a:stretch>
        </p:blipFill>
        <p:spPr>
          <a:xfrm>
            <a:off x="7080520" y="1945974"/>
            <a:ext cx="1417321" cy="137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11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50" y="228594"/>
            <a:ext cx="4950266" cy="55387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3599" b="1">
                <a:solidFill>
                  <a:srgbClr val="1A1A1A"/>
                </a:solidFill>
                <a:latin typeface="Calibri"/>
              </a:rPr>
              <a:t>Le focus du sous-groupe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51" y="868659"/>
            <a:ext cx="8229394" cy="315343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799" i="1">
                <a:solidFill>
                  <a:srgbClr val="009E8E"/>
                </a:solidFill>
                <a:latin typeface="Calibri"/>
              </a:rPr>
              <a:t>Sous-groupe 1 — Screening &amp; Early Management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77221" y="1600160"/>
            <a:ext cx="2377380" cy="1828754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C0C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5" name="Rectangle 4"/>
          <p:cNvSpPr/>
          <p:nvPr/>
        </p:nvSpPr>
        <p:spPr>
          <a:xfrm>
            <a:off x="777221" y="1600160"/>
            <a:ext cx="2377380" cy="91437"/>
          </a:xfrm>
          <a:prstGeom prst="rect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6" name="TextBox 5"/>
          <p:cNvSpPr txBox="1"/>
          <p:nvPr/>
        </p:nvSpPr>
        <p:spPr>
          <a:xfrm>
            <a:off x="777221" y="1758493"/>
            <a:ext cx="2377380" cy="1146339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7199" b="1">
                <a:solidFill>
                  <a:srgbClr val="009E8E"/>
                </a:solidFill>
                <a:latin typeface="Calibri"/>
              </a:rPr>
              <a:t>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21" y="2926007"/>
            <a:ext cx="2377380" cy="253916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400" b="1">
                <a:solidFill>
                  <a:srgbClr val="1A1A1A"/>
                </a:solidFill>
                <a:latin typeface="Calibri"/>
              </a:rPr>
              <a:t>PICOs au total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83195" y="1600160"/>
            <a:ext cx="2377380" cy="1828754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C0C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9" name="Rectangle 8"/>
          <p:cNvSpPr/>
          <p:nvPr/>
        </p:nvSpPr>
        <p:spPr>
          <a:xfrm>
            <a:off x="3383195" y="1600160"/>
            <a:ext cx="2377380" cy="91437"/>
          </a:xfrm>
          <a:prstGeom prst="rect">
            <a:avLst/>
          </a:prstGeom>
          <a:solidFill>
            <a:srgbClr val="E67E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0" name="TextBox 9"/>
          <p:cNvSpPr txBox="1"/>
          <p:nvPr/>
        </p:nvSpPr>
        <p:spPr>
          <a:xfrm>
            <a:off x="3383195" y="1758493"/>
            <a:ext cx="2377380" cy="1146339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7199" b="1">
                <a:solidFill>
                  <a:srgbClr val="E67E22"/>
                </a:solidFill>
                <a:latin typeface="Calibri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83195" y="2926007"/>
            <a:ext cx="2377380" cy="253916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400" b="1">
                <a:solidFill>
                  <a:srgbClr val="1A1A1A"/>
                </a:solidFill>
                <a:latin typeface="Calibri"/>
              </a:rPr>
              <a:t>NOUVELLES questions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989170" y="1600160"/>
            <a:ext cx="2377380" cy="1828754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C0C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3" name="Rectangle 12"/>
          <p:cNvSpPr/>
          <p:nvPr/>
        </p:nvSpPr>
        <p:spPr>
          <a:xfrm>
            <a:off x="5989170" y="1600160"/>
            <a:ext cx="2377380" cy="91437"/>
          </a:xfrm>
          <a:prstGeom prst="rect">
            <a:avLst/>
          </a:prstGeom>
          <a:solidFill>
            <a:srgbClr val="1F2A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4" name="TextBox 13"/>
          <p:cNvSpPr txBox="1"/>
          <p:nvPr/>
        </p:nvSpPr>
        <p:spPr>
          <a:xfrm>
            <a:off x="5989170" y="1758493"/>
            <a:ext cx="2377380" cy="1146339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7199" b="1">
                <a:solidFill>
                  <a:srgbClr val="1F2A44"/>
                </a:solidFill>
                <a:latin typeface="Calibri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89170" y="2926007"/>
            <a:ext cx="2377380" cy="253916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400" b="1">
                <a:solidFill>
                  <a:srgbClr val="1A1A1A"/>
                </a:solidFill>
                <a:latin typeface="Calibri"/>
              </a:rPr>
              <a:t>RÉVISÉES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5751" y="3931821"/>
            <a:ext cx="8412269" cy="253916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400" i="1">
                <a:solidFill>
                  <a:srgbClr val="555555"/>
                </a:solidFill>
                <a:latin typeface="Calibri"/>
              </a:rPr>
              <a:t>Du dépistage aux vasopresseurs — toute la phase amont est revue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78020" y="4800479"/>
            <a:ext cx="274313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r"/>
            <a:r>
              <a:rPr sz="1000">
                <a:solidFill>
                  <a:srgbClr val="C0C0C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26035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50" y="228594"/>
            <a:ext cx="5884688" cy="55387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3599" b="1">
                <a:solidFill>
                  <a:srgbClr val="1A1A1A"/>
                </a:solidFill>
                <a:latin typeface="Calibri"/>
              </a:rPr>
              <a:t>Top 5 — ce qui change en 2026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51" y="868659"/>
            <a:ext cx="8229394" cy="315343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799" i="1">
                <a:solidFill>
                  <a:srgbClr val="009E8E"/>
                </a:solidFill>
                <a:latin typeface="Calibri"/>
              </a:rPr>
              <a:t>Vu côté urgences</a:t>
            </a:r>
          </a:p>
        </p:txBody>
      </p:sp>
      <p:sp>
        <p:nvSpPr>
          <p:cNvPr id="4" name="Oval 3"/>
          <p:cNvSpPr/>
          <p:nvPr/>
        </p:nvSpPr>
        <p:spPr>
          <a:xfrm>
            <a:off x="548626" y="1417284"/>
            <a:ext cx="594345" cy="594345"/>
          </a:xfrm>
          <a:prstGeom prst="ellipse">
            <a:avLst/>
          </a:prstGeom>
          <a:solidFill>
            <a:srgbClr val="E67E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5" name="TextBox 4"/>
          <p:cNvSpPr txBox="1"/>
          <p:nvPr/>
        </p:nvSpPr>
        <p:spPr>
          <a:xfrm>
            <a:off x="548626" y="1556785"/>
            <a:ext cx="594345" cy="315343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1799" b="1">
                <a:solidFill>
                  <a:srgbClr val="FFFFFF"/>
                </a:solidFill>
                <a:latin typeface="Calibri"/>
              </a:rPr>
              <a:t>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5846" y="1398997"/>
            <a:ext cx="7315017" cy="407804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2400" b="1" dirty="0">
                <a:solidFill>
                  <a:srgbClr val="1A1A1A"/>
                </a:solidFill>
                <a:latin typeface="Calibri"/>
              </a:rPr>
              <a:t>Le sepsis </a:t>
            </a:r>
            <a:r>
              <a:rPr sz="2400" b="1" dirty="0" err="1">
                <a:solidFill>
                  <a:srgbClr val="1A1A1A"/>
                </a:solidFill>
                <a:latin typeface="Calibri"/>
              </a:rPr>
              <a:t>débute</a:t>
            </a:r>
            <a:r>
              <a:rPr sz="2400" b="1" dirty="0">
                <a:solidFill>
                  <a:srgbClr val="1A1A1A"/>
                </a:solidFill>
                <a:latin typeface="Calibri"/>
              </a:rPr>
              <a:t> dans </a:t>
            </a:r>
            <a:r>
              <a:rPr sz="2400" b="1" dirty="0" err="1">
                <a:solidFill>
                  <a:srgbClr val="1A1A1A"/>
                </a:solidFill>
                <a:latin typeface="Calibri"/>
              </a:rPr>
              <a:t>l'ambulance</a:t>
            </a:r>
            <a:endParaRPr sz="2400" b="1" dirty="0">
              <a:solidFill>
                <a:srgbClr val="1A1A1A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5846" y="1728173"/>
            <a:ext cx="7315017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00" i="1">
                <a:solidFill>
                  <a:srgbClr val="555555"/>
                </a:solidFill>
                <a:latin typeface="Calibri"/>
              </a:rPr>
              <a:t>screening + ATB IV en pré-hospitalier si délai &gt; 60 min</a:t>
            </a:r>
          </a:p>
        </p:txBody>
      </p:sp>
      <p:sp>
        <p:nvSpPr>
          <p:cNvPr id="8" name="Oval 7"/>
          <p:cNvSpPr/>
          <p:nvPr/>
        </p:nvSpPr>
        <p:spPr>
          <a:xfrm>
            <a:off x="548626" y="2075636"/>
            <a:ext cx="594345" cy="594345"/>
          </a:xfrm>
          <a:prstGeom prst="ellipse">
            <a:avLst/>
          </a:prstGeom>
          <a:solidFill>
            <a:srgbClr val="6A4E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9" name="TextBox 8"/>
          <p:cNvSpPr txBox="1"/>
          <p:nvPr/>
        </p:nvSpPr>
        <p:spPr>
          <a:xfrm>
            <a:off x="548626" y="2215137"/>
            <a:ext cx="594345" cy="315343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1799" b="1">
                <a:solidFill>
                  <a:srgbClr val="FFFFFF"/>
                </a:solidFill>
                <a:latin typeface="Calibri"/>
              </a:rPr>
              <a:t>02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5846" y="2057348"/>
            <a:ext cx="7315017" cy="407804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2400" b="1" dirty="0">
                <a:solidFill>
                  <a:srgbClr val="1A1A1A"/>
                </a:solidFill>
                <a:latin typeface="Calibri"/>
              </a:rPr>
              <a:t>NEWS </a:t>
            </a:r>
            <a:r>
              <a:rPr lang="fr-FR" sz="2400" b="1" dirty="0">
                <a:solidFill>
                  <a:srgbClr val="1A1A1A"/>
                </a:solidFill>
                <a:latin typeface="Calibri"/>
              </a:rPr>
              <a:t>upgradé</a:t>
            </a:r>
            <a:r>
              <a:rPr sz="2400" b="1" dirty="0">
                <a:solidFill>
                  <a:srgbClr val="1A1A1A"/>
                </a:solidFill>
                <a:latin typeface="Calibri"/>
              </a:rPr>
              <a:t> </a:t>
            </a:r>
            <a:r>
              <a:rPr lang="fr-FR" sz="2400" b="1" dirty="0">
                <a:solidFill>
                  <a:srgbClr val="1A1A1A"/>
                </a:solidFill>
                <a:latin typeface="Calibri"/>
              </a:rPr>
              <a:t>/ </a:t>
            </a:r>
            <a:r>
              <a:rPr sz="2400" b="1" dirty="0" err="1">
                <a:solidFill>
                  <a:srgbClr val="1A1A1A"/>
                </a:solidFill>
                <a:latin typeface="Calibri"/>
              </a:rPr>
              <a:t>qSOFA</a:t>
            </a:r>
            <a:r>
              <a:rPr lang="fr-FR" sz="2400" b="1" dirty="0">
                <a:solidFill>
                  <a:srgbClr val="1A1A1A"/>
                </a:solidFill>
                <a:latin typeface="Calibri"/>
              </a:rPr>
              <a:t> downgradé</a:t>
            </a:r>
            <a:endParaRPr sz="2400" b="1" dirty="0">
              <a:solidFill>
                <a:srgbClr val="1A1A1A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5846" y="2386524"/>
            <a:ext cx="7315017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00" i="1">
                <a:solidFill>
                  <a:srgbClr val="555555"/>
                </a:solidFill>
                <a:latin typeface="Calibri"/>
              </a:rPr>
              <a:t>pour le screening — qSOFA reste un marqueur de gravité</a:t>
            </a:r>
          </a:p>
        </p:txBody>
      </p:sp>
      <p:sp>
        <p:nvSpPr>
          <p:cNvPr id="12" name="Oval 11"/>
          <p:cNvSpPr/>
          <p:nvPr/>
        </p:nvSpPr>
        <p:spPr>
          <a:xfrm>
            <a:off x="548626" y="2733987"/>
            <a:ext cx="594345" cy="594345"/>
          </a:xfrm>
          <a:prstGeom prst="ellipse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3" name="TextBox 12"/>
          <p:cNvSpPr txBox="1"/>
          <p:nvPr/>
        </p:nvSpPr>
        <p:spPr>
          <a:xfrm>
            <a:off x="548626" y="2873488"/>
            <a:ext cx="594345" cy="315343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1799" b="1">
                <a:solidFill>
                  <a:srgbClr val="FFFFFF"/>
                </a:solidFill>
                <a:latin typeface="Calibri"/>
              </a:rPr>
              <a:t>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25846" y="2715700"/>
            <a:ext cx="7315017" cy="407804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2400" b="1">
                <a:solidFill>
                  <a:srgbClr val="1A1A1A"/>
                </a:solidFill>
                <a:latin typeface="Calibri"/>
              </a:rPr>
              <a:t>Code sepsis / Sepsis team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25846" y="3044876"/>
            <a:ext cx="7315017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00" i="1">
                <a:solidFill>
                  <a:srgbClr val="555555"/>
                </a:solidFill>
                <a:latin typeface="Calibri"/>
              </a:rPr>
              <a:t>activation pluridisciplinaire au lit sur screening positif</a:t>
            </a:r>
          </a:p>
        </p:txBody>
      </p:sp>
      <p:sp>
        <p:nvSpPr>
          <p:cNvPr id="16" name="Oval 15"/>
          <p:cNvSpPr/>
          <p:nvPr/>
        </p:nvSpPr>
        <p:spPr>
          <a:xfrm>
            <a:off x="548626" y="3392339"/>
            <a:ext cx="594345" cy="594345"/>
          </a:xfrm>
          <a:prstGeom prst="ellipse">
            <a:avLst/>
          </a:prstGeom>
          <a:solidFill>
            <a:srgbClr val="1F2A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7" name="TextBox 16"/>
          <p:cNvSpPr txBox="1"/>
          <p:nvPr/>
        </p:nvSpPr>
        <p:spPr>
          <a:xfrm>
            <a:off x="548626" y="3531840"/>
            <a:ext cx="594345" cy="315343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1799" b="1">
                <a:solidFill>
                  <a:srgbClr val="FFFFFF"/>
                </a:solidFill>
                <a:latin typeface="Calibri"/>
              </a:rPr>
              <a:t>04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25846" y="3374051"/>
            <a:ext cx="7315017" cy="407804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2400" b="1">
                <a:solidFill>
                  <a:srgbClr val="1A1A1A"/>
                </a:solidFill>
                <a:latin typeface="Calibri"/>
              </a:rPr>
              <a:t>Pas de noradrénaline précoce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25846" y="3703227"/>
            <a:ext cx="7315017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00" i="1">
                <a:solidFill>
                  <a:srgbClr val="555555"/>
                </a:solidFill>
                <a:latin typeface="Calibri"/>
              </a:rPr>
              <a:t>ce qu'on PEUT ne pas faire — pas ce qu'on doit faire</a:t>
            </a:r>
          </a:p>
        </p:txBody>
      </p:sp>
      <p:sp>
        <p:nvSpPr>
          <p:cNvPr id="20" name="Oval 19"/>
          <p:cNvSpPr/>
          <p:nvPr/>
        </p:nvSpPr>
        <p:spPr>
          <a:xfrm>
            <a:off x="548626" y="4050690"/>
            <a:ext cx="594345" cy="594345"/>
          </a:xfrm>
          <a:prstGeom prst="ellipse">
            <a:avLst/>
          </a:prstGeom>
          <a:solidFill>
            <a:srgbClr val="C03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1" name="TextBox 20"/>
          <p:cNvSpPr txBox="1"/>
          <p:nvPr/>
        </p:nvSpPr>
        <p:spPr>
          <a:xfrm>
            <a:off x="548626" y="4190191"/>
            <a:ext cx="594345" cy="315343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1799" b="1">
                <a:solidFill>
                  <a:srgbClr val="FFFFFF"/>
                </a:solidFill>
                <a:latin typeface="Calibri"/>
              </a:rPr>
              <a:t>05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25846" y="4032403"/>
            <a:ext cx="7315017" cy="407804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2400" b="1">
                <a:solidFill>
                  <a:srgbClr val="1A1A1A"/>
                </a:solidFill>
                <a:latin typeface="Calibri"/>
              </a:rPr>
              <a:t>MAP cible abaissée chez l'âgé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25846" y="4361579"/>
            <a:ext cx="7315017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00" i="1">
                <a:solidFill>
                  <a:srgbClr val="555555"/>
                </a:solidFill>
                <a:latin typeface="Calibri"/>
              </a:rPr>
              <a:t>60–65 mmHg si ≥ 65 ans — d'après le 65 Trial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78020" y="4800479"/>
            <a:ext cx="274313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r"/>
            <a:r>
              <a:rPr sz="1000">
                <a:solidFill>
                  <a:srgbClr val="C0C0C0"/>
                </a:solidFill>
                <a:latin typeface="Calibri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96497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50" y="274313"/>
            <a:ext cx="2743131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00" b="1">
                <a:solidFill>
                  <a:srgbClr val="E67E22"/>
                </a:solidFill>
                <a:latin typeface="Calibri"/>
              </a:rPr>
              <a:t>FOCUS 1 /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50" y="502908"/>
            <a:ext cx="5494966" cy="4615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2999" b="1">
                <a:solidFill>
                  <a:srgbClr val="1A1A1A"/>
                </a:solidFill>
                <a:latin typeface="Calibri"/>
              </a:rPr>
              <a:t>Le sepsis débute dans l'ambulance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751" y="1097252"/>
            <a:ext cx="8229394" cy="269176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499" i="1">
                <a:solidFill>
                  <a:srgbClr val="009E8E"/>
                </a:solidFill>
                <a:latin typeface="Calibri"/>
              </a:rPr>
              <a:t>Screening + antibiothérapie en pré-hospitalier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5751" y="1600160"/>
            <a:ext cx="4206134" cy="2423099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E67E2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6" name="Rectangle 5"/>
          <p:cNvSpPr/>
          <p:nvPr/>
        </p:nvSpPr>
        <p:spPr>
          <a:xfrm>
            <a:off x="365751" y="1600160"/>
            <a:ext cx="4206134" cy="502907"/>
          </a:xfrm>
          <a:prstGeom prst="rect">
            <a:avLst/>
          </a:prstGeom>
          <a:solidFill>
            <a:srgbClr val="E67E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7" name="TextBox 6"/>
          <p:cNvSpPr txBox="1"/>
          <p:nvPr/>
        </p:nvSpPr>
        <p:spPr>
          <a:xfrm>
            <a:off x="365751" y="1732350"/>
            <a:ext cx="4206134" cy="238527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1300" b="1">
                <a:solidFill>
                  <a:srgbClr val="FFFFFF"/>
                </a:solidFill>
                <a:latin typeface="Calibri"/>
              </a:rPr>
              <a:t>Nouvelle recommandation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26" y="2240224"/>
            <a:ext cx="3931821" cy="238527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300" b="1">
                <a:solidFill>
                  <a:srgbClr val="1A1A1A"/>
                </a:solidFill>
                <a:latin typeface="Calibri"/>
              </a:rPr>
              <a:t>Outil de screening en ambulance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26" y="2514537"/>
            <a:ext cx="3931821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000" i="1">
                <a:solidFill>
                  <a:srgbClr val="555555"/>
                </a:solidFill>
                <a:latin typeface="Calibri"/>
              </a:rPr>
              <a:t>NEWS / qSOFA / autre — choix local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626" y="2834569"/>
            <a:ext cx="3931821" cy="238527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300" b="1">
                <a:solidFill>
                  <a:srgbClr val="1A1A1A"/>
                </a:solidFill>
                <a:latin typeface="Calibri"/>
              </a:rPr>
              <a:t>ATB IV pré-hospitaliers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26" y="3108882"/>
            <a:ext cx="3931821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000" i="1">
                <a:solidFill>
                  <a:srgbClr val="555555"/>
                </a:solidFill>
                <a:latin typeface="Calibri"/>
              </a:rPr>
              <a:t>si choc septique + ETA &gt; 60 min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26" y="3428914"/>
            <a:ext cx="3931821" cy="238527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300" b="1">
                <a:solidFill>
                  <a:srgbClr val="1A1A1A"/>
                </a:solidFill>
                <a:latin typeface="Calibri"/>
              </a:rPr>
              <a:t>Pré-notification du SAU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626" y="3703227"/>
            <a:ext cx="3931821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000" i="1">
                <a:solidFill>
                  <a:srgbClr val="555555"/>
                </a:solidFill>
                <a:latin typeface="Calibri"/>
              </a:rPr>
              <a:t>pour activer un fast-track à l'arrivée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754761" y="1600160"/>
            <a:ext cx="4023259" cy="2423099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solidFill>
              <a:srgbClr val="C0392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5" name="TextBox 14"/>
          <p:cNvSpPr txBox="1"/>
          <p:nvPr/>
        </p:nvSpPr>
        <p:spPr>
          <a:xfrm>
            <a:off x="4937636" y="1691598"/>
            <a:ext cx="3657509" cy="238527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300" b="1">
                <a:solidFill>
                  <a:srgbClr val="C0392B"/>
                </a:solidFill>
                <a:latin typeface="Calibri"/>
              </a:rPr>
              <a:t>À NUANCER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37636" y="2103067"/>
            <a:ext cx="91437" cy="411470"/>
          </a:xfrm>
          <a:prstGeom prst="rect">
            <a:avLst/>
          </a:prstGeom>
          <a:solidFill>
            <a:srgbClr val="C03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7" name="TextBox 16"/>
          <p:cNvSpPr txBox="1"/>
          <p:nvPr/>
        </p:nvSpPr>
        <p:spPr>
          <a:xfrm>
            <a:off x="5120512" y="2057349"/>
            <a:ext cx="3657509" cy="238527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300" b="1">
                <a:solidFill>
                  <a:srgbClr val="1A1A1A"/>
                </a:solidFill>
                <a:latin typeface="Calibri"/>
              </a:rPr>
              <a:t>Niveau de preuve : très faible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20512" y="2331662"/>
            <a:ext cx="3657509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000" i="1">
                <a:solidFill>
                  <a:srgbClr val="555555"/>
                </a:solidFill>
                <a:latin typeface="Calibri"/>
              </a:rPr>
              <a:t>recommandation conditionnelle, very low certainty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37636" y="2788850"/>
            <a:ext cx="91437" cy="411470"/>
          </a:xfrm>
          <a:prstGeom prst="rect">
            <a:avLst/>
          </a:prstGeom>
          <a:solidFill>
            <a:srgbClr val="C03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0" name="TextBox 19"/>
          <p:cNvSpPr txBox="1"/>
          <p:nvPr/>
        </p:nvSpPr>
        <p:spPr>
          <a:xfrm>
            <a:off x="5120512" y="2743132"/>
            <a:ext cx="3657509" cy="238527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300" b="1">
                <a:solidFill>
                  <a:srgbClr val="1A1A1A"/>
                </a:solidFill>
                <a:latin typeface="Calibri"/>
              </a:rPr>
              <a:t>Faisabilité : conditionnelle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20512" y="3017444"/>
            <a:ext cx="3657509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000" i="1" dirty="0" err="1">
                <a:solidFill>
                  <a:srgbClr val="555555"/>
                </a:solidFill>
                <a:latin typeface="Calibri"/>
              </a:rPr>
              <a:t>dépend</a:t>
            </a:r>
            <a:r>
              <a:rPr sz="1000" i="1" dirty="0">
                <a:solidFill>
                  <a:srgbClr val="555555"/>
                </a:solidFill>
                <a:latin typeface="Calibri"/>
              </a:rPr>
              <a:t> des moyens du SMUR / des kits ATB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37636" y="3474633"/>
            <a:ext cx="91437" cy="411470"/>
          </a:xfrm>
          <a:prstGeom prst="rect">
            <a:avLst/>
          </a:prstGeom>
          <a:solidFill>
            <a:srgbClr val="C03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3" name="TextBox 22"/>
          <p:cNvSpPr txBox="1"/>
          <p:nvPr/>
        </p:nvSpPr>
        <p:spPr>
          <a:xfrm>
            <a:off x="5120512" y="3428914"/>
            <a:ext cx="3657509" cy="238527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300" b="1">
                <a:solidFill>
                  <a:srgbClr val="1A1A1A"/>
                </a:solidFill>
                <a:latin typeface="Calibri"/>
              </a:rPr>
              <a:t>Sélection des patients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20512" y="3703227"/>
            <a:ext cx="3657509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000" i="1">
                <a:solidFill>
                  <a:srgbClr val="555555"/>
                </a:solidFill>
                <a:latin typeface="Calibri"/>
              </a:rPr>
              <a:t>ciblé sur le choc, pas le « sepsis suspecté »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65751" y="4155926"/>
            <a:ext cx="8412269" cy="685783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6" name="TextBox 25"/>
          <p:cNvSpPr txBox="1"/>
          <p:nvPr/>
        </p:nvSpPr>
        <p:spPr>
          <a:xfrm>
            <a:off x="457188" y="4206135"/>
            <a:ext cx="8229394" cy="238527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300" b="1" i="1">
                <a:solidFill>
                  <a:srgbClr val="1F2A44"/>
                </a:solidFill>
                <a:latin typeface="Calibri"/>
              </a:rPr>
              <a:t>→ Une direction de mouvement, pas un standard de soin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7188" y="4498736"/>
            <a:ext cx="8229394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100" i="1">
                <a:solidFill>
                  <a:srgbClr val="555555"/>
                </a:solidFill>
                <a:latin typeface="Calibri"/>
              </a:rPr>
              <a:t>À considérer dans les SMUR avec longues distances ; pas de devoir d'implémentation immédiat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778020" y="4800479"/>
            <a:ext cx="274313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r"/>
            <a:r>
              <a:rPr sz="1000">
                <a:solidFill>
                  <a:srgbClr val="C0C0C0"/>
                </a:solidFill>
                <a:latin typeface="Calibri"/>
              </a:rPr>
              <a:t>6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50" y="274313"/>
            <a:ext cx="2743131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00" b="1">
                <a:solidFill>
                  <a:srgbClr val="6A4E9D"/>
                </a:solidFill>
                <a:latin typeface="Calibri"/>
              </a:rPr>
              <a:t>FOCUS 2 /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50" y="502908"/>
            <a:ext cx="4190058" cy="4615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fr-FR" sz="2999" b="1" dirty="0">
                <a:solidFill>
                  <a:srgbClr val="1A1A1A"/>
                </a:solidFill>
                <a:latin typeface="Calibri"/>
              </a:rPr>
              <a:t>Les </a:t>
            </a:r>
            <a:r>
              <a:rPr sz="2999" b="1" dirty="0">
                <a:solidFill>
                  <a:srgbClr val="1A1A1A"/>
                </a:solidFill>
                <a:latin typeface="Calibri"/>
              </a:rPr>
              <a:t>EWS p</a:t>
            </a:r>
            <a:r>
              <a:rPr lang="fr-FR" sz="2999" b="1" dirty="0" err="1">
                <a:solidFill>
                  <a:srgbClr val="1A1A1A"/>
                </a:solidFill>
                <a:latin typeface="Calibri"/>
              </a:rPr>
              <a:t>lutôt</a:t>
            </a:r>
            <a:r>
              <a:rPr lang="fr-FR" sz="2999" b="1" dirty="0">
                <a:solidFill>
                  <a:srgbClr val="1A1A1A"/>
                </a:solidFill>
                <a:latin typeface="Calibri"/>
              </a:rPr>
              <a:t> que</a:t>
            </a:r>
            <a:r>
              <a:rPr sz="2999" b="1" dirty="0">
                <a:solidFill>
                  <a:srgbClr val="1A1A1A"/>
                </a:solidFill>
                <a:latin typeface="Calibri"/>
              </a:rPr>
              <a:t> </a:t>
            </a:r>
            <a:r>
              <a:rPr sz="2999" b="1" dirty="0" err="1">
                <a:solidFill>
                  <a:srgbClr val="1A1A1A"/>
                </a:solidFill>
                <a:latin typeface="Calibri"/>
              </a:rPr>
              <a:t>qSOFA</a:t>
            </a:r>
            <a:endParaRPr sz="2999" b="1" dirty="0">
              <a:solidFill>
                <a:srgbClr val="1A1A1A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51" y="1097252"/>
            <a:ext cx="8229394" cy="269176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499" i="1" dirty="0">
                <a:solidFill>
                  <a:srgbClr val="009E8E"/>
                </a:solidFill>
                <a:latin typeface="Calibri"/>
              </a:rPr>
              <a:t>Pour le screening — pas pour </a:t>
            </a:r>
            <a:r>
              <a:rPr sz="1499" i="1" dirty="0" err="1">
                <a:solidFill>
                  <a:srgbClr val="009E8E"/>
                </a:solidFill>
                <a:latin typeface="Calibri"/>
              </a:rPr>
              <a:t>évaluer</a:t>
            </a:r>
            <a:r>
              <a:rPr sz="1499" i="1" dirty="0">
                <a:solidFill>
                  <a:srgbClr val="009E8E"/>
                </a:solidFill>
                <a:latin typeface="Calibri"/>
              </a:rPr>
              <a:t> la </a:t>
            </a:r>
            <a:r>
              <a:rPr sz="1499" i="1" dirty="0" err="1">
                <a:solidFill>
                  <a:srgbClr val="009E8E"/>
                </a:solidFill>
                <a:latin typeface="Calibri"/>
              </a:rPr>
              <a:t>gravité</a:t>
            </a:r>
            <a:endParaRPr sz="1499" i="1" dirty="0">
              <a:solidFill>
                <a:srgbClr val="009E8E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51" y="1600160"/>
            <a:ext cx="4206134" cy="2834569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009E8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6" name="Rectangle 5"/>
          <p:cNvSpPr/>
          <p:nvPr/>
        </p:nvSpPr>
        <p:spPr>
          <a:xfrm>
            <a:off x="365751" y="1600160"/>
            <a:ext cx="4206134" cy="502907"/>
          </a:xfrm>
          <a:prstGeom prst="rect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7" name="TextBox 6"/>
          <p:cNvSpPr txBox="1"/>
          <p:nvPr/>
        </p:nvSpPr>
        <p:spPr>
          <a:xfrm>
            <a:off x="365751" y="1724655"/>
            <a:ext cx="4206134" cy="253916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1400" b="1">
                <a:solidFill>
                  <a:srgbClr val="FFFFFF"/>
                </a:solidFill>
                <a:latin typeface="Calibri"/>
              </a:rPr>
              <a:t>NEWS / NEWS2 / MEWS / SIRS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26" y="2240224"/>
            <a:ext cx="3931821" cy="253916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400" b="1">
                <a:solidFill>
                  <a:srgbClr val="1A1A1A"/>
                </a:solidFill>
                <a:latin typeface="Calibri"/>
              </a:rPr>
              <a:t>Pour le SCREENING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3068" y="2677019"/>
            <a:ext cx="3931821" cy="284693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lang="fr-FR" sz="1600" i="1" dirty="0">
                <a:solidFill>
                  <a:srgbClr val="009E8E"/>
                </a:solidFill>
                <a:latin typeface="Calibri"/>
              </a:rPr>
              <a:t>LOE </a:t>
            </a:r>
            <a:r>
              <a:rPr sz="1600" i="1" dirty="0" err="1">
                <a:solidFill>
                  <a:srgbClr val="009E8E"/>
                </a:solidFill>
                <a:latin typeface="Calibri"/>
              </a:rPr>
              <a:t>mont</a:t>
            </a:r>
            <a:r>
              <a:rPr lang="fr-FR" sz="1600" i="1" dirty="0">
                <a:solidFill>
                  <a:srgbClr val="009E8E"/>
                </a:solidFill>
                <a:latin typeface="Calibri"/>
              </a:rPr>
              <a:t>e</a:t>
            </a:r>
            <a:r>
              <a:rPr sz="1600" i="1" dirty="0">
                <a:solidFill>
                  <a:srgbClr val="009E8E"/>
                </a:solidFill>
                <a:latin typeface="Calibri"/>
              </a:rPr>
              <a:t> de low → moderate vs 2021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26" y="3474633"/>
            <a:ext cx="3931821" cy="22301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99" b="1" dirty="0">
                <a:solidFill>
                  <a:srgbClr val="1A1A1A"/>
                </a:solidFill>
                <a:latin typeface="Calibri"/>
              </a:rPr>
              <a:t>→ </a:t>
            </a:r>
            <a:r>
              <a:rPr sz="1199" b="1" dirty="0" err="1">
                <a:solidFill>
                  <a:srgbClr val="1A1A1A"/>
                </a:solidFill>
                <a:latin typeface="Calibri"/>
              </a:rPr>
              <a:t>Sensibilité</a:t>
            </a:r>
            <a:r>
              <a:rPr sz="1199" b="1" dirty="0">
                <a:solidFill>
                  <a:srgbClr val="1A1A1A"/>
                </a:solidFill>
                <a:latin typeface="Calibri"/>
              </a:rPr>
              <a:t> supérieure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626" y="3748946"/>
            <a:ext cx="3931821" cy="22301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99" b="1">
                <a:solidFill>
                  <a:srgbClr val="1A1A1A"/>
                </a:solidFill>
                <a:latin typeface="Calibri"/>
              </a:rPr>
              <a:t>→ Couvre plus large que qSOFA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26" y="4023259"/>
            <a:ext cx="3931821" cy="22301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99" b="1">
                <a:solidFill>
                  <a:srgbClr val="1A1A1A"/>
                </a:solidFill>
                <a:latin typeface="Calibri"/>
              </a:rPr>
              <a:t>→ Outils de l'urgentiste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54761" y="1600160"/>
            <a:ext cx="4023259" cy="502907"/>
          </a:xfrm>
          <a:prstGeom prst="rect">
            <a:avLst/>
          </a:prstGeom>
          <a:solidFill>
            <a:srgbClr val="6A4E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7" name="TextBox 16"/>
          <p:cNvSpPr txBox="1"/>
          <p:nvPr/>
        </p:nvSpPr>
        <p:spPr>
          <a:xfrm>
            <a:off x="4754761" y="1724655"/>
            <a:ext cx="4023259" cy="253916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1400" b="1">
                <a:solidFill>
                  <a:srgbClr val="FFFFFF"/>
                </a:solidFill>
                <a:latin typeface="Calibri"/>
              </a:rPr>
              <a:t>qSOFA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37636" y="2240224"/>
            <a:ext cx="3657509" cy="253916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lang="fr-FR" sz="1400" b="1" dirty="0">
                <a:solidFill>
                  <a:srgbClr val="C0392B"/>
                </a:solidFill>
                <a:latin typeface="Calibri"/>
              </a:rPr>
              <a:t>Pas</a:t>
            </a:r>
            <a:r>
              <a:rPr sz="1400" b="1" dirty="0">
                <a:solidFill>
                  <a:srgbClr val="C0392B"/>
                </a:solidFill>
                <a:latin typeface="Calibri"/>
              </a:rPr>
              <a:t> pour le screening seul</a:t>
            </a:r>
            <a:r>
              <a:rPr lang="fr-FR" sz="1400" b="1" dirty="0">
                <a:solidFill>
                  <a:srgbClr val="C0392B"/>
                </a:solidFill>
                <a:latin typeface="Calibri"/>
              </a:rPr>
              <a:t> (Sens &lt; 25%)</a:t>
            </a:r>
            <a:endParaRPr sz="1400" b="1" dirty="0">
              <a:solidFill>
                <a:srgbClr val="C0392B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37635" y="2715241"/>
            <a:ext cx="3657509" cy="253916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400" b="1" dirty="0">
                <a:solidFill>
                  <a:srgbClr val="6A4E9D"/>
                </a:solidFill>
                <a:latin typeface="Calibri"/>
              </a:rPr>
              <a:t>→ Mais à </a:t>
            </a:r>
            <a:r>
              <a:rPr lang="fr-FR" sz="1400" b="1" dirty="0">
                <a:solidFill>
                  <a:srgbClr val="6A4E9D"/>
                </a:solidFill>
                <a:latin typeface="Calibri"/>
              </a:rPr>
              <a:t>garder marqueur de gravité</a:t>
            </a:r>
            <a:endParaRPr sz="1400" b="1" dirty="0">
              <a:solidFill>
                <a:srgbClr val="6A4E9D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37636" y="3506378"/>
            <a:ext cx="3657509" cy="223138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200" dirty="0">
                <a:latin typeface="Calibri"/>
              </a:rPr>
              <a:t>Un </a:t>
            </a:r>
            <a:r>
              <a:rPr sz="1200" dirty="0" err="1">
                <a:latin typeface="Calibri"/>
              </a:rPr>
              <a:t>qSOFA</a:t>
            </a:r>
            <a:r>
              <a:rPr sz="1200" dirty="0">
                <a:latin typeface="Calibri"/>
              </a:rPr>
              <a:t> </a:t>
            </a:r>
            <a:r>
              <a:rPr sz="1200" dirty="0" err="1">
                <a:latin typeface="Calibri"/>
              </a:rPr>
              <a:t>positif</a:t>
            </a:r>
            <a:r>
              <a:rPr sz="1200" dirty="0">
                <a:latin typeface="Calibri"/>
              </a:rPr>
              <a:t> = patient à haut </a:t>
            </a:r>
            <a:r>
              <a:rPr sz="1200" dirty="0" err="1">
                <a:latin typeface="Calibri"/>
              </a:rPr>
              <a:t>risque</a:t>
            </a:r>
            <a:r>
              <a:rPr sz="1200" dirty="0">
                <a:latin typeface="Calibri"/>
              </a:rPr>
              <a:t>,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37636" y="3734972"/>
            <a:ext cx="3657509" cy="223138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200" dirty="0" err="1">
                <a:latin typeface="Calibri"/>
              </a:rPr>
              <a:t>même</a:t>
            </a:r>
            <a:r>
              <a:rPr sz="1200" dirty="0">
                <a:latin typeface="Calibri"/>
              </a:rPr>
              <a:t> </a:t>
            </a:r>
            <a:r>
              <a:rPr sz="1200" dirty="0" err="1">
                <a:latin typeface="Calibri"/>
              </a:rPr>
              <a:t>si</a:t>
            </a:r>
            <a:r>
              <a:rPr sz="1200" dirty="0">
                <a:latin typeface="Calibri"/>
              </a:rPr>
              <a:t> le screen NEWS </a:t>
            </a:r>
            <a:r>
              <a:rPr sz="1200" dirty="0" err="1">
                <a:latin typeface="Calibri"/>
              </a:rPr>
              <a:t>n'a</a:t>
            </a:r>
            <a:r>
              <a:rPr sz="1200" dirty="0">
                <a:latin typeface="Calibri"/>
              </a:rPr>
              <a:t> pas </a:t>
            </a:r>
            <a:r>
              <a:rPr sz="1200" dirty="0" err="1">
                <a:latin typeface="Calibri"/>
              </a:rPr>
              <a:t>alerté</a:t>
            </a:r>
            <a:endParaRPr sz="1200" dirty="0"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37636" y="3963566"/>
            <a:ext cx="3657509" cy="223138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200" i="1">
                <a:latin typeface="Calibri"/>
              </a:rPr>
              <a:t>(cf. SCREEN trial — bénéfice mortalité)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65751" y="4571886"/>
            <a:ext cx="8412269" cy="502907"/>
          </a:xfrm>
          <a:prstGeom prst="roundRect">
            <a:avLst>
              <a:gd name="adj" fmla="val 10000"/>
            </a:avLst>
          </a:prstGeom>
          <a:solidFill>
            <a:srgbClr val="1F2A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6" name="TextBox 25"/>
          <p:cNvSpPr txBox="1"/>
          <p:nvPr/>
        </p:nvSpPr>
        <p:spPr>
          <a:xfrm>
            <a:off x="457188" y="4665604"/>
            <a:ext cx="8229394" cy="315471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b="1" i="1" dirty="0">
                <a:solidFill>
                  <a:srgbClr val="FFFFFF"/>
                </a:solidFill>
                <a:latin typeface="Calibri"/>
              </a:rPr>
              <a:t>À </a:t>
            </a:r>
            <a:r>
              <a:rPr b="1" i="1" dirty="0" err="1">
                <a:solidFill>
                  <a:srgbClr val="FFFFFF"/>
                </a:solidFill>
                <a:latin typeface="Calibri"/>
              </a:rPr>
              <a:t>retenir</a:t>
            </a:r>
            <a:r>
              <a:rPr b="1" i="1" dirty="0">
                <a:solidFill>
                  <a:srgbClr val="FFFFFF"/>
                </a:solidFill>
                <a:latin typeface="Calibri"/>
              </a:rPr>
              <a:t> : </a:t>
            </a:r>
            <a:r>
              <a:rPr b="1" i="1" dirty="0" err="1">
                <a:solidFill>
                  <a:srgbClr val="FFFFFF"/>
                </a:solidFill>
                <a:latin typeface="Calibri"/>
              </a:rPr>
              <a:t>qSOFA</a:t>
            </a:r>
            <a:r>
              <a:rPr b="1" i="1" dirty="0">
                <a:solidFill>
                  <a:srgbClr val="FFFFFF"/>
                </a:solidFill>
                <a:latin typeface="Calibri"/>
              </a:rPr>
              <a:t> </a:t>
            </a:r>
            <a:r>
              <a:rPr b="1" i="1" dirty="0" err="1">
                <a:solidFill>
                  <a:srgbClr val="FFFFFF"/>
                </a:solidFill>
                <a:latin typeface="Calibri"/>
              </a:rPr>
              <a:t>n'est</a:t>
            </a:r>
            <a:r>
              <a:rPr b="1" i="1" dirty="0">
                <a:solidFill>
                  <a:srgbClr val="FFFFFF"/>
                </a:solidFill>
                <a:latin typeface="Calibri"/>
              </a:rPr>
              <a:t> pas mort — il </a:t>
            </a:r>
            <a:r>
              <a:rPr lang="fr-FR" b="1" i="1" dirty="0">
                <a:solidFill>
                  <a:srgbClr val="FFFFFF"/>
                </a:solidFill>
                <a:latin typeface="Calibri"/>
              </a:rPr>
              <a:t>garde sa fonction initiale!</a:t>
            </a:r>
            <a:endParaRPr b="1" i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78020" y="4800479"/>
            <a:ext cx="274313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r"/>
            <a:r>
              <a:rPr sz="1000">
                <a:solidFill>
                  <a:srgbClr val="C0C0C0"/>
                </a:solidFill>
                <a:latin typeface="Calibri"/>
              </a:rPr>
              <a:t>7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ucune description de photo disponible.">
            <a:extLst>
              <a:ext uri="{FF2B5EF4-FFF2-40B4-BE49-F238E27FC236}">
                <a16:creationId xmlns:a16="http://schemas.microsoft.com/office/drawing/2014/main" id="{0AB92701-9C0B-719E-DF29-94ED44A18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5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Espace réservé du numéro de diapositive 1" hidden="1">
            <a:extLst>
              <a:ext uri="{FF2B5EF4-FFF2-40B4-BE49-F238E27FC236}">
                <a16:creationId xmlns:a16="http://schemas.microsoft.com/office/drawing/2014/main" id="{8E619FFC-678F-FEE0-35C3-EFC6AC72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ABA705B-6955-499C-B894-E835A582BC65}" type="slidenum">
              <a:rPr lang="fr-FR" smtClean="0"/>
              <a:pPr>
                <a:spcAft>
                  <a:spcPts val="600"/>
                </a:spcAft>
              </a:pPr>
              <a:t>4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AAFF885-7F55-53F8-BF3E-85BF7F8EDFCF}"/>
              </a:ext>
            </a:extLst>
          </p:cNvPr>
          <p:cNvSpPr txBox="1"/>
          <p:nvPr/>
        </p:nvSpPr>
        <p:spPr>
          <a:xfrm>
            <a:off x="755576" y="4299942"/>
            <a:ext cx="4320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highlight>
                  <a:srgbClr val="FFFFFF"/>
                </a:highlight>
              </a:rPr>
              <a:t>Was</a:t>
            </a:r>
            <a:r>
              <a:rPr lang="fr-FR" sz="2400" b="1" dirty="0">
                <a:highlight>
                  <a:srgbClr val="FFFFFF"/>
                </a:highlight>
              </a:rPr>
              <a:t> </a:t>
            </a:r>
            <a:r>
              <a:rPr lang="fr-FR" sz="2400" b="1" dirty="0" err="1">
                <a:highlight>
                  <a:srgbClr val="FFFFFF"/>
                </a:highlight>
              </a:rPr>
              <a:t>he</a:t>
            </a:r>
            <a:r>
              <a:rPr lang="fr-FR" sz="2400" b="1" dirty="0">
                <a:highlight>
                  <a:srgbClr val="FFFFFF"/>
                </a:highlight>
              </a:rPr>
              <a:t> all </a:t>
            </a:r>
            <a:r>
              <a:rPr lang="fr-FR" sz="2400" b="1" dirty="0" err="1">
                <a:highlight>
                  <a:srgbClr val="FFFFFF"/>
                </a:highlight>
              </a:rPr>
              <a:t>wrong</a:t>
            </a:r>
            <a:r>
              <a:rPr lang="fr-FR" sz="2400" b="1" dirty="0">
                <a:highlight>
                  <a:srgbClr val="FFFFFF"/>
                </a:highligh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3025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50" y="274313"/>
            <a:ext cx="2743131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00" b="1">
                <a:solidFill>
                  <a:srgbClr val="009E8E"/>
                </a:solidFill>
                <a:latin typeface="Calibri"/>
              </a:rPr>
              <a:t>FOCUS 3 /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51" y="502908"/>
            <a:ext cx="4084067" cy="4615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2999" b="1">
                <a:solidFill>
                  <a:srgbClr val="1A1A1A"/>
                </a:solidFill>
                <a:latin typeface="Calibri"/>
              </a:rPr>
              <a:t>Code sepsis / Sepsis team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751" y="1097252"/>
            <a:ext cx="8229394" cy="269176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499" i="1">
                <a:solidFill>
                  <a:srgbClr val="009E8E"/>
                </a:solidFill>
                <a:latin typeface="Calibri"/>
              </a:rPr>
              <a:t>Activation pluridisciplinaire sur screening positif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76057" y="1600160"/>
            <a:ext cx="1874473" cy="1475646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009E8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6" name="Rectangle 5"/>
          <p:cNvSpPr/>
          <p:nvPr/>
        </p:nvSpPr>
        <p:spPr>
          <a:xfrm>
            <a:off x="576057" y="1600160"/>
            <a:ext cx="1874473" cy="502907"/>
          </a:xfrm>
          <a:prstGeom prst="rect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7" name="TextBox 6"/>
          <p:cNvSpPr txBox="1"/>
          <p:nvPr/>
        </p:nvSpPr>
        <p:spPr>
          <a:xfrm>
            <a:off x="576057" y="1678489"/>
            <a:ext cx="1874473" cy="346249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2000" b="1">
                <a:solidFill>
                  <a:srgbClr val="FFFFFF"/>
                </a:solidFill>
                <a:latin typeface="Calibri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057" y="2194504"/>
            <a:ext cx="1874473" cy="22301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199" b="1">
                <a:solidFill>
                  <a:srgbClr val="1A1A1A"/>
                </a:solidFill>
                <a:latin typeface="Calibri"/>
              </a:rPr>
              <a:t>Screen positif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6057" y="2605975"/>
            <a:ext cx="1874473" cy="3462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000" i="1">
                <a:solidFill>
                  <a:srgbClr val="555555"/>
                </a:solidFill>
                <a:latin typeface="Calibri"/>
              </a:rPr>
              <a:t>NEWS / SIRS / alerte
automatisée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459675" y="2377380"/>
            <a:ext cx="146300" cy="274313"/>
          </a:xfrm>
          <a:prstGeom prst="rightArrow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1" name="Rounded Rectangle 10"/>
          <p:cNvSpPr/>
          <p:nvPr/>
        </p:nvSpPr>
        <p:spPr>
          <a:xfrm>
            <a:off x="2615118" y="1600160"/>
            <a:ext cx="1874473" cy="1475646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009E8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2" name="Rectangle 11"/>
          <p:cNvSpPr/>
          <p:nvPr/>
        </p:nvSpPr>
        <p:spPr>
          <a:xfrm>
            <a:off x="2615118" y="1600160"/>
            <a:ext cx="1874473" cy="502907"/>
          </a:xfrm>
          <a:prstGeom prst="rect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3" name="TextBox 12"/>
          <p:cNvSpPr txBox="1"/>
          <p:nvPr/>
        </p:nvSpPr>
        <p:spPr>
          <a:xfrm>
            <a:off x="2615118" y="1678489"/>
            <a:ext cx="1874473" cy="346249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2000" b="1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15118" y="2194504"/>
            <a:ext cx="1874473" cy="22301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199" b="1">
                <a:solidFill>
                  <a:srgbClr val="1A1A1A"/>
                </a:solidFill>
                <a:latin typeface="Calibri"/>
              </a:rPr>
              <a:t>Trigger code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15118" y="2605975"/>
            <a:ext cx="1874473" cy="3462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000" i="1">
                <a:solidFill>
                  <a:srgbClr val="555555"/>
                </a:solidFill>
                <a:latin typeface="Calibri"/>
              </a:rPr>
              <a:t>appel d'une équipe
dédiée ou de garde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498736" y="2377380"/>
            <a:ext cx="146300" cy="274313"/>
          </a:xfrm>
          <a:prstGeom prst="rightArrow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7" name="Rounded Rectangle 16"/>
          <p:cNvSpPr/>
          <p:nvPr/>
        </p:nvSpPr>
        <p:spPr>
          <a:xfrm>
            <a:off x="4654179" y="1600160"/>
            <a:ext cx="1874473" cy="1475646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009E8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8" name="Rectangle 17"/>
          <p:cNvSpPr/>
          <p:nvPr/>
        </p:nvSpPr>
        <p:spPr>
          <a:xfrm>
            <a:off x="4654179" y="1600160"/>
            <a:ext cx="1874473" cy="502907"/>
          </a:xfrm>
          <a:prstGeom prst="rect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9" name="TextBox 18"/>
          <p:cNvSpPr txBox="1"/>
          <p:nvPr/>
        </p:nvSpPr>
        <p:spPr>
          <a:xfrm>
            <a:off x="4654179" y="1678489"/>
            <a:ext cx="1874473" cy="346249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2000" b="1">
                <a:solidFill>
                  <a:srgbClr val="FFFFFF"/>
                </a:solidFill>
                <a:latin typeface="Calibri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54179" y="2194504"/>
            <a:ext cx="1874473" cy="22301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199" b="1">
                <a:solidFill>
                  <a:srgbClr val="1A1A1A"/>
                </a:solidFill>
                <a:latin typeface="Calibri"/>
              </a:rPr>
              <a:t>Huddle au lit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54179" y="2605975"/>
            <a:ext cx="1874473" cy="3462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000" i="1">
                <a:solidFill>
                  <a:srgbClr val="555555"/>
                </a:solidFill>
                <a:latin typeface="Calibri"/>
              </a:rPr>
              <a:t>médecin + IDE +
pharmacien + cadre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6537797" y="2377380"/>
            <a:ext cx="146300" cy="274313"/>
          </a:xfrm>
          <a:prstGeom prst="rightArrow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3" name="Rounded Rectangle 22"/>
          <p:cNvSpPr/>
          <p:nvPr/>
        </p:nvSpPr>
        <p:spPr>
          <a:xfrm>
            <a:off x="6693240" y="1600160"/>
            <a:ext cx="1874473" cy="1475646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009E8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4" name="Rectangle 23"/>
          <p:cNvSpPr/>
          <p:nvPr/>
        </p:nvSpPr>
        <p:spPr>
          <a:xfrm>
            <a:off x="6693240" y="1600160"/>
            <a:ext cx="1874473" cy="502907"/>
          </a:xfrm>
          <a:prstGeom prst="rect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5" name="TextBox 24"/>
          <p:cNvSpPr txBox="1"/>
          <p:nvPr/>
        </p:nvSpPr>
        <p:spPr>
          <a:xfrm>
            <a:off x="6693240" y="1678489"/>
            <a:ext cx="1874473" cy="346249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2000" b="1">
                <a:solidFill>
                  <a:srgbClr val="FFFFFF"/>
                </a:solidFill>
                <a:latin typeface="Calibri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93240" y="2194504"/>
            <a:ext cx="1874473" cy="22301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199" b="1">
                <a:solidFill>
                  <a:srgbClr val="1A1A1A"/>
                </a:solidFill>
                <a:latin typeface="Calibri"/>
              </a:rPr>
              <a:t>Bundle délivré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93240" y="2605975"/>
            <a:ext cx="1874473" cy="3462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000" i="1">
                <a:solidFill>
                  <a:srgbClr val="555555"/>
                </a:solidFill>
                <a:latin typeface="Calibri"/>
              </a:rPr>
              <a:t>fluides · ATB · cultures
· lactate · escalade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65751" y="3657509"/>
            <a:ext cx="8412269" cy="1188690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solidFill>
              <a:srgbClr val="C0392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9" name="TextBox 28"/>
          <p:cNvSpPr txBox="1"/>
          <p:nvPr/>
        </p:nvSpPr>
        <p:spPr>
          <a:xfrm>
            <a:off x="548626" y="3703227"/>
            <a:ext cx="8229394" cy="315471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b="1" dirty="0">
                <a:solidFill>
                  <a:srgbClr val="C0392B"/>
                </a:solidFill>
                <a:latin typeface="Calibri"/>
              </a:rPr>
              <a:t>À NUANCER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48626" y="4227934"/>
            <a:ext cx="91437" cy="411470"/>
          </a:xfrm>
          <a:prstGeom prst="rect">
            <a:avLst/>
          </a:prstGeom>
          <a:solidFill>
            <a:srgbClr val="C03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31" name="TextBox 30"/>
          <p:cNvSpPr txBox="1"/>
          <p:nvPr/>
        </p:nvSpPr>
        <p:spPr>
          <a:xfrm>
            <a:off x="777221" y="4177920"/>
            <a:ext cx="3840383" cy="284693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600" b="1" dirty="0" err="1">
                <a:solidFill>
                  <a:srgbClr val="1A1A1A"/>
                </a:solidFill>
                <a:latin typeface="Calibri"/>
              </a:rPr>
              <a:t>Niveau</a:t>
            </a:r>
            <a:r>
              <a:rPr sz="1600" b="1" dirty="0">
                <a:solidFill>
                  <a:srgbClr val="1A1A1A"/>
                </a:solidFill>
                <a:latin typeface="Calibri"/>
              </a:rPr>
              <a:t> de </a:t>
            </a:r>
            <a:r>
              <a:rPr sz="1600" b="1" dirty="0" err="1">
                <a:solidFill>
                  <a:srgbClr val="1A1A1A"/>
                </a:solidFill>
                <a:latin typeface="Calibri"/>
              </a:rPr>
              <a:t>preuve</a:t>
            </a:r>
            <a:r>
              <a:rPr sz="1600" b="1" dirty="0">
                <a:solidFill>
                  <a:srgbClr val="1A1A1A"/>
                </a:solidFill>
                <a:latin typeface="Calibri"/>
              </a:rPr>
              <a:t> : </a:t>
            </a:r>
            <a:r>
              <a:rPr sz="1600" b="1" dirty="0" err="1">
                <a:solidFill>
                  <a:srgbClr val="1A1A1A"/>
                </a:solidFill>
                <a:latin typeface="Calibri"/>
              </a:rPr>
              <a:t>faible</a:t>
            </a:r>
            <a:endParaRPr sz="1600" b="1" dirty="0">
              <a:solidFill>
                <a:srgbClr val="1A1A1A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7221" y="4452233"/>
            <a:ext cx="3840383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00" i="1" dirty="0" err="1">
                <a:solidFill>
                  <a:srgbClr val="555555"/>
                </a:solidFill>
                <a:latin typeface="Calibri"/>
              </a:rPr>
              <a:t>recommandation</a:t>
            </a:r>
            <a:r>
              <a:rPr sz="1100" i="1" dirty="0">
                <a:solidFill>
                  <a:srgbClr val="555555"/>
                </a:solidFill>
                <a:latin typeface="Calibri"/>
              </a:rPr>
              <a:t> </a:t>
            </a:r>
            <a:r>
              <a:rPr sz="1100" i="1" dirty="0" err="1">
                <a:solidFill>
                  <a:srgbClr val="555555"/>
                </a:solidFill>
                <a:latin typeface="Calibri"/>
              </a:rPr>
              <a:t>conditionnelle</a:t>
            </a:r>
            <a:r>
              <a:rPr sz="1100" i="1" dirty="0">
                <a:solidFill>
                  <a:srgbClr val="555555"/>
                </a:solidFill>
                <a:latin typeface="Calibri"/>
              </a:rPr>
              <a:t>, low certainty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663323" y="4227934"/>
            <a:ext cx="91437" cy="411470"/>
          </a:xfrm>
          <a:prstGeom prst="rect">
            <a:avLst/>
          </a:prstGeom>
          <a:solidFill>
            <a:srgbClr val="C03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34" name="TextBox 33"/>
          <p:cNvSpPr txBox="1"/>
          <p:nvPr/>
        </p:nvSpPr>
        <p:spPr>
          <a:xfrm>
            <a:off x="4891918" y="4177920"/>
            <a:ext cx="3840383" cy="284693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600" b="1">
                <a:solidFill>
                  <a:srgbClr val="1A1A1A"/>
                </a:solidFill>
                <a:latin typeface="Calibri"/>
              </a:rPr>
              <a:t>Faisabilité : variable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91918" y="4452233"/>
            <a:ext cx="3840383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00" i="1">
                <a:solidFill>
                  <a:srgbClr val="555555"/>
                </a:solidFill>
                <a:latin typeface="Calibri"/>
              </a:rPr>
              <a:t>dépend de l'organisation, des effectifs et de la culture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778020" y="4800479"/>
            <a:ext cx="274313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r"/>
            <a:r>
              <a:rPr sz="1000">
                <a:solidFill>
                  <a:srgbClr val="C0C0C0"/>
                </a:solidFill>
                <a:latin typeface="Calibri"/>
              </a:rPr>
              <a:t>8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50" y="274313"/>
            <a:ext cx="2743131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00" b="1">
                <a:solidFill>
                  <a:srgbClr val="1F2A44"/>
                </a:solidFill>
                <a:latin typeface="Calibri"/>
              </a:rPr>
              <a:t>FOCUS 4 /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51" y="502908"/>
            <a:ext cx="4702441" cy="4615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2999" b="1">
                <a:solidFill>
                  <a:srgbClr val="1A1A1A"/>
                </a:solidFill>
                <a:latin typeface="Calibri"/>
              </a:rPr>
              <a:t>Pas de noradrénaline précoce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751" y="1097252"/>
            <a:ext cx="8229394" cy="269176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499" i="1">
                <a:solidFill>
                  <a:srgbClr val="009E8E"/>
                </a:solidFill>
                <a:latin typeface="Calibri"/>
              </a:rPr>
              <a:t>La reco dit ce qu'on PEUT ne pas faire — pas ce qu'on doit faire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5751" y="1600160"/>
            <a:ext cx="8412269" cy="1508722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1F2A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6" name="Rectangle 5"/>
          <p:cNvSpPr/>
          <p:nvPr/>
        </p:nvSpPr>
        <p:spPr>
          <a:xfrm>
            <a:off x="365751" y="1600159"/>
            <a:ext cx="8412269" cy="411470"/>
          </a:xfrm>
          <a:prstGeom prst="rect">
            <a:avLst/>
          </a:prstGeom>
          <a:solidFill>
            <a:srgbClr val="1F2A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7" name="TextBox 6"/>
          <p:cNvSpPr txBox="1"/>
          <p:nvPr/>
        </p:nvSpPr>
        <p:spPr>
          <a:xfrm>
            <a:off x="548626" y="1694389"/>
            <a:ext cx="8229394" cy="223010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l"/>
            <a:r>
              <a:rPr sz="1199" b="1">
                <a:solidFill>
                  <a:srgbClr val="FFFFFF"/>
                </a:solidFill>
                <a:latin typeface="Calibri"/>
              </a:rPr>
              <a:t>Reco 11 — séquence (NOUVEAU)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26" y="2151067"/>
            <a:ext cx="8229394" cy="315471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b="1" i="1" dirty="0">
                <a:solidFill>
                  <a:srgbClr val="1A1A1A"/>
                </a:solidFill>
                <a:latin typeface="Calibri"/>
              </a:rPr>
              <a:t>« Bolus de </a:t>
            </a:r>
            <a:r>
              <a:rPr b="1" i="1" dirty="0" err="1">
                <a:solidFill>
                  <a:srgbClr val="1A1A1A"/>
                </a:solidFill>
                <a:latin typeface="Calibri"/>
              </a:rPr>
              <a:t>cristalloïdes</a:t>
            </a:r>
            <a:r>
              <a:rPr b="1" i="1" dirty="0">
                <a:solidFill>
                  <a:srgbClr val="1A1A1A"/>
                </a:solidFill>
                <a:latin typeface="Calibri"/>
              </a:rPr>
              <a:t>, PUIS </a:t>
            </a:r>
            <a:r>
              <a:rPr b="1" i="1" dirty="0" err="1">
                <a:solidFill>
                  <a:srgbClr val="1A1A1A"/>
                </a:solidFill>
                <a:latin typeface="Calibri"/>
              </a:rPr>
              <a:t>noradrénaline</a:t>
            </a:r>
            <a:r>
              <a:rPr b="1" i="1" dirty="0">
                <a:solidFill>
                  <a:srgbClr val="1A1A1A"/>
                </a:solidFill>
                <a:latin typeface="Calibri"/>
              </a:rPr>
              <a:t> </a:t>
            </a:r>
            <a:r>
              <a:rPr b="1" i="1" dirty="0" err="1">
                <a:solidFill>
                  <a:srgbClr val="1A1A1A"/>
                </a:solidFill>
                <a:latin typeface="Calibri"/>
              </a:rPr>
              <a:t>si</a:t>
            </a:r>
            <a:r>
              <a:rPr b="1" i="1" dirty="0">
                <a:solidFill>
                  <a:srgbClr val="1A1A1A"/>
                </a:solidFill>
                <a:latin typeface="Calibri"/>
              </a:rPr>
              <a:t> </a:t>
            </a:r>
            <a:r>
              <a:rPr b="1" i="1" dirty="0" err="1">
                <a:solidFill>
                  <a:srgbClr val="1A1A1A"/>
                </a:solidFill>
                <a:latin typeface="Calibri"/>
              </a:rPr>
              <a:t>l'hypotension</a:t>
            </a:r>
            <a:r>
              <a:rPr b="1" i="1" dirty="0">
                <a:solidFill>
                  <a:srgbClr val="1A1A1A"/>
                </a:solidFill>
                <a:latin typeface="Calibri"/>
              </a:rPr>
              <a:t> </a:t>
            </a:r>
            <a:r>
              <a:rPr b="1" i="1" dirty="0" err="1">
                <a:solidFill>
                  <a:srgbClr val="1A1A1A"/>
                </a:solidFill>
                <a:latin typeface="Calibri"/>
              </a:rPr>
              <a:t>persiste</a:t>
            </a:r>
            <a:r>
              <a:rPr b="1" i="1" dirty="0">
                <a:solidFill>
                  <a:srgbClr val="1A1A1A"/>
                </a:solidFill>
                <a:latin typeface="Calibri"/>
              </a:rPr>
              <a:t> 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26" y="2514537"/>
            <a:ext cx="8229394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000" i="1">
                <a:solidFill>
                  <a:srgbClr val="555555"/>
                </a:solidFill>
                <a:latin typeface="Calibri"/>
              </a:rPr>
              <a:t>Conditional recommendation — very low certainty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626" y="2788851"/>
            <a:ext cx="8229394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100" i="1">
                <a:solidFill>
                  <a:srgbClr val="1F2A44"/>
                </a:solidFill>
                <a:latin typeface="Calibri"/>
              </a:rPr>
              <a:t>Exception : choc instable → administration concomitante au cas par cas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65751" y="3246038"/>
            <a:ext cx="8412269" cy="118869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009E8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2" name="Rectangle 11"/>
          <p:cNvSpPr/>
          <p:nvPr/>
        </p:nvSpPr>
        <p:spPr>
          <a:xfrm>
            <a:off x="365751" y="3246038"/>
            <a:ext cx="8412269" cy="411470"/>
          </a:xfrm>
          <a:prstGeom prst="rect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3" name="TextBox 12"/>
          <p:cNvSpPr txBox="1"/>
          <p:nvPr/>
        </p:nvSpPr>
        <p:spPr>
          <a:xfrm>
            <a:off x="548626" y="3340268"/>
            <a:ext cx="8229394" cy="223010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l"/>
            <a:r>
              <a:rPr sz="1199" b="1">
                <a:solidFill>
                  <a:srgbClr val="FFFFFF"/>
                </a:solidFill>
                <a:latin typeface="Calibri"/>
              </a:rPr>
              <a:t>Reco 12 — voie d'administration (RÉAFFIRMÉ)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26" y="3751227"/>
            <a:ext cx="8229394" cy="315471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b="1" i="1" dirty="0">
                <a:solidFill>
                  <a:srgbClr val="1A1A1A"/>
                </a:solidFill>
                <a:latin typeface="Calibri"/>
              </a:rPr>
              <a:t>« On </a:t>
            </a:r>
            <a:r>
              <a:rPr b="1" i="1" dirty="0" err="1">
                <a:solidFill>
                  <a:srgbClr val="1A1A1A"/>
                </a:solidFill>
                <a:latin typeface="Calibri"/>
              </a:rPr>
              <a:t>démarre</a:t>
            </a:r>
            <a:r>
              <a:rPr b="1" i="1" dirty="0">
                <a:solidFill>
                  <a:srgbClr val="1A1A1A"/>
                </a:solidFill>
                <a:latin typeface="Calibri"/>
              </a:rPr>
              <a:t> la </a:t>
            </a:r>
            <a:r>
              <a:rPr b="1" i="1" dirty="0" err="1">
                <a:solidFill>
                  <a:srgbClr val="1A1A1A"/>
                </a:solidFill>
                <a:latin typeface="Calibri"/>
              </a:rPr>
              <a:t>noradrénaline</a:t>
            </a:r>
            <a:r>
              <a:rPr b="1" i="1" dirty="0">
                <a:solidFill>
                  <a:srgbClr val="1A1A1A"/>
                </a:solidFill>
                <a:latin typeface="Calibri"/>
              </a:rPr>
              <a:t> </a:t>
            </a:r>
            <a:r>
              <a:rPr b="1" i="1" dirty="0" err="1">
                <a:solidFill>
                  <a:srgbClr val="1A1A1A"/>
                </a:solidFill>
                <a:latin typeface="Calibri"/>
              </a:rPr>
              <a:t>en</a:t>
            </a:r>
            <a:r>
              <a:rPr b="1" i="1" dirty="0">
                <a:solidFill>
                  <a:srgbClr val="1A1A1A"/>
                </a:solidFill>
                <a:latin typeface="Calibri"/>
              </a:rPr>
              <a:t> VOIE PÉRIPHÉRIQUE 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8626" y="4114697"/>
            <a:ext cx="8229394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100" i="1">
                <a:solidFill>
                  <a:srgbClr val="555555"/>
                </a:solidFill>
                <a:latin typeface="Calibri"/>
              </a:rPr>
              <a:t>plutôt que de retarder pour poser une voie centrale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5751" y="4571886"/>
            <a:ext cx="8412269" cy="502907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7" name="TextBox 16"/>
          <p:cNvSpPr txBox="1"/>
          <p:nvPr/>
        </p:nvSpPr>
        <p:spPr>
          <a:xfrm>
            <a:off x="457188" y="4650215"/>
            <a:ext cx="8229394" cy="346249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2000" b="1" i="1" dirty="0">
                <a:solidFill>
                  <a:srgbClr val="1F2A44"/>
                </a:solidFill>
                <a:latin typeface="Calibri"/>
              </a:rPr>
              <a:t>À </a:t>
            </a:r>
            <a:r>
              <a:rPr sz="2000" b="1" i="1" dirty="0" err="1">
                <a:solidFill>
                  <a:srgbClr val="1F2A44"/>
                </a:solidFill>
                <a:latin typeface="Calibri"/>
              </a:rPr>
              <a:t>retenir</a:t>
            </a:r>
            <a:r>
              <a:rPr sz="2000" b="1" i="1" dirty="0">
                <a:solidFill>
                  <a:srgbClr val="1F2A44"/>
                </a:solidFill>
                <a:latin typeface="Calibri"/>
              </a:rPr>
              <a:t> : </a:t>
            </a:r>
            <a:r>
              <a:rPr sz="2000" b="1" i="1" dirty="0" err="1">
                <a:solidFill>
                  <a:srgbClr val="1F2A44"/>
                </a:solidFill>
                <a:latin typeface="Calibri"/>
              </a:rPr>
              <a:t>reco</a:t>
            </a:r>
            <a:r>
              <a:rPr sz="2000" b="1" i="1" dirty="0">
                <a:solidFill>
                  <a:srgbClr val="1F2A44"/>
                </a:solidFill>
                <a:latin typeface="Calibri"/>
              </a:rPr>
              <a:t> permissive sur le timing  ·  </a:t>
            </a:r>
            <a:r>
              <a:rPr sz="2000" b="1" i="1" dirty="0" err="1">
                <a:solidFill>
                  <a:srgbClr val="1F2A44"/>
                </a:solidFill>
                <a:latin typeface="Calibri"/>
              </a:rPr>
              <a:t>voie</a:t>
            </a:r>
            <a:r>
              <a:rPr sz="2000" b="1" i="1" dirty="0">
                <a:solidFill>
                  <a:srgbClr val="1F2A44"/>
                </a:solidFill>
                <a:latin typeface="Calibri"/>
              </a:rPr>
              <a:t> périphérique </a:t>
            </a:r>
            <a:r>
              <a:rPr sz="2000" b="1" i="1" dirty="0" err="1">
                <a:solidFill>
                  <a:srgbClr val="1F2A44"/>
                </a:solidFill>
                <a:latin typeface="Calibri"/>
              </a:rPr>
              <a:t>assumée</a:t>
            </a:r>
            <a:r>
              <a:rPr sz="2000" b="1" i="1" dirty="0">
                <a:solidFill>
                  <a:srgbClr val="1F2A44"/>
                </a:solidFill>
                <a:latin typeface="Calibri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78020" y="4800479"/>
            <a:ext cx="274313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r"/>
            <a:r>
              <a:rPr sz="1000">
                <a:solidFill>
                  <a:srgbClr val="C0C0C0"/>
                </a:solidFill>
                <a:latin typeface="Calibri"/>
              </a:rPr>
              <a:t>9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50" y="274313"/>
            <a:ext cx="2743131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00" b="1">
                <a:solidFill>
                  <a:srgbClr val="C0392B"/>
                </a:solidFill>
                <a:latin typeface="Calibri"/>
              </a:rPr>
              <a:t>FOCUS 5 /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51" y="502908"/>
            <a:ext cx="4972643" cy="4615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2999" b="1">
                <a:solidFill>
                  <a:srgbClr val="1A1A1A"/>
                </a:solidFill>
                <a:latin typeface="Calibri"/>
              </a:rPr>
              <a:t>MAP cible plus basse chez l'âgé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751" y="1097252"/>
            <a:ext cx="8229394" cy="269176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499" i="1">
                <a:solidFill>
                  <a:srgbClr val="009E8E"/>
                </a:solidFill>
                <a:latin typeface="Calibri"/>
              </a:rPr>
              <a:t>Première recommandation âge-stratifiée de l'histoire de la SSC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0064" y="1554441"/>
            <a:ext cx="3748946" cy="2834569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1A1A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6" name="Rectangle 5"/>
          <p:cNvSpPr/>
          <p:nvPr/>
        </p:nvSpPr>
        <p:spPr>
          <a:xfrm>
            <a:off x="640064" y="1554442"/>
            <a:ext cx="3748946" cy="502907"/>
          </a:xfrm>
          <a:prstGeom prst="rect">
            <a:avLst/>
          </a:prstGeom>
          <a:solidFill>
            <a:srgbClr val="1A1A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7" name="TextBox 6"/>
          <p:cNvSpPr txBox="1"/>
          <p:nvPr/>
        </p:nvSpPr>
        <p:spPr>
          <a:xfrm>
            <a:off x="640064" y="1671306"/>
            <a:ext cx="3748946" cy="269176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1499" b="1">
                <a:solidFill>
                  <a:srgbClr val="FFFFFF"/>
                </a:solidFill>
                <a:latin typeface="Calibri"/>
              </a:rPr>
              <a:t>Adultes &lt; 65 ans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064" y="2414775"/>
            <a:ext cx="3748946" cy="931024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5800" b="1" dirty="0">
                <a:solidFill>
                  <a:srgbClr val="1A1A1A"/>
                </a:solidFill>
                <a:latin typeface="Calibri"/>
              </a:rPr>
              <a:t>65</a:t>
            </a:r>
            <a:r>
              <a:rPr lang="fr-FR" sz="5800" b="1" dirty="0">
                <a:solidFill>
                  <a:srgbClr val="1A1A1A"/>
                </a:solidFill>
                <a:latin typeface="Calibri"/>
              </a:rPr>
              <a:t> +/- 5</a:t>
            </a:r>
            <a:endParaRPr sz="5800" b="1" dirty="0">
              <a:solidFill>
                <a:srgbClr val="1A1A1A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64" y="3474633"/>
            <a:ext cx="3748946" cy="253916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400" i="1" dirty="0">
                <a:solidFill>
                  <a:srgbClr val="555555"/>
                </a:solidFill>
                <a:latin typeface="Calibri"/>
              </a:rPr>
              <a:t>mmHg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64" y="3840384"/>
            <a:ext cx="3748946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100">
                <a:solidFill>
                  <a:srgbClr val="555555"/>
                </a:solidFill>
                <a:latin typeface="Calibri"/>
              </a:rPr>
              <a:t>Carryover · recommandation forte · moderate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54761" y="1554441"/>
            <a:ext cx="3748946" cy="2834569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C0392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2" name="Rectangle 11"/>
          <p:cNvSpPr/>
          <p:nvPr/>
        </p:nvSpPr>
        <p:spPr>
          <a:xfrm>
            <a:off x="4754761" y="1554442"/>
            <a:ext cx="3748946" cy="502907"/>
          </a:xfrm>
          <a:prstGeom prst="rect">
            <a:avLst/>
          </a:prstGeom>
          <a:solidFill>
            <a:srgbClr val="C03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3" name="TextBox 12"/>
          <p:cNvSpPr txBox="1"/>
          <p:nvPr/>
        </p:nvSpPr>
        <p:spPr>
          <a:xfrm>
            <a:off x="4754761" y="1671306"/>
            <a:ext cx="3748946" cy="269176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1499" b="1">
                <a:solidFill>
                  <a:srgbClr val="FFFFFF"/>
                </a:solidFill>
                <a:latin typeface="Calibri"/>
              </a:rPr>
              <a:t>Adultes ≥ 65 ans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4761" y="2414775"/>
            <a:ext cx="3748946" cy="931024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5800" b="1">
                <a:solidFill>
                  <a:srgbClr val="C0392B"/>
                </a:solidFill>
                <a:latin typeface="Calibri"/>
              </a:rPr>
              <a:t>60–65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4761" y="3474633"/>
            <a:ext cx="3748946" cy="253916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400" i="1">
                <a:solidFill>
                  <a:srgbClr val="555555"/>
                </a:solidFill>
                <a:latin typeface="Calibri"/>
              </a:rPr>
              <a:t>mmHg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4761" y="3840384"/>
            <a:ext cx="3748946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100">
                <a:solidFill>
                  <a:srgbClr val="555555"/>
                </a:solidFill>
                <a:latin typeface="Calibri"/>
              </a:rPr>
              <a:t>NOUVEAU · conditional · 65 Trial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5751" y="4571886"/>
            <a:ext cx="8412269" cy="284693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600" i="1">
                <a:solidFill>
                  <a:srgbClr val="555555"/>
                </a:solidFill>
                <a:latin typeface="Calibri"/>
              </a:rPr>
              <a:t>Cible plus basse → moindre exposition aux vasopresseurs sans dégrader le pronostic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78020" y="4800479"/>
            <a:ext cx="274313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r"/>
            <a:r>
              <a:rPr sz="1000">
                <a:solidFill>
                  <a:srgbClr val="C0C0C0"/>
                </a:solidFill>
                <a:latin typeface="Calibri"/>
              </a:rPr>
              <a:t>10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51" y="228594"/>
            <a:ext cx="6063583" cy="55387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3599" b="1">
                <a:solidFill>
                  <a:srgbClr val="1A1A1A"/>
                </a:solidFill>
                <a:latin typeface="Calibri"/>
              </a:rPr>
              <a:t>Les autres changements en bref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51" y="868658"/>
            <a:ext cx="8229394" cy="269176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499" i="1">
                <a:solidFill>
                  <a:srgbClr val="009E8E"/>
                </a:solidFill>
                <a:latin typeface="Calibri"/>
              </a:rPr>
              <a:t>Pour ceux qui vont relire les recos en détail</a:t>
            </a:r>
          </a:p>
        </p:txBody>
      </p:sp>
      <p:sp>
        <p:nvSpPr>
          <p:cNvPr id="4" name="Rectangle 3"/>
          <p:cNvSpPr/>
          <p:nvPr/>
        </p:nvSpPr>
        <p:spPr>
          <a:xfrm>
            <a:off x="365750" y="1417285"/>
            <a:ext cx="91437" cy="502907"/>
          </a:xfrm>
          <a:prstGeom prst="rect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5" name="TextBox 4"/>
          <p:cNvSpPr txBox="1"/>
          <p:nvPr/>
        </p:nvSpPr>
        <p:spPr>
          <a:xfrm>
            <a:off x="548626" y="1417285"/>
            <a:ext cx="6034889" cy="315471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b="1" dirty="0" err="1">
                <a:solidFill>
                  <a:srgbClr val="1A1A1A"/>
                </a:solidFill>
                <a:latin typeface="Calibri"/>
              </a:rPr>
              <a:t>Hémocultures</a:t>
            </a:r>
            <a:r>
              <a:rPr b="1" dirty="0">
                <a:solidFill>
                  <a:srgbClr val="1A1A1A"/>
                </a:solidFill>
                <a:latin typeface="Calibri"/>
              </a:rPr>
              <a:t> avant ATB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674953" y="1453860"/>
            <a:ext cx="2103067" cy="256025"/>
          </a:xfrm>
          <a:prstGeom prst="roundRect">
            <a:avLst>
              <a:gd name="adj" fmla="val 10000"/>
            </a:avLst>
          </a:prstGeom>
          <a:solidFill>
            <a:srgbClr val="E67E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7" name="TextBox 6"/>
          <p:cNvSpPr txBox="1"/>
          <p:nvPr/>
        </p:nvSpPr>
        <p:spPr>
          <a:xfrm>
            <a:off x="6674953" y="1493451"/>
            <a:ext cx="2103067" cy="176843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899" b="1">
                <a:solidFill>
                  <a:srgbClr val="FFFFFF"/>
                </a:solidFill>
                <a:latin typeface="Calibri"/>
              </a:rPr>
              <a:t>NEW · strong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26" y="1691597"/>
            <a:ext cx="8229394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000" i="1">
                <a:solidFill>
                  <a:srgbClr val="555555"/>
                </a:solidFill>
                <a:latin typeface="Calibri"/>
              </a:rPr>
              <a:t>Recommandation explicite. Ne pas retarder les ATB en cas d'hypoTA.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750" y="2068843"/>
            <a:ext cx="91437" cy="502907"/>
          </a:xfrm>
          <a:prstGeom prst="rect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0" name="TextBox 9"/>
          <p:cNvSpPr txBox="1"/>
          <p:nvPr/>
        </p:nvSpPr>
        <p:spPr>
          <a:xfrm>
            <a:off x="548626" y="2068843"/>
            <a:ext cx="6034889" cy="315471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b="1">
                <a:solidFill>
                  <a:srgbClr val="1A1A1A"/>
                </a:solidFill>
                <a:latin typeface="Calibri"/>
              </a:rPr>
              <a:t>Précisions sur le 30 mL/kg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674953" y="2105418"/>
            <a:ext cx="2103067" cy="256025"/>
          </a:xfrm>
          <a:prstGeom prst="roundRect">
            <a:avLst>
              <a:gd name="adj" fmla="val 10000"/>
            </a:avLst>
          </a:prstGeom>
          <a:solidFill>
            <a:srgbClr val="1F2A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2" name="TextBox 11"/>
          <p:cNvSpPr txBox="1"/>
          <p:nvPr/>
        </p:nvSpPr>
        <p:spPr>
          <a:xfrm>
            <a:off x="6674953" y="2145010"/>
            <a:ext cx="2103067" cy="176843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899" b="1">
                <a:solidFill>
                  <a:srgbClr val="FFFFFF"/>
                </a:solidFill>
                <a:latin typeface="Calibri"/>
              </a:rPr>
              <a:t>REVISITED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626" y="2343156"/>
            <a:ext cx="8229394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000" i="1">
                <a:solidFill>
                  <a:srgbClr val="555555"/>
                </a:solidFill>
                <a:latin typeface="Calibri"/>
              </a:rPr>
              <a:t>Tableau de calcul selon poids et taille ; poids ajusté si BMI &gt; 30 ; réévaluation clinique formalisée.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5750" y="2716915"/>
            <a:ext cx="91437" cy="502907"/>
          </a:xfrm>
          <a:prstGeom prst="rect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5" name="TextBox 14"/>
          <p:cNvSpPr txBox="1"/>
          <p:nvPr/>
        </p:nvSpPr>
        <p:spPr>
          <a:xfrm>
            <a:off x="548626" y="2716915"/>
            <a:ext cx="6034889" cy="315471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b="1">
                <a:solidFill>
                  <a:srgbClr val="1A1A1A"/>
                </a:solidFill>
                <a:latin typeface="Calibri"/>
              </a:rPr>
              <a:t>Position prudente sur les biomarqueurs rapides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674953" y="2753489"/>
            <a:ext cx="2103067" cy="256025"/>
          </a:xfrm>
          <a:prstGeom prst="roundRect">
            <a:avLst>
              <a:gd name="adj" fmla="val 10000"/>
            </a:avLst>
          </a:prstGeom>
          <a:solidFill>
            <a:srgbClr val="E67E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7" name="TextBox 16"/>
          <p:cNvSpPr txBox="1"/>
          <p:nvPr/>
        </p:nvSpPr>
        <p:spPr>
          <a:xfrm>
            <a:off x="6674953" y="2793081"/>
            <a:ext cx="2103067" cy="176843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899" b="1">
                <a:solidFill>
                  <a:srgbClr val="FFFFFF"/>
                </a:solidFill>
                <a:latin typeface="Calibri"/>
              </a:rPr>
              <a:t>NEW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626" y="2991227"/>
            <a:ext cx="8229394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000" i="1">
                <a:solidFill>
                  <a:srgbClr val="555555"/>
                </a:solidFill>
                <a:latin typeface="Calibri"/>
              </a:rPr>
              <a:t>MDW, IntelliSep, SeptiCyte, TriVerity, ImmunoScore : insufficient evidence — pas de reco.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50" y="3436995"/>
            <a:ext cx="91437" cy="502907"/>
          </a:xfrm>
          <a:prstGeom prst="rect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0" name="TextBox 19"/>
          <p:cNvSpPr txBox="1"/>
          <p:nvPr/>
        </p:nvSpPr>
        <p:spPr>
          <a:xfrm>
            <a:off x="548626" y="3436995"/>
            <a:ext cx="6034889" cy="315471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lang="fr-FR" b="1" dirty="0">
                <a:solidFill>
                  <a:srgbClr val="1A1A1A"/>
                </a:solidFill>
                <a:latin typeface="Calibri"/>
              </a:rPr>
              <a:t>NAD: Vasopressine gagne un peu de terrain</a:t>
            </a:r>
            <a:endParaRPr b="1" dirty="0">
              <a:solidFill>
                <a:srgbClr val="1A1A1A"/>
              </a:solidFill>
              <a:latin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674953" y="3449638"/>
            <a:ext cx="2103067" cy="256025"/>
          </a:xfrm>
          <a:prstGeom prst="roundRect">
            <a:avLst>
              <a:gd name="adj" fmla="val 10000"/>
            </a:avLst>
          </a:prstGeom>
          <a:solidFill>
            <a:srgbClr val="5555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2" name="TextBox 21"/>
          <p:cNvSpPr txBox="1"/>
          <p:nvPr/>
        </p:nvSpPr>
        <p:spPr>
          <a:xfrm>
            <a:off x="6674953" y="3481155"/>
            <a:ext cx="2103067" cy="176843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lang="fr-FR" sz="899" b="1" dirty="0" err="1">
                <a:solidFill>
                  <a:srgbClr val="FFFFFF"/>
                </a:solidFill>
                <a:latin typeface="Calibri"/>
              </a:rPr>
              <a:t>Downgraded</a:t>
            </a:r>
            <a:endParaRPr sz="899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8626" y="3711308"/>
            <a:ext cx="8229394" cy="223138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lang="fr-FR" sz="1200" i="1" dirty="0">
                <a:latin typeface="Calibri"/>
              </a:rPr>
              <a:t>Mais noradrénaline toujours numéro 1, et bien plus que dopamine ou </a:t>
            </a:r>
            <a:r>
              <a:rPr lang="fr-FR" sz="1200" i="1" dirty="0" err="1">
                <a:latin typeface="Calibri"/>
              </a:rPr>
              <a:t>adrenaline</a:t>
            </a:r>
            <a:endParaRPr sz="1200" i="1" dirty="0"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5750" y="4160416"/>
            <a:ext cx="91437" cy="502907"/>
          </a:xfrm>
          <a:prstGeom prst="rect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30" name="TextBox 29"/>
          <p:cNvSpPr txBox="1"/>
          <p:nvPr/>
        </p:nvSpPr>
        <p:spPr>
          <a:xfrm>
            <a:off x="548626" y="4160416"/>
            <a:ext cx="6034889" cy="315471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b="1">
                <a:solidFill>
                  <a:srgbClr val="1A1A1A"/>
                </a:solidFill>
                <a:latin typeface="Calibri"/>
              </a:rPr>
              <a:t>QI strategies au niveau système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674953" y="4196992"/>
            <a:ext cx="2103067" cy="256025"/>
          </a:xfrm>
          <a:prstGeom prst="roundRect">
            <a:avLst>
              <a:gd name="adj" fmla="val 10000"/>
            </a:avLst>
          </a:prstGeom>
          <a:solidFill>
            <a:srgbClr val="E67E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32" name="TextBox 31"/>
          <p:cNvSpPr txBox="1"/>
          <p:nvPr/>
        </p:nvSpPr>
        <p:spPr>
          <a:xfrm>
            <a:off x="6674953" y="4236583"/>
            <a:ext cx="2103067" cy="176843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899" b="1">
                <a:solidFill>
                  <a:srgbClr val="FFFFFF"/>
                </a:solidFill>
                <a:latin typeface="Calibri"/>
              </a:rPr>
              <a:t>NEW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8626" y="4434729"/>
            <a:ext cx="8229394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000" i="1">
                <a:solidFill>
                  <a:srgbClr val="555555"/>
                </a:solidFill>
                <a:latin typeface="Calibri"/>
              </a:rPr>
              <a:t>Au-delà du screening et des SOPs, les démarches d'amélioration continue deviennent une reco forte.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778020" y="4800479"/>
            <a:ext cx="274313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r"/>
            <a:r>
              <a:rPr sz="1000">
                <a:solidFill>
                  <a:srgbClr val="C0C0C0"/>
                </a:solidFill>
                <a:latin typeface="Calibri"/>
              </a:rPr>
              <a:t>11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51" y="228594"/>
            <a:ext cx="6645409" cy="55387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3599" b="1">
                <a:solidFill>
                  <a:srgbClr val="1A1A1A"/>
                </a:solidFill>
                <a:latin typeface="Calibri"/>
              </a:rPr>
              <a:t>Mais les controverses continuent…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51" y="868659"/>
            <a:ext cx="8229394" cy="315343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799" i="1">
                <a:solidFill>
                  <a:srgbClr val="C0392B"/>
                </a:solidFill>
                <a:latin typeface="Calibri"/>
              </a:rPr>
              <a:t>Avant même la publication, la communauté EM a reculé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48626" y="1554441"/>
            <a:ext cx="8046518" cy="1188690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5" name="TextBox 4"/>
          <p:cNvSpPr txBox="1"/>
          <p:nvPr/>
        </p:nvSpPr>
        <p:spPr>
          <a:xfrm>
            <a:off x="731502" y="1777397"/>
            <a:ext cx="7680767" cy="377026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2200" b="1">
                <a:solidFill>
                  <a:srgbClr val="1A1A1A"/>
                </a:solidFill>
                <a:latin typeface="Calibri"/>
              </a:rPr>
              <a:t>« ACEP will not endorse the new SSC guidelines 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02" y="2240224"/>
            <a:ext cx="7680767" cy="238527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ctr"/>
            <a:r>
              <a:rPr sz="1300" i="1">
                <a:solidFill>
                  <a:srgbClr val="555555"/>
                </a:solidFill>
                <a:latin typeface="Calibri"/>
              </a:rPr>
              <a:t>American College of Emergency Physicians — 2 février 2026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26" y="2971725"/>
            <a:ext cx="8229394" cy="269176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499" b="1">
                <a:solidFill>
                  <a:srgbClr val="1A1A1A"/>
                </a:solidFill>
                <a:latin typeface="Calibri"/>
              </a:rPr>
              <a:t>Les points de discorde</a:t>
            </a:r>
          </a:p>
        </p:txBody>
      </p:sp>
      <p:sp>
        <p:nvSpPr>
          <p:cNvPr id="8" name="Rectangle 7"/>
          <p:cNvSpPr/>
          <p:nvPr/>
        </p:nvSpPr>
        <p:spPr>
          <a:xfrm>
            <a:off x="548626" y="3337476"/>
            <a:ext cx="73150" cy="411470"/>
          </a:xfrm>
          <a:prstGeom prst="rect">
            <a:avLst/>
          </a:prstGeom>
          <a:solidFill>
            <a:srgbClr val="C03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9" name="TextBox 8"/>
          <p:cNvSpPr txBox="1"/>
          <p:nvPr/>
        </p:nvSpPr>
        <p:spPr>
          <a:xfrm>
            <a:off x="777221" y="3300901"/>
            <a:ext cx="8046518" cy="238527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300" b="1">
                <a:solidFill>
                  <a:srgbClr val="1A1A1A"/>
                </a:solidFill>
                <a:latin typeface="Calibri"/>
              </a:rPr>
              <a:t>Time-to-antibiotic targets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7221" y="3538640"/>
            <a:ext cx="8046518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00" i="1">
                <a:solidFill>
                  <a:srgbClr val="555555"/>
                </a:solidFill>
                <a:latin typeface="Calibri"/>
              </a:rPr>
              <a:t>la règle de 1 heure reste contestée hors choc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8626" y="3840383"/>
            <a:ext cx="73150" cy="411470"/>
          </a:xfrm>
          <a:prstGeom prst="rect">
            <a:avLst/>
          </a:prstGeom>
          <a:solidFill>
            <a:srgbClr val="C03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2" name="TextBox 11"/>
          <p:cNvSpPr txBox="1"/>
          <p:nvPr/>
        </p:nvSpPr>
        <p:spPr>
          <a:xfrm>
            <a:off x="777221" y="3803809"/>
            <a:ext cx="8046518" cy="238527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300" b="1">
                <a:solidFill>
                  <a:srgbClr val="1A1A1A"/>
                </a:solidFill>
                <a:latin typeface="Calibri"/>
              </a:rPr>
              <a:t>Bolus 30 mL/kg obligatoire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221" y="4041547"/>
            <a:ext cx="8046518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00" i="1">
                <a:solidFill>
                  <a:srgbClr val="555555"/>
                </a:solidFill>
                <a:latin typeface="Calibri"/>
              </a:rPr>
              <a:t>sur-réanimation possible chez certains patients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8626" y="4343291"/>
            <a:ext cx="73150" cy="411470"/>
          </a:xfrm>
          <a:prstGeom prst="rect">
            <a:avLst/>
          </a:prstGeom>
          <a:solidFill>
            <a:srgbClr val="C03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5" name="TextBox 14"/>
          <p:cNvSpPr txBox="1"/>
          <p:nvPr/>
        </p:nvSpPr>
        <p:spPr>
          <a:xfrm>
            <a:off x="777221" y="4306717"/>
            <a:ext cx="8046518" cy="238527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300" b="1">
                <a:solidFill>
                  <a:srgbClr val="1A1A1A"/>
                </a:solidFill>
                <a:latin typeface="Calibri"/>
              </a:rPr>
              <a:t>Métriques de performance &amp; enforcement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7221" y="4544454"/>
            <a:ext cx="8046518" cy="2077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00" i="1">
                <a:solidFill>
                  <a:srgbClr val="555555"/>
                </a:solidFill>
                <a:latin typeface="Calibri"/>
              </a:rPr>
              <a:t>risque de soins process-driven plutôt que patient-centered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78020" y="4800479"/>
            <a:ext cx="274313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r"/>
            <a:r>
              <a:rPr sz="1000">
                <a:solidFill>
                  <a:srgbClr val="C0C0C0"/>
                </a:solidFill>
                <a:latin typeface="Calibri"/>
              </a:rPr>
              <a:t>12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50" y="228594"/>
            <a:ext cx="7764370" cy="55387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3599" b="1">
                <a:solidFill>
                  <a:srgbClr val="1A1A1A"/>
                </a:solidFill>
                <a:latin typeface="Calibri"/>
              </a:rPr>
              <a:t>Au final, qu'est-ce qui change vraiment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51" y="868659"/>
            <a:ext cx="8229394" cy="361637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lang="fr-FR" sz="2100" b="1" i="1" dirty="0">
                <a:solidFill>
                  <a:srgbClr val="009E8E"/>
                </a:solidFill>
                <a:latin typeface="Calibri"/>
              </a:rPr>
              <a:t>A part la composition du groupe! </a:t>
            </a:r>
            <a:endParaRPr sz="2100" b="1" i="1" dirty="0">
              <a:solidFill>
                <a:srgbClr val="009E8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750" y="1463004"/>
            <a:ext cx="91437" cy="868658"/>
          </a:xfrm>
          <a:prstGeom prst="rect">
            <a:avLst/>
          </a:prstGeom>
          <a:solidFill>
            <a:srgbClr val="E67E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5" name="TextBox 4"/>
          <p:cNvSpPr txBox="1"/>
          <p:nvPr/>
        </p:nvSpPr>
        <p:spPr>
          <a:xfrm>
            <a:off x="594345" y="1444716"/>
            <a:ext cx="8229394" cy="284693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600" b="1">
                <a:solidFill>
                  <a:srgbClr val="1A1A1A"/>
                </a:solidFill>
                <a:latin typeface="Calibri"/>
              </a:rPr>
              <a:t>Une piste pour le pré-hospitalier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45" y="1847041"/>
            <a:ext cx="8229394" cy="22301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99" i="1">
                <a:solidFill>
                  <a:srgbClr val="555555"/>
                </a:solidFill>
                <a:latin typeface="Calibri"/>
              </a:rPr>
              <a:t>screening + ATB IV en ambulance, mais sur un niveau de preuve dérisoire</a:t>
            </a:r>
          </a:p>
        </p:txBody>
      </p:sp>
      <p:sp>
        <p:nvSpPr>
          <p:cNvPr id="7" name="Rectangle 6"/>
          <p:cNvSpPr/>
          <p:nvPr/>
        </p:nvSpPr>
        <p:spPr>
          <a:xfrm>
            <a:off x="365750" y="2423100"/>
            <a:ext cx="91437" cy="868658"/>
          </a:xfrm>
          <a:prstGeom prst="rect">
            <a:avLst/>
          </a:prstGeom>
          <a:solidFill>
            <a:srgbClr val="C03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8" name="TextBox 7"/>
          <p:cNvSpPr txBox="1"/>
          <p:nvPr/>
        </p:nvSpPr>
        <p:spPr>
          <a:xfrm>
            <a:off x="594345" y="2404812"/>
            <a:ext cx="8229394" cy="284693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600" b="1" dirty="0" err="1">
                <a:solidFill>
                  <a:srgbClr val="1A1A1A"/>
                </a:solidFill>
                <a:latin typeface="Calibri"/>
              </a:rPr>
              <a:t>L'aberration</a:t>
            </a:r>
            <a:r>
              <a:rPr sz="1600" b="1" dirty="0">
                <a:solidFill>
                  <a:srgbClr val="1A1A1A"/>
                </a:solidFill>
                <a:latin typeface="Calibri"/>
              </a:rPr>
              <a:t> de la </a:t>
            </a:r>
            <a:r>
              <a:rPr sz="1600" b="1" dirty="0" err="1">
                <a:solidFill>
                  <a:srgbClr val="1A1A1A"/>
                </a:solidFill>
                <a:latin typeface="Calibri"/>
              </a:rPr>
              <a:t>cible</a:t>
            </a:r>
            <a:r>
              <a:rPr sz="1600" b="1" dirty="0">
                <a:solidFill>
                  <a:srgbClr val="1A1A1A"/>
                </a:solidFill>
                <a:latin typeface="Calibri"/>
              </a:rPr>
              <a:t> « </a:t>
            </a:r>
            <a:r>
              <a:rPr sz="1600" b="1" dirty="0" err="1">
                <a:solidFill>
                  <a:srgbClr val="1A1A1A"/>
                </a:solidFill>
                <a:latin typeface="Calibri"/>
              </a:rPr>
              <a:t>parfaite</a:t>
            </a:r>
            <a:r>
              <a:rPr sz="1600" b="1" dirty="0">
                <a:solidFill>
                  <a:srgbClr val="1A1A1A"/>
                </a:solidFill>
                <a:latin typeface="Calibri"/>
              </a:rPr>
              <a:t> » de PAM est </a:t>
            </a:r>
            <a:r>
              <a:rPr sz="1600" b="1" dirty="0" err="1">
                <a:solidFill>
                  <a:srgbClr val="1A1A1A"/>
                </a:solidFill>
                <a:latin typeface="Calibri"/>
              </a:rPr>
              <a:t>corrigée</a:t>
            </a:r>
            <a:endParaRPr sz="1600" b="1" dirty="0">
              <a:solidFill>
                <a:srgbClr val="1A1A1A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345" y="2807137"/>
            <a:ext cx="8229394" cy="22301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99" i="1">
                <a:solidFill>
                  <a:srgbClr val="555555"/>
                </a:solidFill>
                <a:latin typeface="Calibri"/>
              </a:rPr>
              <a:t>MAP 60–65 mmHg chez l'âgé · marge de tolérance ± 5 mmHg autour de 65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750" y="3383196"/>
            <a:ext cx="91437" cy="868658"/>
          </a:xfrm>
          <a:prstGeom prst="rect">
            <a:avLst/>
          </a:prstGeom>
          <a:solidFill>
            <a:srgbClr val="1F2A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1" name="TextBox 10"/>
          <p:cNvSpPr txBox="1"/>
          <p:nvPr/>
        </p:nvSpPr>
        <p:spPr>
          <a:xfrm>
            <a:off x="594345" y="3364908"/>
            <a:ext cx="8229394" cy="284693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600" b="1">
                <a:solidFill>
                  <a:srgbClr val="1A1A1A"/>
                </a:solidFill>
                <a:latin typeface="Calibri"/>
              </a:rPr>
              <a:t>Le ton reste mesuré, parfois pour le mieux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345" y="3767233"/>
            <a:ext cx="8229394" cy="22301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1199" i="1">
                <a:solidFill>
                  <a:srgbClr val="555555"/>
                </a:solidFill>
                <a:latin typeface="Calibri"/>
              </a:rPr>
              <a:t>pas de validation de l'« early NE », voie périphérique assumée, biomarqueurs rapides non validés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5751" y="4434730"/>
            <a:ext cx="8412269" cy="502907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solidFill>
              <a:srgbClr val="C0C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4" name="TextBox 13"/>
          <p:cNvSpPr txBox="1"/>
          <p:nvPr/>
        </p:nvSpPr>
        <p:spPr>
          <a:xfrm>
            <a:off x="457188" y="4559225"/>
            <a:ext cx="8229394" cy="253916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1400" b="1" i="1">
                <a:solidFill>
                  <a:srgbClr val="1A1A1A"/>
                </a:solidFill>
                <a:latin typeface="Calibri"/>
              </a:rPr>
              <a:t>Les essais de bon niveau de preuve avec un effet rapporté restent toujours aussi rares.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78020" y="4800479"/>
            <a:ext cx="274313" cy="192360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r"/>
            <a:r>
              <a:rPr sz="1000">
                <a:solidFill>
                  <a:srgbClr val="C0C0C0"/>
                </a:solidFill>
                <a:latin typeface="Calibri"/>
              </a:rPr>
              <a:t>13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3771" cy="5143371"/>
          </a:xfrm>
          <a:prstGeom prst="rect">
            <a:avLst/>
          </a:prstGeom>
          <a:solidFill>
            <a:srgbClr val="006E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3" name="Rectangle 2"/>
          <p:cNvSpPr/>
          <p:nvPr/>
        </p:nvSpPr>
        <p:spPr>
          <a:xfrm>
            <a:off x="7589330" y="0"/>
            <a:ext cx="1554441" cy="5143371"/>
          </a:xfrm>
          <a:prstGeom prst="rect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5" name="TextBox 4"/>
          <p:cNvSpPr txBox="1"/>
          <p:nvPr/>
        </p:nvSpPr>
        <p:spPr>
          <a:xfrm>
            <a:off x="548626" y="914377"/>
            <a:ext cx="6857828" cy="561692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3400" i="1">
                <a:solidFill>
                  <a:srgbClr val="FFFFFF"/>
                </a:solidFill>
                <a:latin typeface="Calibri"/>
              </a:rPr>
              <a:t>Ce qu'on peut en penser…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26" y="1828754"/>
            <a:ext cx="6857828" cy="407676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2399" b="1">
                <a:solidFill>
                  <a:srgbClr val="FFFFFF"/>
                </a:solidFill>
                <a:latin typeface="Calibri"/>
              </a:rPr>
              <a:t>Pas de gros changement.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26" y="2423100"/>
            <a:ext cx="6857828" cy="346249"/>
          </a:xfrm>
          <a:prstGeom prst="rect">
            <a:avLst/>
          </a:prstGeom>
          <a:noFill/>
        </p:spPr>
        <p:txBody>
          <a:bodyPr wrap="square" lIns="38100" tIns="19050" rIns="38100" bIns="19050" anchor="t">
            <a:spAutoFit/>
          </a:bodyPr>
          <a:lstStyle/>
          <a:p>
            <a:pPr algn="l"/>
            <a:r>
              <a:rPr sz="2000">
                <a:solidFill>
                  <a:srgbClr val="CFF1ED"/>
                </a:solidFill>
                <a:latin typeface="Calibri"/>
              </a:rPr>
              <a:t>Des guidelines, ça reste des guidelines.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8626" y="3200320"/>
            <a:ext cx="6766391" cy="960095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9" name="TextBox 8"/>
          <p:cNvSpPr txBox="1"/>
          <p:nvPr/>
        </p:nvSpPr>
        <p:spPr>
          <a:xfrm>
            <a:off x="731501" y="3507243"/>
            <a:ext cx="6400640" cy="346249"/>
          </a:xfrm>
          <a:prstGeom prst="rect">
            <a:avLst/>
          </a:prstGeom>
          <a:noFill/>
        </p:spPr>
        <p:txBody>
          <a:bodyPr wrap="square" lIns="38100" tIns="19050" rIns="38100" bIns="19050" anchor="ctr">
            <a:spAutoFit/>
          </a:bodyPr>
          <a:lstStyle/>
          <a:p>
            <a:pPr algn="ctr"/>
            <a:r>
              <a:rPr sz="2000" b="1" i="1" dirty="0">
                <a:latin typeface="Calibri"/>
              </a:rPr>
              <a:t>« Le bon </a:t>
            </a:r>
            <a:r>
              <a:rPr sz="2000" b="1" i="1" dirty="0" err="1">
                <a:latin typeface="Calibri"/>
              </a:rPr>
              <a:t>traité</a:t>
            </a:r>
            <a:r>
              <a:rPr sz="2000" b="1" i="1" dirty="0">
                <a:latin typeface="Calibri"/>
              </a:rPr>
              <a:t> est </a:t>
            </a:r>
            <a:r>
              <a:rPr sz="2000" b="1" i="1" dirty="0" err="1">
                <a:latin typeface="Calibri"/>
              </a:rPr>
              <a:t>celui</a:t>
            </a:r>
            <a:r>
              <a:rPr sz="2000" b="1" i="1" dirty="0">
                <a:latin typeface="Calibri"/>
              </a:rPr>
              <a:t> qui </a:t>
            </a:r>
            <a:r>
              <a:rPr sz="2000" b="1" i="1" dirty="0" err="1">
                <a:latin typeface="Calibri"/>
              </a:rPr>
              <a:t>mécontente</a:t>
            </a:r>
            <a:r>
              <a:rPr sz="2000" b="1" i="1" dirty="0">
                <a:latin typeface="Calibri"/>
              </a:rPr>
              <a:t> </a:t>
            </a:r>
            <a:r>
              <a:rPr sz="2000" b="1" i="1" dirty="0" err="1">
                <a:latin typeface="Calibri"/>
              </a:rPr>
              <a:t>toutes</a:t>
            </a:r>
            <a:r>
              <a:rPr sz="2000" b="1" i="1" dirty="0">
                <a:latin typeface="Calibri"/>
              </a:rPr>
              <a:t> les parties 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A0AF1C-28B4-4B47-8710-5EFB2E0A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5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papier qu’on a le plus cité…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348" y="943358"/>
            <a:ext cx="3771564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tx2"/>
                </a:solidFill>
                <a:latin typeface="HK Grotesk" pitchFamily="2" charset="77"/>
              </a:rPr>
              <a:t>Early Goal </a:t>
            </a:r>
            <a:br>
              <a:rPr lang="fr-FR" sz="2800" b="1" dirty="0">
                <a:solidFill>
                  <a:schemeClr val="tx2"/>
                </a:solidFill>
                <a:latin typeface="HK Grotesk" pitchFamily="2" charset="77"/>
              </a:rPr>
            </a:br>
            <a:r>
              <a:rPr lang="fr-FR" sz="2800" b="1" dirty="0" err="1">
                <a:solidFill>
                  <a:schemeClr val="tx2"/>
                </a:solidFill>
                <a:latin typeface="HK Grotesk" pitchFamily="2" charset="77"/>
              </a:rPr>
              <a:t>Directed</a:t>
            </a:r>
            <a:r>
              <a:rPr lang="fr-FR" sz="2800" b="1" dirty="0">
                <a:solidFill>
                  <a:schemeClr val="tx2"/>
                </a:solidFill>
                <a:latin typeface="HK Grotesk" pitchFamily="2" charset="77"/>
              </a:rPr>
              <a:t> </a:t>
            </a:r>
            <a:r>
              <a:rPr lang="fr-FR" sz="2800" b="1" dirty="0" err="1">
                <a:solidFill>
                  <a:schemeClr val="tx2"/>
                </a:solidFill>
                <a:latin typeface="HK Grotesk" pitchFamily="2" charset="77"/>
              </a:rPr>
              <a:t>Therapy</a:t>
            </a:r>
            <a:br>
              <a:rPr lang="fr-FR" sz="2800" b="1" dirty="0">
                <a:solidFill>
                  <a:schemeClr val="tx2"/>
                </a:solidFill>
              </a:rPr>
            </a:br>
            <a:r>
              <a:rPr lang="fr-FR" b="1" i="1" dirty="0"/>
              <a:t>Rivers et al. NEJM 2001</a:t>
            </a:r>
            <a:endParaRPr lang="fr-FR" sz="2000" b="1" dirty="0"/>
          </a:p>
        </p:txBody>
      </p:sp>
      <p:pic>
        <p:nvPicPr>
          <p:cNvPr id="13" name="Picture 4" descr="Screen Shot 2014-05-03 at 18.20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420" y="928509"/>
            <a:ext cx="5231520" cy="39756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D8948D9-DB76-93EA-6764-DCE56A955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68" y="2965773"/>
            <a:ext cx="3602980" cy="180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7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07"/>
    </mc:Choice>
    <mc:Fallback xmlns="">
      <p:transition spd="slow" advTm="8100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8EAC5C-0C57-D440-8EB0-25FAAC32B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6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Dans la foulée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9640" y="1779662"/>
            <a:ext cx="8684721" cy="2853061"/>
          </a:xfrm>
        </p:spPr>
        <p:txBody>
          <a:bodyPr anchor="ctr"/>
          <a:lstStyle/>
          <a:p>
            <a:r>
              <a:rPr lang="fr-FR" dirty="0"/>
              <a:t>Le but est de réduire de 25% la </a:t>
            </a:r>
            <a:r>
              <a:rPr lang="fr-FR" dirty="0" err="1"/>
              <a:t>mortlaité</a:t>
            </a:r>
            <a:r>
              <a:rPr lang="fr-FR" dirty="0"/>
              <a:t> dans le sepsis</a:t>
            </a:r>
          </a:p>
          <a:p>
            <a:r>
              <a:rPr lang="fr-FR" dirty="0"/>
              <a:t>En proposant des guidelines et reco</a:t>
            </a:r>
          </a:p>
          <a:p>
            <a:r>
              <a:rPr lang="fr-FR" dirty="0"/>
              <a:t>Et adoption rapide de cette </a:t>
            </a:r>
            <a:r>
              <a:rPr lang="fr-FR" dirty="0" err="1"/>
              <a:t>magic</a:t>
            </a:r>
            <a:r>
              <a:rPr lang="fr-FR"/>
              <a:t> EGDT</a:t>
            </a:r>
            <a:endParaRPr lang="fr-F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B6FA86-B227-6321-CC45-2E2E085E7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891" y="1040963"/>
            <a:ext cx="6350000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5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17"/>
    </mc:Choice>
    <mc:Fallback xmlns="">
      <p:transition spd="slow" advTm="10031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o You Remember The First Time?: Pulp: Amazon.fr: CD et Vinyles}">
            <a:extLst>
              <a:ext uri="{FF2B5EF4-FFF2-40B4-BE49-F238E27FC236}">
                <a16:creationId xmlns:a16="http://schemas.microsoft.com/office/drawing/2014/main" id="{6938CC72-7D83-1096-C053-4BF14EC15E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30" y="876"/>
            <a:ext cx="9252520" cy="87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767EE6-1997-C093-5256-FF8764DC6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A705B-6955-499C-B894-E835A582BC65}" type="slidenum">
              <a:rPr lang="fr-FR" smtClean="0"/>
              <a:t>7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D33A452-232E-7CA0-D4E0-28B8B92E7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0" y="3363838"/>
            <a:ext cx="8684721" cy="593260"/>
          </a:xfrm>
        </p:spPr>
        <p:txBody>
          <a:bodyPr/>
          <a:lstStyle/>
          <a:p>
            <a:r>
              <a:rPr lang="fr-FR" dirty="0">
                <a:highlight>
                  <a:srgbClr val="FFFFFF"/>
                </a:highlight>
              </a:rPr>
              <a:t>1ere release en 2004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15B0B8-53E7-4DC0-C79C-CDCD439CC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32"/>
          <a:stretch/>
        </p:blipFill>
        <p:spPr>
          <a:xfrm>
            <a:off x="70225" y="4090179"/>
            <a:ext cx="9003549" cy="110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4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" y="228600"/>
            <a:ext cx="5435975" cy="55399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fr-FR" sz="3600" b="1" dirty="0">
                <a:solidFill>
                  <a:srgbClr val="1A1A1A"/>
                </a:solidFill>
                <a:latin typeface="Calibri"/>
              </a:rPr>
              <a:t>Réanimation initiale</a:t>
            </a:r>
            <a:r>
              <a:rPr sz="3600" b="1" dirty="0">
                <a:solidFill>
                  <a:srgbClr val="1A1A1A"/>
                </a:solidFill>
                <a:latin typeface="Calibri"/>
              </a:rPr>
              <a:t> — 2004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" y="868680"/>
            <a:ext cx="6400800" cy="36576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1800" b="0" i="1">
                <a:solidFill>
                  <a:srgbClr val="009E8E"/>
                </a:solidFill>
                <a:latin typeface="Calibri"/>
              </a:rPr>
              <a:t>Early Goal-Directed Therapy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65760" y="1554480"/>
            <a:ext cx="2377440" cy="2560320"/>
          </a:xfrm>
          <a:prstGeom prst="roundRect">
            <a:avLst>
              <a:gd name="adj" fmla="val 10000"/>
            </a:avLst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65760" y="1691640"/>
            <a:ext cx="2377440" cy="146304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11000" b="1" i="0">
                <a:solidFill>
                  <a:srgbClr val="FFFFFF"/>
                </a:solidFill>
                <a:latin typeface="Calibri"/>
              </a:rPr>
              <a:t>6h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3108960"/>
            <a:ext cx="2377440" cy="45720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2000" b="1" i="0">
                <a:solidFill>
                  <a:srgbClr val="FFFFFF"/>
                </a:solidFill>
                <a:latin typeface="Calibri"/>
              </a:rPr>
              <a:t>window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760" y="3566160"/>
            <a:ext cx="2377440" cy="235962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lang="fr-FR" sz="1200" b="0" i="1" dirty="0">
                <a:solidFill>
                  <a:srgbClr val="FFFFFF"/>
                </a:solidFill>
                <a:latin typeface="Calibri"/>
              </a:rPr>
              <a:t>Pour atteindre la cible</a:t>
            </a:r>
            <a:endParaRPr sz="1200" b="0" i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8960" y="1554480"/>
            <a:ext cx="5669280" cy="26674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lang="fr-FR" sz="1400" b="1" i="0" dirty="0">
                <a:solidFill>
                  <a:srgbClr val="555555"/>
                </a:solidFill>
                <a:latin typeface="Calibri"/>
              </a:rPr>
              <a:t>Stratégie de remplissage</a:t>
            </a:r>
            <a:endParaRPr sz="1400" b="1" i="0" dirty="0">
              <a:solidFill>
                <a:srgbClr val="555555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08960" y="1965960"/>
            <a:ext cx="5669280" cy="96012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3108960" y="1965960"/>
            <a:ext cx="76200" cy="960120"/>
          </a:xfrm>
          <a:prstGeom prst="rect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3248960" y="2045960"/>
            <a:ext cx="5519280" cy="27432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1000" b="1" i="0">
                <a:solidFill>
                  <a:srgbClr val="555555"/>
                </a:solidFill>
                <a:latin typeface="Calibri"/>
              </a:rPr>
              <a:t>Bolus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8960" y="2295960"/>
            <a:ext cx="5519280" cy="45720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2000" b="1" i="0">
                <a:solidFill>
                  <a:srgbClr val="1A1A1A"/>
                </a:solidFill>
                <a:latin typeface="Calibri"/>
              </a:rPr>
              <a:t>500 – 1000 mL in 30 min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48960" y="2705960"/>
            <a:ext cx="5519280" cy="235962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lang="fr-FR" sz="1200" b="0" i="1" dirty="0">
                <a:solidFill>
                  <a:srgbClr val="555555"/>
                </a:solidFill>
                <a:latin typeface="Calibri"/>
              </a:rPr>
              <a:t>A répéter si besoin</a:t>
            </a:r>
            <a:endParaRPr sz="1200" b="0" i="1" dirty="0">
              <a:solidFill>
                <a:srgbClr val="555555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08960" y="3017520"/>
            <a:ext cx="5669280" cy="96012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Rectangle 14"/>
          <p:cNvSpPr/>
          <p:nvPr/>
        </p:nvSpPr>
        <p:spPr>
          <a:xfrm>
            <a:off x="3108960" y="3017520"/>
            <a:ext cx="76200" cy="960120"/>
          </a:xfrm>
          <a:prstGeom prst="rect">
            <a:avLst/>
          </a:prstGeom>
          <a:solidFill>
            <a:srgbClr val="009E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3248960" y="3097520"/>
            <a:ext cx="5519280" cy="27432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1000" b="1" i="0" dirty="0">
                <a:solidFill>
                  <a:srgbClr val="555555"/>
                </a:solidFill>
                <a:latin typeface="Calibri"/>
              </a:rPr>
              <a:t>Type of fluid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48960" y="3347520"/>
            <a:ext cx="5519280" cy="45720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sz="2000" b="1" i="0">
                <a:solidFill>
                  <a:srgbClr val="1A1A1A"/>
                </a:solidFill>
                <a:latin typeface="Calibri"/>
              </a:rPr>
              <a:t>Colloids or crystalloids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48960" y="3757520"/>
            <a:ext cx="5519280" cy="235962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lang="fr-FR" sz="1200" b="0" i="1" dirty="0">
                <a:solidFill>
                  <a:srgbClr val="555555"/>
                </a:solidFill>
                <a:latin typeface="Calibri"/>
              </a:rPr>
              <a:t>Pas de </a:t>
            </a:r>
            <a:r>
              <a:rPr lang="fr-FR" sz="1200" b="0" i="1" dirty="0" err="1">
                <a:solidFill>
                  <a:srgbClr val="555555"/>
                </a:solidFill>
                <a:latin typeface="Calibri"/>
              </a:rPr>
              <a:t>pref</a:t>
            </a:r>
            <a:endParaRPr sz="1200" b="0" i="1" dirty="0">
              <a:solidFill>
                <a:srgbClr val="555555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78240" y="4800600"/>
            <a:ext cx="274320" cy="27432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r"/>
            <a:r>
              <a:rPr sz="1000" b="0" i="0">
                <a:solidFill>
                  <a:srgbClr val="C0C0C0"/>
                </a:solidFill>
                <a:latin typeface="Calibri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23757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" y="228600"/>
            <a:ext cx="4871526" cy="55399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sz="3600" b="1" dirty="0" err="1">
                <a:solidFill>
                  <a:srgbClr val="1A1A1A"/>
                </a:solidFill>
                <a:latin typeface="Calibri"/>
              </a:rPr>
              <a:t>Hemodynami</a:t>
            </a:r>
            <a:r>
              <a:rPr lang="fr-FR" sz="3600" b="1" dirty="0">
                <a:solidFill>
                  <a:srgbClr val="1A1A1A"/>
                </a:solidFill>
                <a:latin typeface="Calibri"/>
              </a:rPr>
              <a:t>que</a:t>
            </a:r>
            <a:r>
              <a:rPr sz="3600" b="1" dirty="0">
                <a:solidFill>
                  <a:srgbClr val="1A1A1A"/>
                </a:solidFill>
                <a:latin typeface="Calibri"/>
              </a:rPr>
              <a:t> — 2004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" y="868680"/>
            <a:ext cx="7315200" cy="328295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/>
            <a:r>
              <a:rPr lang="fr-FR" sz="1800" b="0" i="1" dirty="0">
                <a:solidFill>
                  <a:srgbClr val="009E8E"/>
                </a:solidFill>
                <a:latin typeface="Calibri"/>
              </a:rPr>
              <a:t>Les</a:t>
            </a:r>
            <a:r>
              <a:rPr sz="1800" b="0" i="1" dirty="0">
                <a:solidFill>
                  <a:srgbClr val="009E8E"/>
                </a:solidFill>
                <a:latin typeface="Calibri"/>
              </a:rPr>
              <a:t> 4 EGDT </a:t>
            </a:r>
            <a:r>
              <a:rPr lang="fr-FR" sz="1800" b="0" i="1" dirty="0">
                <a:solidFill>
                  <a:srgbClr val="009E8E"/>
                </a:solidFill>
                <a:latin typeface="Calibri"/>
              </a:rPr>
              <a:t>buts à atteindre en 6 heures</a:t>
            </a:r>
            <a:endParaRPr sz="1800" b="0" i="1" dirty="0">
              <a:solidFill>
                <a:srgbClr val="009E8E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65760" y="1508760"/>
            <a:ext cx="1965960" cy="1059141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C0C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65760" y="1658760"/>
            <a:ext cx="1965960" cy="36576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1200" b="1" i="0">
                <a:solidFill>
                  <a:srgbClr val="555555"/>
                </a:solidFill>
                <a:latin typeface="Calibri"/>
              </a:rPr>
              <a:t>CVP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1779662"/>
            <a:ext cx="1965960" cy="64008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3400" b="1" i="0">
                <a:solidFill>
                  <a:srgbClr val="009E8E"/>
                </a:solidFill>
                <a:latin typeface="Calibri"/>
              </a:rPr>
              <a:t>8 – 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760" y="2283718"/>
            <a:ext cx="1965960" cy="27432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1100" b="0" i="1">
                <a:solidFill>
                  <a:srgbClr val="555555"/>
                </a:solidFill>
                <a:latin typeface="Calibri"/>
              </a:rPr>
              <a:t>mmHg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14600" y="1508760"/>
            <a:ext cx="1965960" cy="1059141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C0C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514600" y="1658760"/>
            <a:ext cx="1965960" cy="36576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1200" b="1" i="0">
                <a:solidFill>
                  <a:srgbClr val="555555"/>
                </a:solidFill>
                <a:latin typeface="Calibri"/>
              </a:rPr>
              <a:t>MAP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4600" y="1779662"/>
            <a:ext cx="1965960" cy="64008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3400" b="1" i="0">
                <a:solidFill>
                  <a:srgbClr val="009E8E"/>
                </a:solidFill>
                <a:latin typeface="Calibri"/>
              </a:rPr>
              <a:t>≥ 65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2283718"/>
            <a:ext cx="1965960" cy="27432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1100" b="0" i="1">
                <a:solidFill>
                  <a:srgbClr val="555555"/>
                </a:solidFill>
                <a:latin typeface="Calibri"/>
              </a:rPr>
              <a:t>mmHg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663440" y="1508760"/>
            <a:ext cx="1965960" cy="1059141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C0C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4663440" y="1658760"/>
            <a:ext cx="1965960" cy="36576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1200" b="1" i="0">
                <a:solidFill>
                  <a:srgbClr val="555555"/>
                </a:solidFill>
                <a:latin typeface="Calibri"/>
              </a:rPr>
              <a:t>Urine output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63440" y="1779662"/>
            <a:ext cx="1965960" cy="64008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3400" b="1" i="0">
                <a:solidFill>
                  <a:srgbClr val="009E8E"/>
                </a:solidFill>
                <a:latin typeface="Calibri"/>
              </a:rPr>
              <a:t>≥ 0.5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63440" y="2283718"/>
            <a:ext cx="1965960" cy="27432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1100" b="0" i="1" dirty="0">
                <a:solidFill>
                  <a:srgbClr val="555555"/>
                </a:solidFill>
                <a:latin typeface="Calibri"/>
              </a:rPr>
              <a:t>mL / kg / h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12280" y="1508760"/>
            <a:ext cx="1965960" cy="1059141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>
            <a:solidFill>
              <a:srgbClr val="C0C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6812280" y="1658760"/>
            <a:ext cx="1965960" cy="36576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1200" b="1" i="0">
                <a:solidFill>
                  <a:srgbClr val="555555"/>
                </a:solidFill>
                <a:latin typeface="Calibri"/>
              </a:rPr>
              <a:t>ScvO₂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12280" y="1779662"/>
            <a:ext cx="1965960" cy="574516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3400" b="1" i="0" dirty="0">
                <a:solidFill>
                  <a:srgbClr val="009E8E"/>
                </a:solidFill>
                <a:latin typeface="Calibri"/>
              </a:rPr>
              <a:t>≥ 70</a:t>
            </a:r>
            <a:r>
              <a:rPr lang="fr-FR" sz="3400" b="1" i="0" dirty="0">
                <a:solidFill>
                  <a:srgbClr val="009E8E"/>
                </a:solidFill>
                <a:latin typeface="Calibri"/>
              </a:rPr>
              <a:t>%</a:t>
            </a:r>
            <a:endParaRPr sz="3400" b="1" i="0" dirty="0">
              <a:solidFill>
                <a:srgbClr val="009E8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48640" y="2715765"/>
            <a:ext cx="7767776" cy="1174091"/>
          </a:xfrm>
          <a:prstGeom prst="roundRect">
            <a:avLst>
              <a:gd name="adj" fmla="val 1000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594360" y="2800384"/>
            <a:ext cx="7502965" cy="1236236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FR" sz="1400" b="1" i="0" dirty="0">
                <a:solidFill>
                  <a:srgbClr val="1A1A1A"/>
                </a:solidFill>
                <a:latin typeface="Calibri"/>
              </a:rPr>
              <a:t>Si</a:t>
            </a:r>
            <a:r>
              <a:rPr sz="1400" b="1" i="0" dirty="0">
                <a:solidFill>
                  <a:srgbClr val="1A1A1A"/>
                </a:solidFill>
                <a:latin typeface="Calibri"/>
              </a:rPr>
              <a:t> </a:t>
            </a:r>
            <a:r>
              <a:rPr sz="1400" b="1" i="0" dirty="0" err="1">
                <a:solidFill>
                  <a:srgbClr val="1A1A1A"/>
                </a:solidFill>
                <a:latin typeface="Calibri"/>
              </a:rPr>
              <a:t>ScvO</a:t>
            </a:r>
            <a:r>
              <a:rPr sz="1400" b="1" i="0" dirty="0">
                <a:solidFill>
                  <a:srgbClr val="1A1A1A"/>
                </a:solidFill>
                <a:latin typeface="Calibri"/>
              </a:rPr>
              <a:t>₂ &lt; 70% </a:t>
            </a:r>
            <a:r>
              <a:rPr lang="fr-FR" sz="1400" b="1" i="0" dirty="0">
                <a:solidFill>
                  <a:srgbClr val="1A1A1A"/>
                </a:solidFill>
                <a:latin typeface="Calibri"/>
              </a:rPr>
              <a:t>malgré</a:t>
            </a:r>
            <a:r>
              <a:rPr sz="1400" b="1" i="0" dirty="0">
                <a:solidFill>
                  <a:srgbClr val="1A1A1A"/>
                </a:solidFill>
                <a:latin typeface="Calibri"/>
              </a:rPr>
              <a:t> CVP 8–12 mmHg :</a:t>
            </a:r>
            <a:r>
              <a:rPr lang="fr-FR" sz="1400" b="1" i="0" dirty="0">
                <a:solidFill>
                  <a:srgbClr val="1A1A1A"/>
                </a:solidFill>
                <a:latin typeface="Calibri"/>
              </a:rPr>
              <a:t> Transfusion pour </a:t>
            </a:r>
            <a:r>
              <a:rPr lang="fr-FR" sz="1400" b="1" i="0" dirty="0" err="1">
                <a:solidFill>
                  <a:srgbClr val="1A1A1A"/>
                </a:solidFill>
                <a:latin typeface="Calibri"/>
              </a:rPr>
              <a:t>Ht</a:t>
            </a:r>
            <a:r>
              <a:rPr lang="fr-FR" sz="1400" b="1" i="0" dirty="0">
                <a:solidFill>
                  <a:srgbClr val="1A1A1A"/>
                </a:solidFill>
                <a:latin typeface="Calibri"/>
              </a:rPr>
              <a:t> &gt; 30 puis Dobu jusqu’à 20 gamma</a:t>
            </a:r>
          </a:p>
          <a:p>
            <a:pPr>
              <a:lnSpc>
                <a:spcPct val="150000"/>
              </a:lnSpc>
            </a:pPr>
            <a:r>
              <a:rPr lang="fr-FR" sz="1400" b="1" i="1" dirty="0">
                <a:latin typeface="Calibri"/>
              </a:rPr>
              <a:t>Et corticoïdes si choc. </a:t>
            </a:r>
          </a:p>
          <a:p>
            <a:pPr>
              <a:lnSpc>
                <a:spcPct val="150000"/>
              </a:lnSpc>
            </a:pPr>
            <a:r>
              <a:rPr lang="fr-FR" sz="1400" b="1" i="1" dirty="0">
                <a:latin typeface="Calibri"/>
              </a:rPr>
              <a:t>Et puis </a:t>
            </a:r>
            <a:r>
              <a:rPr lang="fr-FR" sz="1400" b="1" i="1" dirty="0" err="1">
                <a:latin typeface="Calibri"/>
              </a:rPr>
              <a:t>Proteine</a:t>
            </a:r>
            <a:r>
              <a:rPr lang="fr-FR" sz="1400" b="1" i="1" dirty="0">
                <a:latin typeface="Calibri"/>
              </a:rPr>
              <a:t> C activé!</a:t>
            </a:r>
          </a:p>
          <a:p>
            <a:pPr algn="l"/>
            <a:endParaRPr sz="1400" b="1" i="0" dirty="0">
              <a:solidFill>
                <a:srgbClr val="1A1A1A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78240" y="4800600"/>
            <a:ext cx="274320" cy="274320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r"/>
            <a:r>
              <a:rPr sz="1000" b="0" i="0">
                <a:solidFill>
                  <a:srgbClr val="C0C0C0"/>
                </a:solidFill>
                <a:latin typeface="Calibri"/>
              </a:rPr>
              <a:t>10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53BE7343-4F46-4BC3-8BBA-BC4EE4EC400E}"/>
              </a:ext>
            </a:extLst>
          </p:cNvPr>
          <p:cNvSpPr txBox="1"/>
          <p:nvPr/>
        </p:nvSpPr>
        <p:spPr>
          <a:xfrm>
            <a:off x="139602" y="4276164"/>
            <a:ext cx="8412480" cy="543739"/>
          </a:xfrm>
          <a:prstGeom prst="rect">
            <a:avLst/>
          </a:prstGeom>
          <a:noFill/>
        </p:spPr>
        <p:txBody>
          <a:bodyPr wrap="square" lIns="50800" tIns="25400" rIns="50800" bIns="25400" anchor="t">
            <a:spAutoFit/>
          </a:bodyPr>
          <a:lstStyle/>
          <a:p>
            <a:pPr algn="ctr"/>
            <a:r>
              <a:rPr sz="3200" b="0" i="1" dirty="0">
                <a:solidFill>
                  <a:srgbClr val="C0392B"/>
                </a:solidFill>
                <a:latin typeface="Calibri"/>
              </a:rPr>
              <a:t>Spoiler: </a:t>
            </a:r>
            <a:r>
              <a:rPr lang="fr-FR" sz="3200" b="0" i="1" dirty="0">
                <a:solidFill>
                  <a:srgbClr val="C0392B"/>
                </a:solidFill>
                <a:latin typeface="Calibri"/>
              </a:rPr>
              <a:t>Y a rien qui va!</a:t>
            </a:r>
            <a:endParaRPr sz="3200" b="0" i="1" dirty="0">
              <a:solidFill>
                <a:srgbClr val="C0392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09145"/>
      </p:ext>
    </p:extLst>
  </p:cSld>
  <p:clrMapOvr>
    <a:masterClrMapping/>
  </p:clrMapOvr>
</p:sld>
</file>

<file path=ppt/theme/theme1.xml><?xml version="1.0" encoding="utf-8"?>
<a:theme xmlns:a="http://schemas.openxmlformats.org/drawingml/2006/main" name="Thème Office Impec">
  <a:themeElements>
    <a:clrScheme name="Theme IMPEC">
      <a:dk1>
        <a:srgbClr val="000000"/>
      </a:dk1>
      <a:lt1>
        <a:srgbClr val="FFFFFF"/>
      </a:lt1>
      <a:dk2>
        <a:srgbClr val="11BCA0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11BCA0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̀me Office Impec" id="{ACD02DC9-6D72-5741-9938-6E0F5A5ED990}" vid="{220E9DAD-D090-924A-935E-D8FC8B3E06B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Thème Office Impec</Template>
  <TotalTime>18541</TotalTime>
  <Words>1487</Words>
  <Application>Microsoft Office PowerPoint</Application>
  <PresentationFormat>Affichage à l'écran (16:9)</PresentationFormat>
  <Paragraphs>312</Paragraphs>
  <Slides>46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3" baseType="lpstr">
      <vt:lpstr>Arial</vt:lpstr>
      <vt:lpstr>Calibri</vt:lpstr>
      <vt:lpstr>Helvetica Neue</vt:lpstr>
      <vt:lpstr>HK Grotesk</vt:lpstr>
      <vt:lpstr>HK Grotesk ExtraBold</vt:lpstr>
      <vt:lpstr>HK Grotesk Medium</vt:lpstr>
      <vt:lpstr>Thème Office Impec</vt:lpstr>
      <vt:lpstr>Présentation PowerPoint</vt:lpstr>
      <vt:lpstr>Présentation PowerPoint</vt:lpstr>
      <vt:lpstr>Présentation PowerPoint</vt:lpstr>
      <vt:lpstr>Présentation PowerPoint</vt:lpstr>
      <vt:lpstr>Le papier qu’on a le plus cité…</vt:lpstr>
      <vt:lpstr>Dans la foulée</vt:lpstr>
      <vt:lpstr>1ere release en 2004</vt:lpstr>
      <vt:lpstr>Présentation PowerPoint</vt:lpstr>
      <vt:lpstr>Présentation PowerPoint</vt:lpstr>
      <vt:lpstr>Puis en 2008</vt:lpstr>
      <vt:lpstr>Puis en 2008</vt:lpstr>
      <vt:lpstr>2012 Concept de bundle – Aggressive fluids resuscitation</vt:lpstr>
      <vt:lpstr>Présentation PowerPoint</vt:lpstr>
      <vt:lpstr>Une sepsis trilogy </vt:lpstr>
      <vt:lpstr>Une autre sepsis trilogy </vt:lpstr>
      <vt:lpstr>L’EGDT invalidée – groupe contrôle amélioré!</vt:lpstr>
      <vt:lpstr>Présentation PowerPoint</vt:lpstr>
      <vt:lpstr>Présentation PowerPoint</vt:lpstr>
      <vt:lpstr>Fin de l’EGDT – places aux bundles</vt:lpstr>
      <vt:lpstr>Et ca marche</vt:lpstr>
      <vt:lpstr>NYC bundle </vt:lpstr>
      <vt:lpstr>Ca marche</vt:lpstr>
      <vt:lpstr>This is the end</vt:lpstr>
      <vt:lpstr>Présentation PowerPoint</vt:lpstr>
      <vt:lpstr>Update 2018 – 1-hour bundle / STRONG AND LOW</vt:lpstr>
      <vt:lpstr>Vraiment?</vt:lpstr>
      <vt:lpstr>EUSEM and ACEP (and Paul Marik….)</vt:lpstr>
      <vt:lpstr>Donc jusqu’en 2022, SSC avait faux sur</vt:lpstr>
      <vt:lpstr>Mais…</vt:lpstr>
      <vt:lpstr>Présentation PowerPoint</vt:lpstr>
      <vt:lpstr>Présentation PowerPoint</vt:lpstr>
      <vt:lpstr>Moins dogmatique sur AB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APHP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Pulmonary Embolism:  Case scenarios</dc:title>
  <dc:creator>FREUND Yonathan</dc:creator>
  <cp:lastModifiedBy>Gautier</cp:lastModifiedBy>
  <cp:revision>161</cp:revision>
  <dcterms:created xsi:type="dcterms:W3CDTF">2016-09-21T11:00:33Z</dcterms:created>
  <dcterms:modified xsi:type="dcterms:W3CDTF">2026-05-05T08:48:38Z</dcterms:modified>
</cp:coreProperties>
</file>